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2.xml" ContentType="application/vnd.openxmlformats-officedocument.themeOverride+xml"/>
  <Override PartName="/ppt/notesSlides/notesSlide22.xml" ContentType="application/vnd.openxmlformats-officedocument.presentationml.notesSlide+xml"/>
  <Override PartName="/ppt/theme/themeOverride3.xml" ContentType="application/vnd.openxmlformats-officedocument.themeOverride+xml"/>
  <Override PartName="/ppt/notesSlides/notesSlide23.xml" ContentType="application/vnd.openxmlformats-officedocument.presentationml.notesSlide+xml"/>
  <Override PartName="/ppt/theme/themeOverride4.xml" ContentType="application/vnd.openxmlformats-officedocument.themeOverr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theme/themeOverride5.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6.xml" ContentType="application/vnd.openxmlformats-officedocument.themeOverride+xml"/>
  <Override PartName="/ppt/notesSlides/notesSlide28.xml" ContentType="application/vnd.openxmlformats-officedocument.presentationml.notesSlide+xml"/>
  <Override PartName="/ppt/theme/themeOverride7.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notesSlides/notesSlide31.xml" ContentType="application/vnd.openxmlformats-officedocument.presentationml.notesSlide+xml"/>
  <Override PartName="/ppt/theme/themeOverride11.xml" ContentType="application/vnd.openxmlformats-officedocument.themeOverride+xml"/>
  <Override PartName="/ppt/notesSlides/notesSlide32.xml" ContentType="application/vnd.openxmlformats-officedocument.presentationml.notesSlide+xml"/>
  <Override PartName="/ppt/theme/themeOverride12.xml" ContentType="application/vnd.openxmlformats-officedocument.themeOverride+xml"/>
  <Override PartName="/ppt/notesSlides/notesSlide33.xml" ContentType="application/vnd.openxmlformats-officedocument.presentationml.notesSlide+xml"/>
  <Override PartName="/ppt/theme/themeOverride13.xml" ContentType="application/vnd.openxmlformats-officedocument.themeOverride+xml"/>
  <Override PartName="/ppt/notesSlides/notesSlide34.xml" ContentType="application/vnd.openxmlformats-officedocument.presentationml.notesSlide+xml"/>
  <Override PartName="/ppt/theme/themeOverride14.xml" ContentType="application/vnd.openxmlformats-officedocument.themeOverride+xml"/>
  <Override PartName="/ppt/theme/themeOverride15.xml" ContentType="application/vnd.openxmlformats-officedocument.themeOverride+xml"/>
  <Override PartName="/ppt/notesSlides/notesSlide35.xml" ContentType="application/vnd.openxmlformats-officedocument.presentationml.notesSlide+xml"/>
  <Override PartName="/ppt/theme/themeOverride16.xml" ContentType="application/vnd.openxmlformats-officedocument.themeOverride+xml"/>
  <Override PartName="/ppt/notesSlides/notesSlide36.xml" ContentType="application/vnd.openxmlformats-officedocument.presentationml.notesSlide+xml"/>
  <Override PartName="/ppt/theme/themeOverride17.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18.xml" ContentType="application/vnd.openxmlformats-officedocument.themeOverride+xml"/>
  <Override PartName="/ppt/notesSlides/notesSlide41.xml" ContentType="application/vnd.openxmlformats-officedocument.presentationml.notesSlide+xml"/>
  <Override PartName="/ppt/theme/themeOverride19.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77" r:id="rId2"/>
    <p:sldMasterId id="2147483691" r:id="rId3"/>
    <p:sldMasterId id="2147483703" r:id="rId4"/>
    <p:sldMasterId id="2147483721" r:id="rId5"/>
    <p:sldMasterId id="2147483749" r:id="rId6"/>
    <p:sldMasterId id="2147483830" r:id="rId7"/>
  </p:sldMasterIdLst>
  <p:notesMasterIdLst>
    <p:notesMasterId r:id="rId95"/>
  </p:notesMasterIdLst>
  <p:sldIdLst>
    <p:sldId id="256" r:id="rId8"/>
    <p:sldId id="257" r:id="rId9"/>
    <p:sldId id="371" r:id="rId10"/>
    <p:sldId id="372" r:id="rId11"/>
    <p:sldId id="398" r:id="rId12"/>
    <p:sldId id="373" r:id="rId13"/>
    <p:sldId id="271" r:id="rId14"/>
    <p:sldId id="409" r:id="rId15"/>
    <p:sldId id="272" r:id="rId16"/>
    <p:sldId id="361" r:id="rId17"/>
    <p:sldId id="290" r:id="rId18"/>
    <p:sldId id="291" r:id="rId19"/>
    <p:sldId id="362" r:id="rId20"/>
    <p:sldId id="280" r:id="rId21"/>
    <p:sldId id="282" r:id="rId22"/>
    <p:sldId id="281" r:id="rId23"/>
    <p:sldId id="284" r:id="rId24"/>
    <p:sldId id="293" r:id="rId25"/>
    <p:sldId id="288" r:id="rId26"/>
    <p:sldId id="309" r:id="rId27"/>
    <p:sldId id="285" r:id="rId28"/>
    <p:sldId id="295" r:id="rId29"/>
    <p:sldId id="296" r:id="rId30"/>
    <p:sldId id="297" r:id="rId31"/>
    <p:sldId id="298" r:id="rId32"/>
    <p:sldId id="299" r:id="rId33"/>
    <p:sldId id="300" r:id="rId34"/>
    <p:sldId id="301" r:id="rId35"/>
    <p:sldId id="304" r:id="rId36"/>
    <p:sldId id="306" r:id="rId37"/>
    <p:sldId id="308" r:id="rId38"/>
    <p:sldId id="287" r:id="rId39"/>
    <p:sldId id="310" r:id="rId40"/>
    <p:sldId id="311" r:id="rId41"/>
    <p:sldId id="348" r:id="rId42"/>
    <p:sldId id="340" r:id="rId43"/>
    <p:sldId id="341" r:id="rId44"/>
    <p:sldId id="343" r:id="rId45"/>
    <p:sldId id="344" r:id="rId46"/>
    <p:sldId id="369" r:id="rId47"/>
    <p:sldId id="370" r:id="rId48"/>
    <p:sldId id="274" r:id="rId49"/>
    <p:sldId id="408" r:id="rId50"/>
    <p:sldId id="350" r:id="rId51"/>
    <p:sldId id="374" r:id="rId52"/>
    <p:sldId id="375" r:id="rId53"/>
    <p:sldId id="376" r:id="rId54"/>
    <p:sldId id="377" r:id="rId55"/>
    <p:sldId id="379" r:id="rId56"/>
    <p:sldId id="380" r:id="rId57"/>
    <p:sldId id="381" r:id="rId58"/>
    <p:sldId id="382" r:id="rId59"/>
    <p:sldId id="401" r:id="rId60"/>
    <p:sldId id="384" r:id="rId61"/>
    <p:sldId id="429" r:id="rId62"/>
    <p:sldId id="386" r:id="rId63"/>
    <p:sldId id="387" r:id="rId64"/>
    <p:sldId id="388" r:id="rId65"/>
    <p:sldId id="389" r:id="rId66"/>
    <p:sldId id="390" r:id="rId67"/>
    <p:sldId id="402" r:id="rId68"/>
    <p:sldId id="396" r:id="rId69"/>
    <p:sldId id="397" r:id="rId70"/>
    <p:sldId id="410" r:id="rId71"/>
    <p:sldId id="400" r:id="rId72"/>
    <p:sldId id="432" r:id="rId73"/>
    <p:sldId id="431" r:id="rId74"/>
    <p:sldId id="413" r:id="rId75"/>
    <p:sldId id="414" r:id="rId76"/>
    <p:sldId id="415" r:id="rId77"/>
    <p:sldId id="404" r:id="rId78"/>
    <p:sldId id="405" r:id="rId79"/>
    <p:sldId id="434" r:id="rId80"/>
    <p:sldId id="422" r:id="rId81"/>
    <p:sldId id="436" r:id="rId82"/>
    <p:sldId id="423" r:id="rId83"/>
    <p:sldId id="424" r:id="rId84"/>
    <p:sldId id="426" r:id="rId85"/>
    <p:sldId id="428" r:id="rId86"/>
    <p:sldId id="438" r:id="rId87"/>
    <p:sldId id="407" r:id="rId88"/>
    <p:sldId id="411" r:id="rId89"/>
    <p:sldId id="277" r:id="rId90"/>
    <p:sldId id="278" r:id="rId91"/>
    <p:sldId id="276" r:id="rId92"/>
    <p:sldId id="279" r:id="rId93"/>
    <p:sldId id="270" r:id="rId9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0D43"/>
    <a:srgbClr val="0C2F50"/>
    <a:srgbClr val="0F2E50"/>
    <a:srgbClr val="0E2830"/>
    <a:srgbClr val="5E7974"/>
    <a:srgbClr val="F9F5CF"/>
    <a:srgbClr val="395056"/>
    <a:srgbClr val="6F8A7F"/>
    <a:srgbClr val="72877C"/>
    <a:srgbClr val="DADA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31" autoAdjust="0"/>
    <p:restoredTop sz="93840" autoAdjust="0"/>
  </p:normalViewPr>
  <p:slideViewPr>
    <p:cSldViewPr>
      <p:cViewPr varScale="1">
        <p:scale>
          <a:sx n="81" d="100"/>
          <a:sy n="81" d="100"/>
        </p:scale>
        <p:origin x="418" y="67"/>
      </p:cViewPr>
      <p:guideLst/>
    </p:cSldViewPr>
  </p:slideViewPr>
  <p:notesTextViewPr>
    <p:cViewPr>
      <p:scale>
        <a:sx n="1" d="1"/>
        <a:sy n="1" d="1"/>
      </p:scale>
      <p:origin x="0" y="0"/>
    </p:cViewPr>
  </p:notesTextViewPr>
  <p:gridSpacing cx="180000" cy="1800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slide" Target="slides/slide77.xml"/><Relationship Id="rId89" Type="http://schemas.openxmlformats.org/officeDocument/2006/relationships/slide" Target="slides/slide82.xml"/><Relationship Id="rId97"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notesMaster" Target="notesMasters/notes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D82C12-235A-47E2-BED8-7907ABEAEFE2}" type="doc">
      <dgm:prSet loTypeId="urn:microsoft.com/office/officeart/2005/8/layout/cycle1" loCatId="cycle" qsTypeId="urn:microsoft.com/office/officeart/2005/8/quickstyle/simple1" qsCatId="simple" csTypeId="urn:microsoft.com/office/officeart/2005/8/colors/accent4_2" csCatId="accent4" phldr="1"/>
      <dgm:spPr/>
      <dgm:t>
        <a:bodyPr/>
        <a:lstStyle/>
        <a:p>
          <a:endParaRPr lang="en-US"/>
        </a:p>
      </dgm:t>
    </dgm:pt>
    <dgm:pt modelId="{3C1BF72C-7D1B-4E2F-9307-E7894E16D0DA}">
      <dgm:prSet phldrT="[Text]"/>
      <dgm:spPr/>
      <dgm:t>
        <a:bodyPr/>
        <a:lstStyle/>
        <a:p>
          <a:r>
            <a:t> </a:t>
          </a:r>
        </a:p>
      </dgm:t>
    </dgm:pt>
    <dgm:pt modelId="{064B1D79-7846-4113-ADC5-A2ECCD41E3E2}" type="parTrans" cxnId="{2B5C135A-2F21-4132-A590-B26A90E0BAE1}">
      <dgm:prSet/>
      <dgm:spPr/>
      <dgm:t>
        <a:bodyPr/>
        <a:lstStyle/>
        <a:p>
          <a:endParaRPr lang="en-US"/>
        </a:p>
      </dgm:t>
    </dgm:pt>
    <dgm:pt modelId="{66836612-7F5D-4D58-A07B-3F13D4D54894}" type="sibTrans" cxnId="{2B5C135A-2F21-4132-A590-B26A90E0BAE1}">
      <dgm:prSet/>
      <dgm:spPr/>
      <dgm:t>
        <a:bodyPr/>
        <a:lstStyle/>
        <a:p>
          <a:endParaRPr lang="en-US"/>
        </a:p>
      </dgm:t>
    </dgm:pt>
    <dgm:pt modelId="{67B3D6DB-9016-42AB-98E1-EFA24AAA9F8D}">
      <dgm:prSet phldrT="[Text]"/>
      <dgm:spPr/>
      <dgm:t>
        <a:bodyPr/>
        <a:lstStyle/>
        <a:p>
          <a:r>
            <a:t> </a:t>
          </a:r>
        </a:p>
      </dgm:t>
    </dgm:pt>
    <dgm:pt modelId="{3198EAC4-604D-40EB-8E03-C6E9253B9185}" type="parTrans" cxnId="{462945E8-33A1-48A9-9F9D-C06A3B584A29}">
      <dgm:prSet/>
      <dgm:spPr/>
      <dgm:t>
        <a:bodyPr/>
        <a:lstStyle/>
        <a:p>
          <a:endParaRPr lang="en-US"/>
        </a:p>
      </dgm:t>
    </dgm:pt>
    <dgm:pt modelId="{F6599F1D-B27F-4DC4-916C-265E07E0EEAC}" type="sibTrans" cxnId="{462945E8-33A1-48A9-9F9D-C06A3B584A29}">
      <dgm:prSet/>
      <dgm:spPr/>
      <dgm:t>
        <a:bodyPr/>
        <a:lstStyle/>
        <a:p>
          <a:endParaRPr lang="en-US"/>
        </a:p>
      </dgm:t>
    </dgm:pt>
    <dgm:pt modelId="{534360C7-93D3-4590-9DAB-B9AA04102D67}" type="pres">
      <dgm:prSet presAssocID="{96D82C12-235A-47E2-BED8-7907ABEAEFE2}" presName="cycle" presStyleCnt="0">
        <dgm:presLayoutVars>
          <dgm:dir/>
          <dgm:resizeHandles val="exact"/>
        </dgm:presLayoutVars>
      </dgm:prSet>
      <dgm:spPr/>
    </dgm:pt>
    <dgm:pt modelId="{B78BEB84-AEED-4A19-92AF-8DCC11B001FD}" type="pres">
      <dgm:prSet presAssocID="{3C1BF72C-7D1B-4E2F-9307-E7894E16D0DA}" presName="dummy" presStyleCnt="0"/>
      <dgm:spPr/>
    </dgm:pt>
    <dgm:pt modelId="{51FC6D3C-E20A-486D-BA65-0D39FD041964}" type="pres">
      <dgm:prSet presAssocID="{3C1BF72C-7D1B-4E2F-9307-E7894E16D0DA}" presName="node" presStyleLbl="revTx" presStyleIdx="0" presStyleCnt="2">
        <dgm:presLayoutVars>
          <dgm:bulletEnabled val="1"/>
        </dgm:presLayoutVars>
      </dgm:prSet>
      <dgm:spPr/>
    </dgm:pt>
    <dgm:pt modelId="{3810764E-DC64-4567-99CA-A02ABBF95A87}" type="pres">
      <dgm:prSet presAssocID="{66836612-7F5D-4D58-A07B-3F13D4D54894}" presName="sibTrans" presStyleLbl="node1" presStyleIdx="0" presStyleCnt="2"/>
      <dgm:spPr/>
    </dgm:pt>
    <dgm:pt modelId="{D1080B05-CEFC-4C53-84BB-0B80F23A7453}" type="pres">
      <dgm:prSet presAssocID="{67B3D6DB-9016-42AB-98E1-EFA24AAA9F8D}" presName="dummy" presStyleCnt="0"/>
      <dgm:spPr/>
    </dgm:pt>
    <dgm:pt modelId="{1713C2D4-345D-452F-9AFC-626C60A9AA48}" type="pres">
      <dgm:prSet presAssocID="{67B3D6DB-9016-42AB-98E1-EFA24AAA9F8D}" presName="node" presStyleLbl="revTx" presStyleIdx="1" presStyleCnt="2">
        <dgm:presLayoutVars>
          <dgm:bulletEnabled val="1"/>
        </dgm:presLayoutVars>
      </dgm:prSet>
      <dgm:spPr/>
    </dgm:pt>
    <dgm:pt modelId="{F60D9592-48E3-49E1-BF81-CFFD38BBB265}" type="pres">
      <dgm:prSet presAssocID="{F6599F1D-B27F-4DC4-916C-265E07E0EEAC}" presName="sibTrans" presStyleLbl="node1" presStyleIdx="1" presStyleCnt="2"/>
      <dgm:spPr/>
    </dgm:pt>
  </dgm:ptLst>
  <dgm:cxnLst>
    <dgm:cxn modelId="{1D99250C-422C-47CC-BCA6-8C9BCED0857B}" type="presOf" srcId="{3C1BF72C-7D1B-4E2F-9307-E7894E16D0DA}" destId="{51FC6D3C-E20A-486D-BA65-0D39FD041964}" srcOrd="0" destOrd="0" presId="urn:microsoft.com/office/officeart/2005/8/layout/cycle1"/>
    <dgm:cxn modelId="{F956A560-7ACE-4EDB-B7F6-2A4E9BCA6458}" type="presOf" srcId="{F6599F1D-B27F-4DC4-916C-265E07E0EEAC}" destId="{F60D9592-48E3-49E1-BF81-CFFD38BBB265}" srcOrd="0" destOrd="0" presId="urn:microsoft.com/office/officeart/2005/8/layout/cycle1"/>
    <dgm:cxn modelId="{424C0846-B887-4809-96DA-8984BCD1E46C}" type="presOf" srcId="{96D82C12-235A-47E2-BED8-7907ABEAEFE2}" destId="{534360C7-93D3-4590-9DAB-B9AA04102D67}" srcOrd="0" destOrd="0" presId="urn:microsoft.com/office/officeart/2005/8/layout/cycle1"/>
    <dgm:cxn modelId="{2B5C135A-2F21-4132-A590-B26A90E0BAE1}" srcId="{96D82C12-235A-47E2-BED8-7907ABEAEFE2}" destId="{3C1BF72C-7D1B-4E2F-9307-E7894E16D0DA}" srcOrd="0" destOrd="0" parTransId="{064B1D79-7846-4113-ADC5-A2ECCD41E3E2}" sibTransId="{66836612-7F5D-4D58-A07B-3F13D4D54894}"/>
    <dgm:cxn modelId="{09FFB47A-D0C0-4573-A4E6-C9E2196104E7}" type="presOf" srcId="{66836612-7F5D-4D58-A07B-3F13D4D54894}" destId="{3810764E-DC64-4567-99CA-A02ABBF95A87}" srcOrd="0" destOrd="0" presId="urn:microsoft.com/office/officeart/2005/8/layout/cycle1"/>
    <dgm:cxn modelId="{4848547D-AD60-444C-A14E-384EB53CEB10}" type="presOf" srcId="{67B3D6DB-9016-42AB-98E1-EFA24AAA9F8D}" destId="{1713C2D4-345D-452F-9AFC-626C60A9AA48}" srcOrd="0" destOrd="0" presId="urn:microsoft.com/office/officeart/2005/8/layout/cycle1"/>
    <dgm:cxn modelId="{462945E8-33A1-48A9-9F9D-C06A3B584A29}" srcId="{96D82C12-235A-47E2-BED8-7907ABEAEFE2}" destId="{67B3D6DB-9016-42AB-98E1-EFA24AAA9F8D}" srcOrd="1" destOrd="0" parTransId="{3198EAC4-604D-40EB-8E03-C6E9253B9185}" sibTransId="{F6599F1D-B27F-4DC4-916C-265E07E0EEAC}"/>
    <dgm:cxn modelId="{5288DF61-BFEF-4E6B-81A1-CE8C84A662F3}" type="presParOf" srcId="{534360C7-93D3-4590-9DAB-B9AA04102D67}" destId="{B78BEB84-AEED-4A19-92AF-8DCC11B001FD}" srcOrd="0" destOrd="0" presId="urn:microsoft.com/office/officeart/2005/8/layout/cycle1"/>
    <dgm:cxn modelId="{7DF14A69-8A34-495A-BD97-00654DDF6600}" type="presParOf" srcId="{534360C7-93D3-4590-9DAB-B9AA04102D67}" destId="{51FC6D3C-E20A-486D-BA65-0D39FD041964}" srcOrd="1" destOrd="0" presId="urn:microsoft.com/office/officeart/2005/8/layout/cycle1"/>
    <dgm:cxn modelId="{D668CDFA-E375-4513-BEAC-61049347F7EC}" type="presParOf" srcId="{534360C7-93D3-4590-9DAB-B9AA04102D67}" destId="{3810764E-DC64-4567-99CA-A02ABBF95A87}" srcOrd="2" destOrd="0" presId="urn:microsoft.com/office/officeart/2005/8/layout/cycle1"/>
    <dgm:cxn modelId="{84ECDCB8-0AA2-4283-B94E-5F23772325F5}" type="presParOf" srcId="{534360C7-93D3-4590-9DAB-B9AA04102D67}" destId="{D1080B05-CEFC-4C53-84BB-0B80F23A7453}" srcOrd="3" destOrd="0" presId="urn:microsoft.com/office/officeart/2005/8/layout/cycle1"/>
    <dgm:cxn modelId="{0DE41F64-7826-48BA-B85D-67D556614C87}" type="presParOf" srcId="{534360C7-93D3-4590-9DAB-B9AA04102D67}" destId="{1713C2D4-345D-452F-9AFC-626C60A9AA48}" srcOrd="4" destOrd="0" presId="urn:microsoft.com/office/officeart/2005/8/layout/cycle1"/>
    <dgm:cxn modelId="{0A422F42-CA1E-40D2-A069-BDA466058040}" type="presParOf" srcId="{534360C7-93D3-4590-9DAB-B9AA04102D67}" destId="{F60D9592-48E3-49E1-BF81-CFFD38BBB265}" srcOrd="5" destOrd="0" presId="urn:microsoft.com/office/officeart/2005/8/layout/cycle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C6D3C-E20A-486D-BA65-0D39FD041964}">
      <dsp:nvSpPr>
        <dsp:cNvPr id="0" name=""/>
        <dsp:cNvSpPr/>
      </dsp:nvSpPr>
      <dsp:spPr>
        <a:xfrm>
          <a:off x="2399461" y="724041"/>
          <a:ext cx="1372080" cy="137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sz="6500" kern="1200"/>
            <a:t> </a:t>
          </a:r>
        </a:p>
      </dsp:txBody>
      <dsp:txXfrm>
        <a:off x="2399461" y="724041"/>
        <a:ext cx="1372080" cy="1372080"/>
      </dsp:txXfrm>
    </dsp:sp>
    <dsp:sp modelId="{3810764E-DC64-4567-99CA-A02ABBF95A87}">
      <dsp:nvSpPr>
        <dsp:cNvPr id="0" name=""/>
        <dsp:cNvSpPr/>
      </dsp:nvSpPr>
      <dsp:spPr>
        <a:xfrm>
          <a:off x="554745" y="-221"/>
          <a:ext cx="2820607" cy="2820607"/>
        </a:xfrm>
        <a:prstGeom prst="circularArrow">
          <a:avLst>
            <a:gd name="adj1" fmla="val 9486"/>
            <a:gd name="adj2" fmla="val 685224"/>
            <a:gd name="adj3" fmla="val 7849464"/>
            <a:gd name="adj4" fmla="val 2265311"/>
            <a:gd name="adj5" fmla="val 11067"/>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13C2D4-345D-452F-9AFC-626C60A9AA48}">
      <dsp:nvSpPr>
        <dsp:cNvPr id="0" name=""/>
        <dsp:cNvSpPr/>
      </dsp:nvSpPr>
      <dsp:spPr>
        <a:xfrm>
          <a:off x="158557" y="724041"/>
          <a:ext cx="1372080" cy="137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sz="6500" kern="1200"/>
            <a:t> </a:t>
          </a:r>
        </a:p>
      </dsp:txBody>
      <dsp:txXfrm>
        <a:off x="158557" y="724041"/>
        <a:ext cx="1372080" cy="1372080"/>
      </dsp:txXfrm>
    </dsp:sp>
    <dsp:sp modelId="{F60D9592-48E3-49E1-BF81-CFFD38BBB265}">
      <dsp:nvSpPr>
        <dsp:cNvPr id="0" name=""/>
        <dsp:cNvSpPr/>
      </dsp:nvSpPr>
      <dsp:spPr>
        <a:xfrm>
          <a:off x="554745" y="-221"/>
          <a:ext cx="2820607" cy="2820607"/>
        </a:xfrm>
        <a:prstGeom prst="circularArrow">
          <a:avLst>
            <a:gd name="adj1" fmla="val 9486"/>
            <a:gd name="adj2" fmla="val 685224"/>
            <a:gd name="adj3" fmla="val 18649464"/>
            <a:gd name="adj4" fmla="val 13065311"/>
            <a:gd name="adj5" fmla="val 11067"/>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974CDA-DB06-4602-A2D8-718C6C523B2E}" type="datetimeFigureOut">
              <a:rPr lang="ru-RU" smtClean="0"/>
              <a:t>01.06.2017</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3B81B-5ED3-456C-A837-EAC50E46F647}" type="slidenum">
              <a:rPr lang="ru-RU" smtClean="0"/>
              <a:t>‹#›</a:t>
            </a:fld>
            <a:endParaRPr lang="ru-RU"/>
          </a:p>
        </p:txBody>
      </p:sp>
    </p:spTree>
    <p:extLst>
      <p:ext uri="{BB962C8B-B14F-4D97-AF65-F5344CB8AC3E}">
        <p14:creationId xmlns:p14="http://schemas.microsoft.com/office/powerpoint/2010/main" val="1840494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0613B81B-5ED3-456C-A837-EAC50E46F647}" type="slidenum">
              <a:rPr lang="ru-RU" smtClean="0"/>
              <a:t>2</a:t>
            </a:fld>
            <a:endParaRPr lang="ru-RU"/>
          </a:p>
        </p:txBody>
      </p:sp>
    </p:spTree>
    <p:extLst>
      <p:ext uri="{BB962C8B-B14F-4D97-AF65-F5344CB8AC3E}">
        <p14:creationId xmlns:p14="http://schemas.microsoft.com/office/powerpoint/2010/main" val="3441810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79C3B8-7366-4A44-A34B-3977080C19E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Header Placeholder 6"/>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246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 5:11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777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6275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294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083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627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58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961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0668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239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92B8179-17C4-46B7-B04D-84E90A53BA89}" type="slidenum">
              <a:rPr lang="en-US" smtClean="0"/>
              <a:t>3</a:t>
            </a:fld>
            <a:endParaRPr lang="ru-RU"/>
          </a:p>
        </p:txBody>
      </p:sp>
    </p:spTree>
    <p:extLst>
      <p:ext uri="{BB962C8B-B14F-4D97-AF65-F5344CB8AC3E}">
        <p14:creationId xmlns:p14="http://schemas.microsoft.com/office/powerpoint/2010/main" val="1797075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060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4070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ru-RU"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 5:11 AM</a:t>
            </a:fld>
            <a:endParaRPr kumimoji="0" lang="ru-RU"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ru-RU"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592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ru-RU"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ru-RU"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6/1/2017 5:11 AM</a:t>
            </a:fld>
            <a:endParaRPr kumimoji="0" lang="ru-RU"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46</a:t>
            </a:fld>
            <a:endParaRPr kumimoji="0" lang="ru-RU"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934508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4E07FF-E5F8-47F9-88D3-C8006BA547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344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ru-RU"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ru-RU"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ru-RU"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B0394EB-4CA4-4959-8806-186AC2A1DC0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6/1/2017</a:t>
            </a:fld>
            <a:endParaRPr kumimoji="0" lang="ru-R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ru-R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0057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474CD4-B711-4EB5-AA77-B8B387B96D5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ru-RU"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1571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93" rtl="0" eaLnBrk="1" fontAlgn="auto" latinLnBrk="0" hangingPunct="1">
              <a:lnSpc>
                <a:spcPct val="107000"/>
              </a:lnSpc>
              <a:spcBef>
                <a:spcPts val="600"/>
              </a:spcBef>
              <a:spcAft>
                <a:spcPts val="600"/>
              </a:spcAft>
              <a:buClr>
                <a:srgbClr val="FFFFFF"/>
              </a:buClr>
              <a:buSzPct val="90000"/>
              <a:buFont typeface="Arial" panose="020B0604020202020204" pitchFamily="34" charset="0"/>
              <a:buNone/>
              <a:tabLst/>
              <a:defRPr/>
            </a:pPr>
            <a:endParaRPr lang="ru-RU"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ru-RU"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ru-RU"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61E9A0-1C78-4ECC-AEE4-C0786F0EB25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6/1/2017</a:t>
            </a:fld>
            <a:endParaRPr kumimoji="0" lang="ru-R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ru-R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6443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1144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7763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92B8179-17C4-46B7-B04D-84E90A53BA89}" type="slidenum">
              <a:rPr lang="en-US" smtClean="0"/>
              <a:t>4</a:t>
            </a:fld>
            <a:endParaRPr lang="ru-RU"/>
          </a:p>
        </p:txBody>
      </p:sp>
    </p:spTree>
    <p:extLst>
      <p:ext uri="{BB962C8B-B14F-4D97-AF65-F5344CB8AC3E}">
        <p14:creationId xmlns:p14="http://schemas.microsoft.com/office/powerpoint/2010/main" val="10045564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57743F-1AFB-4E61-A245-61CF97F71891}"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2212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67902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1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ru-RU"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 Microsoft Corporation. All rights reserved. </a:t>
            </a:r>
            <a:endParaRPr kumimoji="0" lang="ru-RU"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 5:11 AM</a:t>
            </a:fld>
            <a:endParaRPr kumimoji="0" lang="ru-RU"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ru-RU"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0032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141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4182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ru-RU"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 Microsoft Corporation. All rights reserved. </a:t>
            </a:r>
            <a:endParaRPr kumimoji="0" lang="ru-RU"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 5:23 AM</a:t>
            </a:fld>
            <a:endParaRPr kumimoji="0" lang="ru-RU"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ru-RU"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4707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4E07FF-E5F8-47F9-88D3-C8006BA547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8084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693455D-4E1A-46F7-B688-EB6F3833CCE6}" type="slidenum">
              <a:rPr lang="en-US" smtClean="0">
                <a:solidFill>
                  <a:prstClr val="black"/>
                </a:solidFill>
              </a:rPr>
              <a:pPr>
                <a:defRPr/>
              </a:pPr>
              <a:t>68</a:t>
            </a:fld>
            <a:endParaRPr lang="en-US">
              <a:solidFill>
                <a:prstClr val="black"/>
              </a:solidFill>
            </a:endParaRPr>
          </a:p>
        </p:txBody>
      </p:sp>
    </p:spTree>
    <p:extLst>
      <p:ext uri="{BB962C8B-B14F-4D97-AF65-F5344CB8AC3E}">
        <p14:creationId xmlns:p14="http://schemas.microsoft.com/office/powerpoint/2010/main" val="3312499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693455D-4E1A-46F7-B688-EB6F3833CCE6}" type="slidenum">
              <a:rPr lang="en-US" smtClean="0">
                <a:solidFill>
                  <a:prstClr val="black"/>
                </a:solidFill>
              </a:rPr>
              <a:pPr>
                <a:defRPr/>
              </a:pPr>
              <a:t>69</a:t>
            </a:fld>
            <a:endParaRPr lang="en-US">
              <a:solidFill>
                <a:prstClr val="black"/>
              </a:solidFill>
            </a:endParaRPr>
          </a:p>
        </p:txBody>
      </p:sp>
    </p:spTree>
    <p:extLst>
      <p:ext uri="{BB962C8B-B14F-4D97-AF65-F5344CB8AC3E}">
        <p14:creationId xmlns:p14="http://schemas.microsoft.com/office/powerpoint/2010/main" val="2352248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92B8179-17C4-46B7-B04D-84E90A53BA89}" type="slidenum">
              <a:rPr lang="en-US" smtClean="0"/>
              <a:t>5</a:t>
            </a:fld>
            <a:endParaRPr lang="ru-RU"/>
          </a:p>
        </p:txBody>
      </p:sp>
    </p:spTree>
    <p:extLst>
      <p:ext uri="{BB962C8B-B14F-4D97-AF65-F5344CB8AC3E}">
        <p14:creationId xmlns:p14="http://schemas.microsoft.com/office/powerpoint/2010/main" val="39627123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A347BE2-B772-4674-9B1C-5806C8386229}" type="slidenum">
              <a:rPr lang="en-US" smtClean="0">
                <a:solidFill>
                  <a:prstClr val="black"/>
                </a:solidFill>
              </a:rPr>
              <a:pPr>
                <a:defRPr/>
              </a:pPr>
              <a:t>70</a:t>
            </a:fld>
            <a:endParaRPr lang="en-US">
              <a:solidFill>
                <a:prstClr val="black"/>
              </a:solidFill>
            </a:endParaRPr>
          </a:p>
        </p:txBody>
      </p:sp>
    </p:spTree>
    <p:extLst>
      <p:ext uri="{BB962C8B-B14F-4D97-AF65-F5344CB8AC3E}">
        <p14:creationId xmlns:p14="http://schemas.microsoft.com/office/powerpoint/2010/main" val="3405802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3175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6/1/2017 5:11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1687379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6/1/2017 5:11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28285564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6/1/2017 5:11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1637192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6/1/2017 5:11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6676640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6/1/2017 5:11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702417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6/1/2017 6:20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11663118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0613B81B-5ED3-456C-A837-EAC50E46F647}" type="slidenum">
              <a:rPr lang="ru-RU" smtClean="0"/>
              <a:t>84</a:t>
            </a:fld>
            <a:endParaRPr lang="ru-RU"/>
          </a:p>
        </p:txBody>
      </p:sp>
    </p:spTree>
    <p:extLst>
      <p:ext uri="{BB962C8B-B14F-4D97-AF65-F5344CB8AC3E}">
        <p14:creationId xmlns:p14="http://schemas.microsoft.com/office/powerpoint/2010/main" val="1773710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92B8179-17C4-46B7-B04D-84E90A53BA89}" type="slidenum">
              <a:rPr lang="en-US" smtClean="0"/>
              <a:t>6</a:t>
            </a:fld>
            <a:endParaRPr lang="ru-RU"/>
          </a:p>
        </p:txBody>
      </p:sp>
    </p:spTree>
    <p:extLst>
      <p:ext uri="{BB962C8B-B14F-4D97-AF65-F5344CB8AC3E}">
        <p14:creationId xmlns:p14="http://schemas.microsoft.com/office/powerpoint/2010/main" val="593676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0613B81B-5ED3-456C-A837-EAC50E46F647}" type="slidenum">
              <a:rPr lang="ru-RU" smtClean="0"/>
              <a:t>7</a:t>
            </a:fld>
            <a:endParaRPr lang="ru-RU"/>
          </a:p>
        </p:txBody>
      </p:sp>
    </p:spTree>
    <p:extLst>
      <p:ext uri="{BB962C8B-B14F-4D97-AF65-F5344CB8AC3E}">
        <p14:creationId xmlns:p14="http://schemas.microsoft.com/office/powerpoint/2010/main" val="4116488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753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509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56693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4.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 Id="rId5" Type="http://schemas.openxmlformats.org/officeDocument/2006/relationships/image" Target="../media/image19.png"/><Relationship Id="rId4" Type="http://schemas.microsoft.com/office/2007/relationships/hdphoto" Target="../media/hdphoto1.wdp"/></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5999" y="549000"/>
            <a:ext cx="1957355" cy="720000"/>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477952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sources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5"/>
          <p:cNvSpPr txBox="1"/>
          <p:nvPr userDrawn="1"/>
        </p:nvSpPr>
        <p:spPr>
          <a:xfrm>
            <a:off x="1020521" y="726772"/>
            <a:ext cx="1832233" cy="369332"/>
          </a:xfrm>
          <a:prstGeom prst="rect">
            <a:avLst/>
          </a:prstGeom>
          <a:noFill/>
        </p:spPr>
        <p:txBody>
          <a:bodyPr wrap="none" lIns="0" rIns="0" rtlCol="0">
            <a:spAutoFit/>
          </a:bodyPr>
          <a:lstStyle/>
          <a:p>
            <a:pPr algn="l"/>
            <a:r>
              <a:rPr lang="ru-RU" i="1" dirty="0">
                <a:solidFill>
                  <a:schemeClr val="bg1"/>
                </a:solidFill>
                <a:latin typeface="+mj-lt"/>
              </a:rPr>
              <a:t>Полезные ресурсы</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ext Placeholder 6"/>
          <p:cNvSpPr>
            <a:spLocks noGrp="1"/>
          </p:cNvSpPr>
          <p:nvPr>
            <p:ph type="body" sz="quarter" idx="10"/>
          </p:nvPr>
        </p:nvSpPr>
        <p:spPr>
          <a:xfrm>
            <a:off x="695324" y="1268413"/>
            <a:ext cx="10800675" cy="4679950"/>
          </a:xfrm>
          <a:prstGeom prst="rect">
            <a:avLst/>
          </a:prstGeom>
        </p:spPr>
        <p:txBody>
          <a:bodyPr lIns="0" rIns="0"/>
          <a:lstStyle>
            <a:lvl1pPr marL="0" indent="0">
              <a:buNone/>
              <a:defRPr lang="en-US" sz="4000" kern="1200" dirty="0" smtClean="0">
                <a:solidFill>
                  <a:schemeClr val="tx2"/>
                </a:solidFill>
                <a:latin typeface="+mj-lt"/>
                <a:ea typeface="+mn-ea"/>
                <a:cs typeface="+mn-cs"/>
              </a:defRPr>
            </a:lvl1pPr>
            <a:lvl2pPr marL="0" indent="0">
              <a:buNone/>
              <a:defRPr lang="en-US" sz="2000" kern="1200" dirty="0" smtClean="0">
                <a:solidFill>
                  <a:schemeClr val="bg1"/>
                </a:solidFill>
                <a:latin typeface="+mn-lt"/>
                <a:ea typeface="+mn-ea"/>
                <a:cs typeface="+mn-cs"/>
              </a:defRPr>
            </a:lvl2pPr>
            <a:lvl3pPr marL="358775" indent="-179388">
              <a:buFont typeface="Segoe UI" panose="020B0502040204020203" pitchFamily="34" charset="0"/>
              <a:buChar char="◦"/>
              <a:defRPr sz="1800">
                <a:solidFill>
                  <a:schemeClr val="bg1"/>
                </a:solidFill>
              </a:defRPr>
            </a:lvl3pPr>
          </a:lstStyle>
          <a:p>
            <a:pPr lvl="0"/>
            <a:r>
              <a:rPr lang="en-US" dirty="0"/>
              <a:t>Edit Master text styles</a:t>
            </a:r>
          </a:p>
          <a:p>
            <a:pPr lvl="1"/>
            <a:r>
              <a:rPr lang="en-US" dirty="0"/>
              <a:t>Second level</a:t>
            </a:r>
          </a:p>
          <a:p>
            <a:pPr lvl="2"/>
            <a:r>
              <a:rPr lang="en-US" dirty="0"/>
              <a:t>Third level</a:t>
            </a:r>
            <a:endParaRPr lang="ru-RU" dirty="0"/>
          </a:p>
        </p:txBody>
      </p:sp>
      <p:pic>
        <p:nvPicPr>
          <p:cNvPr id="5" name="Picture 4"/>
          <p:cNvPicPr>
            <a:picLocks noChangeAspect="1"/>
          </p:cNvPicPr>
          <p:nvPr userDrawn="1"/>
        </p:nvPicPr>
        <p:blipFill>
          <a:blip r:embed="rId3"/>
          <a:stretch>
            <a:fillRect/>
          </a:stretch>
        </p:blipFill>
        <p:spPr>
          <a:xfrm>
            <a:off x="9876000" y="5949000"/>
            <a:ext cx="1881811" cy="611005"/>
          </a:xfrm>
          <a:prstGeom prst="rect">
            <a:avLst/>
          </a:prstGeom>
        </p:spPr>
      </p:pic>
      <p:sp>
        <p:nvSpPr>
          <p:cNvPr id="8" name="Rectangle 7"/>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119273238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5942768" y="746575"/>
            <a:ext cx="5531719" cy="536485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24879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4" name="Picture 3"/>
          <p:cNvPicPr>
            <a:picLocks noChangeAspect="1"/>
          </p:cNvPicPr>
          <p:nvPr userDrawn="1"/>
        </p:nvPicPr>
        <p:blipFill>
          <a:blip r:embed="rId2"/>
          <a:stretch>
            <a:fillRect/>
          </a:stretch>
        </p:blipFill>
        <p:spPr>
          <a:xfrm>
            <a:off x="6006358" y="291102"/>
            <a:ext cx="5378490" cy="581417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23885700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2" name="Picture 1"/>
          <p:cNvPicPr>
            <a:picLocks noChangeAspect="1"/>
          </p:cNvPicPr>
          <p:nvPr userDrawn="1"/>
        </p:nvPicPr>
        <p:blipFill>
          <a:blip r:embed="rId2"/>
          <a:stretch>
            <a:fillRect/>
          </a:stretch>
        </p:blipFill>
        <p:spPr>
          <a:xfrm>
            <a:off x="6091086" y="470067"/>
            <a:ext cx="5392953" cy="56846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154658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6185641" y="1078294"/>
            <a:ext cx="5334758" cy="503431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689722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2" name="Picture 1"/>
          <p:cNvPicPr>
            <a:picLocks noChangeAspect="1"/>
          </p:cNvPicPr>
          <p:nvPr userDrawn="1"/>
        </p:nvPicPr>
        <p:blipFill>
          <a:blip r:embed="rId2"/>
          <a:stretch>
            <a:fillRect/>
          </a:stretch>
        </p:blipFill>
        <p:spPr>
          <a:xfrm>
            <a:off x="6159466" y="918682"/>
            <a:ext cx="5428517" cy="5296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2291458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5892597" y="829027"/>
            <a:ext cx="5667588" cy="5364341"/>
          </a:xfrm>
          <a:prstGeom prst="rect">
            <a:avLst/>
          </a:prstGeom>
        </p:spPr>
      </p:pic>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25684320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Frankfurt title">
    <p:bg>
      <p:bgPr>
        <a:solidFill>
          <a:srgbClr val="00BCF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6006358" y="739373"/>
            <a:ext cx="5559730" cy="5453995"/>
          </a:xfrm>
          <a:prstGeom prst="rect">
            <a:avLst/>
          </a:prstGeom>
        </p:spPr>
      </p:pic>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82436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pic>
        <p:nvPicPr>
          <p:cNvPr id="7" name="Picture 6"/>
          <p:cNvPicPr>
            <a:picLocks noChangeAspect="1"/>
          </p:cNvPicPr>
          <p:nvPr userDrawn="1"/>
        </p:nvPicPr>
        <p:blipFill>
          <a:blip r:embed="rId3"/>
          <a:stretch>
            <a:fillRect/>
          </a:stretch>
        </p:blipFill>
        <p:spPr>
          <a:xfrm>
            <a:off x="6136131" y="1547451"/>
            <a:ext cx="5607657" cy="4566566"/>
          </a:xfrm>
          <a:prstGeom prst="rect">
            <a:avLst/>
          </a:prstGeom>
        </p:spPr>
      </p:pic>
    </p:spTree>
    <p:extLst>
      <p:ext uri="{BB962C8B-B14F-4D97-AF65-F5344CB8AC3E}">
        <p14:creationId xmlns:p14="http://schemas.microsoft.com/office/powerpoint/2010/main" val="682430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38311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530100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QA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&amp; Contacts</a:t>
            </a:r>
            <a:endParaRPr lang="ru-RU" dirty="0"/>
          </a:p>
        </p:txBody>
      </p:sp>
      <p:sp>
        <p:nvSpPr>
          <p:cNvPr id="6" name="TextBox 5"/>
          <p:cNvSpPr txBox="1"/>
          <p:nvPr userDrawn="1"/>
        </p:nvSpPr>
        <p:spPr>
          <a:xfrm>
            <a:off x="1020521" y="726772"/>
            <a:ext cx="476092" cy="369332"/>
          </a:xfrm>
          <a:prstGeom prst="rect">
            <a:avLst/>
          </a:prstGeom>
          <a:noFill/>
        </p:spPr>
        <p:txBody>
          <a:bodyPr wrap="none" lIns="0" rIns="0" rtlCol="0">
            <a:spAutoFit/>
          </a:bodyPr>
          <a:lstStyle/>
          <a:p>
            <a:pPr algn="l"/>
            <a:r>
              <a:rPr lang="en-US" i="1" dirty="0">
                <a:solidFill>
                  <a:schemeClr val="bg1"/>
                </a:solidFill>
                <a:latin typeface="+mj-lt"/>
              </a:rPr>
              <a:t>Q&amp;A</a:t>
            </a:r>
            <a:endParaRPr lang="ru-RU" i="1" dirty="0">
              <a:solidFill>
                <a:schemeClr val="bg1"/>
              </a:solidFill>
              <a:latin typeface="+mj-lt"/>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pic>
        <p:nvPicPr>
          <p:cNvPr id="7" name="Picture 6"/>
          <p:cNvPicPr>
            <a:picLocks noChangeAspect="1"/>
          </p:cNvPicPr>
          <p:nvPr userDrawn="1"/>
        </p:nvPicPr>
        <p:blipFill>
          <a:blip r:embed="rId3"/>
          <a:stretch>
            <a:fillRect/>
          </a:stretch>
        </p:blipFill>
        <p:spPr>
          <a:xfrm>
            <a:off x="9876000" y="5949000"/>
            <a:ext cx="1881811" cy="611005"/>
          </a:xfrm>
          <a:prstGeom prst="rect">
            <a:avLst/>
          </a:prstGeom>
        </p:spPr>
      </p:pic>
      <p:sp>
        <p:nvSpPr>
          <p:cNvPr id="8" name="Rectangle 7"/>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5084793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42294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72337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47269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gradFill>
                  <a:gsLst>
                    <a:gs pos="0">
                      <a:schemeClr val="accent1">
                        <a:lumMod val="5000"/>
                        <a:lumOff val="95000"/>
                      </a:schemeClr>
                    </a:gs>
                    <a:gs pos="100000">
                      <a:schemeClr val="tx1"/>
                    </a:gs>
                  </a:gsLst>
                  <a:lin ang="5400000" scaled="1"/>
                </a:gradFill>
              </a:defRPr>
            </a:lvl1pPr>
          </a:lstStyle>
          <a:p>
            <a:r>
              <a:rPr lang="en-US" dirty="0"/>
              <a:t>Section title</a:t>
            </a:r>
          </a:p>
        </p:txBody>
      </p:sp>
    </p:spTree>
    <p:extLst>
      <p:ext uri="{BB962C8B-B14F-4D97-AF65-F5344CB8AC3E}">
        <p14:creationId xmlns:p14="http://schemas.microsoft.com/office/powerpoint/2010/main" val="98119783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gradFill>
                  <a:gsLst>
                    <a:gs pos="0">
                      <a:schemeClr val="accent1">
                        <a:lumMod val="5000"/>
                        <a:lumOff val="95000"/>
                      </a:schemeClr>
                    </a:gs>
                    <a:gs pos="100000">
                      <a:schemeClr val="tx1"/>
                    </a:gs>
                  </a:gsLst>
                  <a:lin ang="5400000" scaled="1"/>
                </a:gradFill>
              </a:defRPr>
            </a:lvl1pPr>
          </a:lstStyle>
          <a:p>
            <a:r>
              <a:rPr lang="en-US"/>
              <a:t>Section title</a:t>
            </a:r>
          </a:p>
        </p:txBody>
      </p:sp>
    </p:spTree>
    <p:extLst>
      <p:ext uri="{BB962C8B-B14F-4D97-AF65-F5344CB8AC3E}">
        <p14:creationId xmlns:p14="http://schemas.microsoft.com/office/powerpoint/2010/main" val="139383332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09563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210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83324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813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7275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5"/>
          <p:cNvSpPr txBox="1"/>
          <p:nvPr userDrawn="1"/>
        </p:nvSpPr>
        <p:spPr>
          <a:xfrm>
            <a:off x="1020521" y="726772"/>
            <a:ext cx="1278235" cy="369332"/>
          </a:xfrm>
          <a:prstGeom prst="rect">
            <a:avLst/>
          </a:prstGeom>
          <a:noFill/>
        </p:spPr>
        <p:txBody>
          <a:bodyPr wrap="none" lIns="0" rIns="0" rtlCol="0">
            <a:spAutoFit/>
          </a:bodyPr>
          <a:lstStyle/>
          <a:p>
            <a:pPr algn="l"/>
            <a:r>
              <a:rPr lang="ru-RU" i="1" dirty="0">
                <a:solidFill>
                  <a:schemeClr val="bg1"/>
                </a:solidFill>
                <a:latin typeface="+mj-lt"/>
              </a:rPr>
              <a:t>Что дальше</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itle 1"/>
          <p:cNvSpPr>
            <a:spLocks noGrp="1"/>
          </p:cNvSpPr>
          <p:nvPr>
            <p:ph type="title" hasCustomPrompt="1"/>
          </p:nvPr>
        </p:nvSpPr>
        <p:spPr>
          <a:xfrm>
            <a:off x="576942" y="2053966"/>
            <a:ext cx="3600000" cy="1325563"/>
          </a:xfrm>
          <a:prstGeom prst="rect">
            <a:avLst/>
          </a:prstGeom>
        </p:spPr>
        <p:txBody>
          <a:bodyPr anchor="b"/>
          <a:lstStyle>
            <a:lvl1pPr algn="ctr">
              <a:defRPr sz="4000">
                <a:solidFill>
                  <a:schemeClr val="bg1"/>
                </a:solidFill>
                <a:latin typeface="+mj-lt"/>
              </a:defRPr>
            </a:lvl1pPr>
          </a:lstStyle>
          <a:p>
            <a:r>
              <a:rPr lang="en-US" dirty="0"/>
              <a:t>Action 1</a:t>
            </a:r>
            <a:endParaRPr lang="ru-RU" dirty="0"/>
          </a:p>
        </p:txBody>
      </p:sp>
      <p:sp>
        <p:nvSpPr>
          <p:cNvPr id="9"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Action 2</a:t>
            </a:r>
            <a:endParaRPr lang="ru-RU" dirty="0"/>
          </a:p>
        </p:txBody>
      </p:sp>
      <p:sp>
        <p:nvSpPr>
          <p:cNvPr id="10"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Action 3</a:t>
            </a:r>
            <a:endParaRPr lang="ru-RU" dirty="0"/>
          </a:p>
        </p:txBody>
      </p:sp>
      <p:sp>
        <p:nvSpPr>
          <p:cNvPr id="13" name="Text Placeholder 6"/>
          <p:cNvSpPr>
            <a:spLocks noGrp="1"/>
          </p:cNvSpPr>
          <p:nvPr>
            <p:ph type="body" sz="quarter" idx="12" hasCustomPrompt="1"/>
          </p:nvPr>
        </p:nvSpPr>
        <p:spPr>
          <a:xfrm>
            <a:off x="4273550" y="371545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2</a:t>
            </a:r>
            <a:endParaRPr lang="ru-RU" dirty="0"/>
          </a:p>
        </p:txBody>
      </p:sp>
      <p:sp>
        <p:nvSpPr>
          <p:cNvPr id="14" name="Text Placeholder 6"/>
          <p:cNvSpPr>
            <a:spLocks noGrp="1"/>
          </p:cNvSpPr>
          <p:nvPr>
            <p:ph type="body" sz="quarter" idx="13" hasCustomPrompt="1"/>
          </p:nvPr>
        </p:nvSpPr>
        <p:spPr>
          <a:xfrm>
            <a:off x="7970158"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3</a:t>
            </a:r>
            <a:endParaRPr lang="ru-RU" dirty="0"/>
          </a:p>
        </p:txBody>
      </p:sp>
      <p:sp>
        <p:nvSpPr>
          <p:cNvPr id="15" name="Text Placeholder 6"/>
          <p:cNvSpPr>
            <a:spLocks noGrp="1"/>
          </p:cNvSpPr>
          <p:nvPr>
            <p:ph type="body" sz="quarter" idx="14" hasCustomPrompt="1"/>
          </p:nvPr>
        </p:nvSpPr>
        <p:spPr>
          <a:xfrm>
            <a:off x="576942"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1</a:t>
            </a:r>
            <a:endParaRPr lang="ru-RU" dirty="0"/>
          </a:p>
        </p:txBody>
      </p:sp>
      <p:cxnSp>
        <p:nvCxnSpPr>
          <p:cNvPr id="16" name="Straight Connector 15"/>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userDrawn="1"/>
        </p:nvPicPr>
        <p:blipFill>
          <a:blip r:embed="rId3"/>
          <a:stretch>
            <a:fillRect/>
          </a:stretch>
        </p:blipFill>
        <p:spPr>
          <a:xfrm>
            <a:off x="9876000" y="5949000"/>
            <a:ext cx="1881811" cy="611005"/>
          </a:xfrm>
          <a:prstGeom prst="rect">
            <a:avLst/>
          </a:prstGeom>
        </p:spPr>
      </p:pic>
      <p:sp>
        <p:nvSpPr>
          <p:cNvPr id="20" name="Rectangle 19"/>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339582589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1979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81567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0640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1886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sp>
        <p:nvSpPr>
          <p:cNvPr id="5" name="TextBox 4"/>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Philadelphia!</a:t>
            </a:r>
          </a:p>
        </p:txBody>
      </p:sp>
      <p:pic>
        <p:nvPicPr>
          <p:cNvPr id="7" name="Picture 6"/>
          <p:cNvPicPr>
            <a:picLocks noChangeAspect="1"/>
          </p:cNvPicPr>
          <p:nvPr userDrawn="1"/>
        </p:nvPicPr>
        <p:blipFill>
          <a:blip r:embed="rId2"/>
          <a:stretch>
            <a:fillRect/>
          </a:stretch>
        </p:blipFill>
        <p:spPr>
          <a:xfrm>
            <a:off x="6096001" y="1019412"/>
            <a:ext cx="5374293" cy="509055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082981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Tokyo!</a:t>
            </a:r>
          </a:p>
        </p:txBody>
      </p:sp>
      <p:pic>
        <p:nvPicPr>
          <p:cNvPr id="5" name="Picture 4"/>
          <p:cNvPicPr>
            <a:picLocks noChangeAspect="1"/>
          </p:cNvPicPr>
          <p:nvPr userDrawn="1"/>
        </p:nvPicPr>
        <p:blipFill>
          <a:blip r:embed="rId2"/>
          <a:stretch>
            <a:fillRect/>
          </a:stretch>
        </p:blipFill>
        <p:spPr>
          <a:xfrm>
            <a:off x="5942769" y="746576"/>
            <a:ext cx="5531719" cy="536485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2262403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Stockholm!</a:t>
            </a:r>
          </a:p>
        </p:txBody>
      </p:sp>
      <p:pic>
        <p:nvPicPr>
          <p:cNvPr id="6" name="Picture 5"/>
          <p:cNvPicPr>
            <a:picLocks noChangeAspect="1"/>
          </p:cNvPicPr>
          <p:nvPr userDrawn="1"/>
        </p:nvPicPr>
        <p:blipFill>
          <a:blip r:embed="rId2"/>
          <a:stretch>
            <a:fillRect/>
          </a:stretch>
        </p:blipFill>
        <p:spPr>
          <a:xfrm>
            <a:off x="6006358" y="291103"/>
            <a:ext cx="5378490" cy="581417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299349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Tel Aviv!</a:t>
            </a:r>
          </a:p>
        </p:txBody>
      </p:sp>
      <p:pic>
        <p:nvPicPr>
          <p:cNvPr id="6" name="Picture 5"/>
          <p:cNvPicPr>
            <a:picLocks noChangeAspect="1"/>
          </p:cNvPicPr>
          <p:nvPr userDrawn="1"/>
        </p:nvPicPr>
        <p:blipFill>
          <a:blip r:embed="rId2"/>
          <a:stretch>
            <a:fillRect/>
          </a:stretch>
        </p:blipFill>
        <p:spPr>
          <a:xfrm>
            <a:off x="6091087" y="470067"/>
            <a:ext cx="5392953" cy="56846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716709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Paris!</a:t>
            </a:r>
          </a:p>
        </p:txBody>
      </p:sp>
      <p:pic>
        <p:nvPicPr>
          <p:cNvPr id="6" name="Picture 5"/>
          <p:cNvPicPr>
            <a:picLocks noChangeAspect="1"/>
          </p:cNvPicPr>
          <p:nvPr userDrawn="1"/>
        </p:nvPicPr>
        <p:blipFill>
          <a:blip r:embed="rId2"/>
          <a:stretch>
            <a:fillRect/>
          </a:stretch>
        </p:blipFill>
        <p:spPr>
          <a:xfrm>
            <a:off x="6185641" y="1078295"/>
            <a:ext cx="5334758" cy="5034317"/>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069999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1" y="2831299"/>
            <a:ext cx="5468137"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Washington, D.C.!</a:t>
            </a:r>
          </a:p>
        </p:txBody>
      </p:sp>
      <p:pic>
        <p:nvPicPr>
          <p:cNvPr id="6" name="Picture 5"/>
          <p:cNvPicPr>
            <a:picLocks noChangeAspect="1"/>
          </p:cNvPicPr>
          <p:nvPr userDrawn="1"/>
        </p:nvPicPr>
        <p:blipFill>
          <a:blip r:embed="rId2"/>
          <a:stretch>
            <a:fillRect/>
          </a:stretch>
        </p:blipFill>
        <p:spPr>
          <a:xfrm>
            <a:off x="6159467" y="918682"/>
            <a:ext cx="5428517" cy="5296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923793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ight">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p>
            <a:r>
              <a:rPr lang="en-US" dirty="0"/>
              <a:t>Click to edit Master title style</a:t>
            </a:r>
            <a:endParaRPr lang="ru-RU" dirty="0"/>
          </a:p>
        </p:txBody>
      </p:sp>
    </p:spTree>
    <p:extLst>
      <p:ext uri="{BB962C8B-B14F-4D97-AF65-F5344CB8AC3E}">
        <p14:creationId xmlns:p14="http://schemas.microsoft.com/office/powerpoint/2010/main" val="202744124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Atlanta!</a:t>
            </a:r>
          </a:p>
        </p:txBody>
      </p:sp>
      <p:pic>
        <p:nvPicPr>
          <p:cNvPr id="6" name="Picture 5"/>
          <p:cNvPicPr>
            <a:picLocks noChangeAspect="1"/>
          </p:cNvPicPr>
          <p:nvPr userDrawn="1"/>
        </p:nvPicPr>
        <p:blipFill>
          <a:blip r:embed="rId2"/>
          <a:stretch>
            <a:fillRect/>
          </a:stretch>
        </p:blipFill>
        <p:spPr>
          <a:xfrm>
            <a:off x="5892598" y="829028"/>
            <a:ext cx="5667588" cy="536434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4243170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Frankfurt!</a:t>
            </a:r>
          </a:p>
        </p:txBody>
      </p:sp>
      <p:pic>
        <p:nvPicPr>
          <p:cNvPr id="6" name="Picture 5"/>
          <p:cNvPicPr>
            <a:picLocks noChangeAspect="1"/>
          </p:cNvPicPr>
          <p:nvPr userDrawn="1"/>
        </p:nvPicPr>
        <p:blipFill>
          <a:blip r:embed="rId2"/>
          <a:stretch>
            <a:fillRect/>
          </a:stretch>
        </p:blipFill>
        <p:spPr>
          <a:xfrm>
            <a:off x="6006358" y="739373"/>
            <a:ext cx="5559730" cy="545399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4505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Budapest!</a:t>
            </a:r>
          </a:p>
        </p:txBody>
      </p:sp>
      <p:pic>
        <p:nvPicPr>
          <p:cNvPr id="6" name="Picture 5"/>
          <p:cNvPicPr>
            <a:picLocks noChangeAspect="1"/>
          </p:cNvPicPr>
          <p:nvPr userDrawn="1"/>
        </p:nvPicPr>
        <p:blipFill>
          <a:blip r:embed="rId2"/>
          <a:stretch>
            <a:fillRect/>
          </a:stretch>
        </p:blipFill>
        <p:spPr>
          <a:xfrm>
            <a:off x="6136132" y="1547451"/>
            <a:ext cx="5607657" cy="456656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288359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2591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75597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154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984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0098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3225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1434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lvl1pPr>
              <a:defRPr>
                <a:solidFill>
                  <a:schemeClr val="bg1"/>
                </a:solidFill>
              </a:defRPr>
            </a:lvl1pPr>
          </a:lstStyle>
          <a:p>
            <a:r>
              <a:rPr lang="en-US" dirty="0"/>
              <a:t>Click to edit Master title style</a:t>
            </a:r>
            <a:endParaRPr lang="ru-RU" dirty="0"/>
          </a:p>
        </p:txBody>
      </p:sp>
    </p:spTree>
    <p:extLst>
      <p:ext uri="{BB962C8B-B14F-4D97-AF65-F5344CB8AC3E}">
        <p14:creationId xmlns:p14="http://schemas.microsoft.com/office/powerpoint/2010/main" val="180712901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8023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Philadelphia Thank You!">
    <p:bg>
      <p:bgPr>
        <a:solidFill>
          <a:srgbClr val="00BCF2"/>
        </a:solidFill>
        <a:effectLst/>
      </p:bgPr>
    </p:bg>
    <p:spTree>
      <p:nvGrpSpPr>
        <p:cNvPr id="1" name=""/>
        <p:cNvGrpSpPr/>
        <p:nvPr/>
      </p:nvGrpSpPr>
      <p:grpSpPr>
        <a:xfrm>
          <a:off x="0" y="0"/>
          <a:ext cx="0" cy="0"/>
          <a:chOff x="0" y="0"/>
          <a:chExt cx="0" cy="0"/>
        </a:xfrm>
      </p:grpSpPr>
      <p:sp>
        <p:nvSpPr>
          <p:cNvPr id="5" name="TextBox 4"/>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Philadelphia!</a:t>
            </a:r>
          </a:p>
        </p:txBody>
      </p:sp>
      <p:pic>
        <p:nvPicPr>
          <p:cNvPr id="7" name="Picture 6"/>
          <p:cNvPicPr>
            <a:picLocks noChangeAspect="1"/>
          </p:cNvPicPr>
          <p:nvPr userDrawn="1"/>
        </p:nvPicPr>
        <p:blipFill>
          <a:blip r:embed="rId2"/>
          <a:stretch>
            <a:fillRect/>
          </a:stretch>
        </p:blipFill>
        <p:spPr>
          <a:xfrm>
            <a:off x="6096000" y="1019411"/>
            <a:ext cx="5374293" cy="509055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1935948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okyo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Tokyo!</a:t>
            </a:r>
          </a:p>
        </p:txBody>
      </p:sp>
      <p:pic>
        <p:nvPicPr>
          <p:cNvPr id="5" name="Picture 4"/>
          <p:cNvPicPr>
            <a:picLocks noChangeAspect="1"/>
          </p:cNvPicPr>
          <p:nvPr userDrawn="1"/>
        </p:nvPicPr>
        <p:blipFill>
          <a:blip r:embed="rId2"/>
          <a:stretch>
            <a:fillRect/>
          </a:stretch>
        </p:blipFill>
        <p:spPr>
          <a:xfrm>
            <a:off x="5942768" y="746575"/>
            <a:ext cx="5531719" cy="536485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3443667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Stockholm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Stockholm!</a:t>
            </a:r>
          </a:p>
        </p:txBody>
      </p:sp>
      <p:pic>
        <p:nvPicPr>
          <p:cNvPr id="6" name="Picture 5"/>
          <p:cNvPicPr>
            <a:picLocks noChangeAspect="1"/>
          </p:cNvPicPr>
          <p:nvPr userDrawn="1"/>
        </p:nvPicPr>
        <p:blipFill>
          <a:blip r:embed="rId2"/>
          <a:stretch>
            <a:fillRect/>
          </a:stretch>
        </p:blipFill>
        <p:spPr>
          <a:xfrm>
            <a:off x="6006358" y="291102"/>
            <a:ext cx="5378490" cy="581417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1257634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el Aviv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Tel Aviv!</a:t>
            </a:r>
          </a:p>
        </p:txBody>
      </p:sp>
      <p:pic>
        <p:nvPicPr>
          <p:cNvPr id="6" name="Picture 5"/>
          <p:cNvPicPr>
            <a:picLocks noChangeAspect="1"/>
          </p:cNvPicPr>
          <p:nvPr userDrawn="1"/>
        </p:nvPicPr>
        <p:blipFill>
          <a:blip r:embed="rId2"/>
          <a:stretch>
            <a:fillRect/>
          </a:stretch>
        </p:blipFill>
        <p:spPr>
          <a:xfrm>
            <a:off x="6091086" y="470067"/>
            <a:ext cx="5392953" cy="56846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4176144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Paris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Paris!</a:t>
            </a:r>
          </a:p>
        </p:txBody>
      </p:sp>
      <p:pic>
        <p:nvPicPr>
          <p:cNvPr id="6" name="Picture 5"/>
          <p:cNvPicPr>
            <a:picLocks noChangeAspect="1"/>
          </p:cNvPicPr>
          <p:nvPr userDrawn="1"/>
        </p:nvPicPr>
        <p:blipFill>
          <a:blip r:embed="rId2"/>
          <a:stretch>
            <a:fillRect/>
          </a:stretch>
        </p:blipFill>
        <p:spPr>
          <a:xfrm>
            <a:off x="6185641" y="1078294"/>
            <a:ext cx="5334758" cy="5034317"/>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454853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Washington, D.C.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8"/>
            <a:ext cx="5468137"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Washington, D.C.!</a:t>
            </a:r>
          </a:p>
        </p:txBody>
      </p:sp>
      <p:pic>
        <p:nvPicPr>
          <p:cNvPr id="6" name="Picture 5"/>
          <p:cNvPicPr>
            <a:picLocks noChangeAspect="1"/>
          </p:cNvPicPr>
          <p:nvPr userDrawn="1"/>
        </p:nvPicPr>
        <p:blipFill>
          <a:blip r:embed="rId2"/>
          <a:stretch>
            <a:fillRect/>
          </a:stretch>
        </p:blipFill>
        <p:spPr>
          <a:xfrm>
            <a:off x="6159466" y="918682"/>
            <a:ext cx="5428517" cy="5296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27145788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Atlanta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Atlanta!</a:t>
            </a:r>
          </a:p>
        </p:txBody>
      </p:sp>
      <p:pic>
        <p:nvPicPr>
          <p:cNvPr id="6" name="Picture 5"/>
          <p:cNvPicPr>
            <a:picLocks noChangeAspect="1"/>
          </p:cNvPicPr>
          <p:nvPr userDrawn="1"/>
        </p:nvPicPr>
        <p:blipFill>
          <a:blip r:embed="rId2"/>
          <a:stretch>
            <a:fillRect/>
          </a:stretch>
        </p:blipFill>
        <p:spPr>
          <a:xfrm>
            <a:off x="5892597" y="829027"/>
            <a:ext cx="5667588" cy="536434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3378078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Frankfur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Frankfurt!</a:t>
            </a:r>
          </a:p>
        </p:txBody>
      </p:sp>
      <p:pic>
        <p:nvPicPr>
          <p:cNvPr id="6" name="Picture 5"/>
          <p:cNvPicPr>
            <a:picLocks noChangeAspect="1"/>
          </p:cNvPicPr>
          <p:nvPr userDrawn="1"/>
        </p:nvPicPr>
        <p:blipFill>
          <a:blip r:embed="rId2"/>
          <a:stretch>
            <a:fillRect/>
          </a:stretch>
        </p:blipFill>
        <p:spPr>
          <a:xfrm>
            <a:off x="6006358" y="739373"/>
            <a:ext cx="5559730" cy="545399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387416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Budapes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Budapest!</a:t>
            </a:r>
          </a:p>
        </p:txBody>
      </p:sp>
      <p:pic>
        <p:nvPicPr>
          <p:cNvPr id="6" name="Picture 5"/>
          <p:cNvPicPr>
            <a:picLocks noChangeAspect="1"/>
          </p:cNvPicPr>
          <p:nvPr userDrawn="1"/>
        </p:nvPicPr>
        <p:blipFill>
          <a:blip r:embed="rId2"/>
          <a:stretch>
            <a:fillRect/>
          </a:stretch>
        </p:blipFill>
        <p:spPr>
          <a:xfrm>
            <a:off x="6136131" y="1547451"/>
            <a:ext cx="5607657" cy="456656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26216495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9085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65044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_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57208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32363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ru-RU" sz="686" dirty="0">
                <a:gradFill>
                  <a:gsLst>
                    <a:gs pos="0">
                      <a:schemeClr val="tx1"/>
                    </a:gs>
                    <a:gs pos="100000">
                      <a:schemeClr val="tx1"/>
                    </a:gs>
                  </a:gsLst>
                  <a:lin ang="5400000" scaled="0"/>
                </a:gradFill>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96364467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326379"/>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ru-RU"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65890801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52824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049">
              <a:defRPr/>
            </a:pPr>
            <a:fld id="{E35FFCD0-55DC-4FA1-A75B-CAC7F2FFA607}" type="datetimeFigureOut">
              <a:rPr lang="en-US" smtClean="0">
                <a:solidFill>
                  <a:prstClr val="black">
                    <a:tint val="75000"/>
                  </a:prstClr>
                </a:solidFill>
              </a:rPr>
              <a:pPr defTabSz="914049">
                <a:defRPr/>
              </a:pPr>
              <a:t>6/1/2017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49">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49">
              <a:defRPr/>
            </a:pPr>
            <a:fld id="{6A59D5AF-717C-4F63-B565-3835D17431FA}" type="slidenum">
              <a:rPr lang="en-US" smtClean="0">
                <a:solidFill>
                  <a:prstClr val="black">
                    <a:tint val="75000"/>
                  </a:prstClr>
                </a:solidFill>
              </a:rPr>
              <a:pPr defTabSz="914049">
                <a:defRPr/>
              </a:pPr>
              <a:t>‹#›</a:t>
            </a:fld>
            <a:endParaRPr lang="en-US">
              <a:solidFill>
                <a:prstClr val="black">
                  <a:tint val="75000"/>
                </a:prstClr>
              </a:solidFill>
            </a:endParaRPr>
          </a:p>
        </p:txBody>
      </p:sp>
    </p:spTree>
    <p:extLst>
      <p:ext uri="{BB962C8B-B14F-4D97-AF65-F5344CB8AC3E}">
        <p14:creationId xmlns:p14="http://schemas.microsoft.com/office/powerpoint/2010/main" val="221665291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F8C212-8FB1-49E3-AE70-F067F0F16744}"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7762B8-209F-4065-BC86-D6AAC8E8F243}" type="slidenum">
              <a:rPr lang="en-US" smtClean="0"/>
              <a:t>‹#›</a:t>
            </a:fld>
            <a:endParaRPr lang="en-US"/>
          </a:p>
        </p:txBody>
      </p:sp>
    </p:spTree>
    <p:extLst>
      <p:ext uri="{BB962C8B-B14F-4D97-AF65-F5344CB8AC3E}">
        <p14:creationId xmlns:p14="http://schemas.microsoft.com/office/powerpoint/2010/main" val="254775007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45757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Dark">
    <p:bg>
      <p:bgPr>
        <a:solidFill>
          <a:schemeClr val="tx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05966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225">
              <a:defRPr/>
            </a:pPr>
            <a:fld id="{E35FFCD0-55DC-4FA1-A75B-CAC7F2FFA607}" type="datetimeFigureOut">
              <a:rPr lang="en-US" smtClean="0">
                <a:solidFill>
                  <a:prstClr val="black">
                    <a:tint val="75000"/>
                  </a:prstClr>
                </a:solidFill>
              </a:rPr>
              <a:pPr defTabSz="914225">
                <a:defRPr/>
              </a:pPr>
              <a:t>6/1/2017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defRPr/>
            </a:pPr>
            <a:fld id="{6A59D5AF-717C-4F63-B565-3835D17431FA}"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56988846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_start screen">
    <p:bg>
      <p:bgPr>
        <a:solidFill>
          <a:srgbClr val="002050"/>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pic>
        <p:nvPicPr>
          <p:cNvPr id="4" name="Picture 3"/>
          <p:cNvPicPr>
            <a:picLocks noChangeAspect="1"/>
          </p:cNvPicPr>
          <p:nvPr userDrawn="1"/>
        </p:nvPicPr>
        <p:blipFill>
          <a:blip r:embed="rId3"/>
          <a:stretch>
            <a:fillRect/>
          </a:stretch>
        </p:blipFill>
        <p:spPr>
          <a:xfrm>
            <a:off x="5239657" y="3634975"/>
            <a:ext cx="6094273" cy="2413982"/>
          </a:xfrm>
          <a:prstGeom prst="rect">
            <a:avLst/>
          </a:prstGeom>
        </p:spPr>
      </p:pic>
      <p:sp>
        <p:nvSpPr>
          <p:cNvPr id="5"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6"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97538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67731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384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4_Title and Content">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90390" y="440494"/>
            <a:ext cx="4932372" cy="1028038"/>
          </a:xfrm>
        </p:spPr>
        <p:txBody>
          <a:bodyPr wrap="square" rIns="0">
            <a:spAutoFit/>
          </a:bodyPr>
          <a:lstStyle>
            <a:lvl1pPr marL="0" indent="0">
              <a:lnSpc>
                <a:spcPct val="100000"/>
              </a:lnSpc>
              <a:spcBef>
                <a:spcPts val="980"/>
              </a:spcBef>
              <a:spcAft>
                <a:spcPts val="980"/>
              </a:spcAft>
              <a:buNone/>
              <a:defRPr sz="2353">
                <a:solidFill>
                  <a:schemeClr val="bg1"/>
                </a:solidFill>
              </a:defRPr>
            </a:lvl1pPr>
            <a:lvl2pPr>
              <a:defRPr>
                <a:solidFill>
                  <a:schemeClr val="bg1"/>
                </a:solidFill>
              </a:defRPr>
            </a:lvl2pPr>
            <a:lvl3pPr marL="224097">
              <a:lnSpc>
                <a:spcPct val="100000"/>
              </a:lnSpc>
              <a:spcBef>
                <a:spcPts val="392"/>
              </a:spcBef>
              <a:spcAft>
                <a:spcPts val="392"/>
              </a:spcAft>
              <a:defRPr>
                <a:solidFill>
                  <a:schemeClr val="bg1"/>
                </a:solidFill>
                <a:latin typeface="+mj-lt"/>
              </a:defRPr>
            </a:lvl3pPr>
            <a:lvl4pPr>
              <a:defRPr>
                <a:solidFill>
                  <a:schemeClr val="bg1"/>
                </a:solidFill>
              </a:defRPr>
            </a:lvl4pPr>
            <a:lvl5pPr>
              <a:defRPr>
                <a:solidFill>
                  <a:schemeClr val="bg1"/>
                </a:solidFill>
              </a:defRPr>
            </a:lvl5pPr>
          </a:lstStyle>
          <a:p>
            <a:pPr lvl="0"/>
            <a:r>
              <a:rPr lang="en-US" dirty="0"/>
              <a:t>Click to edit Master text styles</a:t>
            </a:r>
          </a:p>
          <a:p>
            <a:pPr lvl="2"/>
            <a:endParaRPr lang="en-US" dirty="0"/>
          </a:p>
        </p:txBody>
      </p:sp>
      <p:sp>
        <p:nvSpPr>
          <p:cNvPr id="5" name="Rectangle 4"/>
          <p:cNvSpPr/>
          <p:nvPr userDrawn="1"/>
        </p:nvSpPr>
        <p:spPr bwMode="auto">
          <a:xfrm>
            <a:off x="866" y="5698978"/>
            <a:ext cx="12190271" cy="116788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196385" tIns="140568" rIns="175710" bIns="140568" numCol="1" spcCol="0" rtlCol="0" fromWordArt="0" anchor="t" anchorCtr="0" forceAA="0" compatLnSpc="1">
            <a:prstTxWarp prst="textNoShape">
              <a:avLst/>
            </a:prstTxWarp>
            <a:noAutofit/>
          </a:bodyPr>
          <a:lstStyle/>
          <a:p>
            <a:pPr defTabSz="896046">
              <a:defRPr/>
            </a:pPr>
            <a:endParaRPr lang="en-US" sz="3458" dirty="0">
              <a:gradFill>
                <a:gsLst>
                  <a:gs pos="0">
                    <a:srgbClr val="FFFFFF"/>
                  </a:gs>
                  <a:gs pos="100000">
                    <a:srgbClr val="FFFFFF"/>
                  </a:gs>
                </a:gsLst>
                <a:lin ang="5400000" scaled="0"/>
              </a:gradFill>
              <a:latin typeface="Segoe UI Light"/>
              <a:cs typeface="Segoe UI Semilight" panose="020B0402040204020203" pitchFamily="34" charset="0"/>
            </a:endParaRPr>
          </a:p>
        </p:txBody>
      </p:sp>
      <p:sp>
        <p:nvSpPr>
          <p:cNvPr id="8" name="Oval 7"/>
          <p:cNvSpPr/>
          <p:nvPr/>
        </p:nvSpPr>
        <p:spPr bwMode="auto">
          <a:xfrm>
            <a:off x="602115" y="5025138"/>
            <a:ext cx="1347125" cy="1344828"/>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dirty="0">
              <a:gradFill>
                <a:gsLst>
                  <a:gs pos="0">
                    <a:srgbClr val="FFFFFF"/>
                  </a:gs>
                  <a:gs pos="100000">
                    <a:srgbClr val="FFFFFF"/>
                  </a:gs>
                </a:gsLst>
                <a:lin ang="5400000" scaled="0"/>
              </a:gradFill>
              <a:latin typeface="Segoe UI"/>
            </a:endParaRPr>
          </a:p>
        </p:txBody>
      </p:sp>
      <p:sp>
        <p:nvSpPr>
          <p:cNvPr id="3" name="Text Placeholder 2"/>
          <p:cNvSpPr>
            <a:spLocks noGrp="1"/>
          </p:cNvSpPr>
          <p:nvPr>
            <p:ph type="body" sz="quarter" idx="11"/>
          </p:nvPr>
        </p:nvSpPr>
        <p:spPr>
          <a:xfrm>
            <a:off x="2205740" y="5983728"/>
            <a:ext cx="9588794" cy="673454"/>
          </a:xfrm>
        </p:spPr>
        <p:txBody>
          <a:bodyPr/>
          <a:lstStyle>
            <a:lvl1pPr marL="0" indent="0">
              <a:buNone/>
              <a:defRPr sz="3529"/>
            </a:lvl1pPr>
            <a:lvl2pPr marL="336081" indent="0">
              <a:buNone/>
              <a:defRPr/>
            </a:lvl2pPr>
            <a:lvl3pPr marL="560133" indent="0">
              <a:buNone/>
              <a:defRPr/>
            </a:lvl3pPr>
            <a:lvl4pPr marL="784187" indent="0">
              <a:buNone/>
              <a:defRPr/>
            </a:lvl4pPr>
            <a:lvl5pPr marL="1008240" indent="0">
              <a:buNone/>
              <a:defRPr/>
            </a:lvl5pPr>
          </a:lstStyle>
          <a:p>
            <a:pPr lvl="0"/>
            <a:r>
              <a:rPr lang="en-US" dirty="0"/>
              <a:t>Click to edit Master text styles</a:t>
            </a:r>
          </a:p>
        </p:txBody>
      </p:sp>
    </p:spTree>
    <p:extLst>
      <p:ext uri="{BB962C8B-B14F-4D97-AF65-F5344CB8AC3E}">
        <p14:creationId xmlns:p14="http://schemas.microsoft.com/office/powerpoint/2010/main" val="310524120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5_Title and Content">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90390" y="440494"/>
            <a:ext cx="4932372" cy="1028038"/>
          </a:xfrm>
        </p:spPr>
        <p:txBody>
          <a:bodyPr wrap="square" rIns="0">
            <a:spAutoFit/>
          </a:bodyPr>
          <a:lstStyle>
            <a:lvl1pPr marL="0" indent="0">
              <a:lnSpc>
                <a:spcPct val="100000"/>
              </a:lnSpc>
              <a:spcBef>
                <a:spcPts val="980"/>
              </a:spcBef>
              <a:spcAft>
                <a:spcPts val="980"/>
              </a:spcAft>
              <a:buNone/>
              <a:defRPr sz="2353">
                <a:solidFill>
                  <a:schemeClr val="bg1"/>
                </a:solidFill>
              </a:defRPr>
            </a:lvl1pPr>
            <a:lvl2pPr>
              <a:defRPr>
                <a:solidFill>
                  <a:schemeClr val="bg1"/>
                </a:solidFill>
              </a:defRPr>
            </a:lvl2pPr>
            <a:lvl3pPr marL="224097">
              <a:lnSpc>
                <a:spcPct val="100000"/>
              </a:lnSpc>
              <a:spcBef>
                <a:spcPts val="392"/>
              </a:spcBef>
              <a:spcAft>
                <a:spcPts val="392"/>
              </a:spcAft>
              <a:defRPr>
                <a:solidFill>
                  <a:schemeClr val="bg1"/>
                </a:solidFill>
                <a:latin typeface="+mj-lt"/>
              </a:defRPr>
            </a:lvl3pPr>
            <a:lvl4pPr>
              <a:defRPr>
                <a:solidFill>
                  <a:schemeClr val="bg1"/>
                </a:solidFill>
              </a:defRPr>
            </a:lvl4pPr>
            <a:lvl5pPr>
              <a:defRPr>
                <a:solidFill>
                  <a:schemeClr val="bg1"/>
                </a:solidFill>
              </a:defRPr>
            </a:lvl5pPr>
          </a:lstStyle>
          <a:p>
            <a:pPr lvl="0"/>
            <a:r>
              <a:rPr lang="en-US" dirty="0"/>
              <a:t>Click to edit Master text styles</a:t>
            </a:r>
          </a:p>
          <a:p>
            <a:pPr lvl="2"/>
            <a:endParaRPr lang="en-US" dirty="0"/>
          </a:p>
        </p:txBody>
      </p:sp>
      <p:sp>
        <p:nvSpPr>
          <p:cNvPr id="5" name="Rectangle 4"/>
          <p:cNvSpPr/>
          <p:nvPr userDrawn="1"/>
        </p:nvSpPr>
        <p:spPr bwMode="auto">
          <a:xfrm>
            <a:off x="866" y="5698978"/>
            <a:ext cx="12190271" cy="116788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196385" tIns="140568" rIns="175710" bIns="140568" numCol="1" spcCol="0" rtlCol="0" fromWordArt="0" anchor="t" anchorCtr="0" forceAA="0" compatLnSpc="1">
            <a:prstTxWarp prst="textNoShape">
              <a:avLst/>
            </a:prstTxWarp>
            <a:noAutofit/>
          </a:bodyPr>
          <a:lstStyle/>
          <a:p>
            <a:pPr defTabSz="896046">
              <a:defRPr/>
            </a:pPr>
            <a:endParaRPr lang="en-US" sz="3458" dirty="0">
              <a:gradFill>
                <a:gsLst>
                  <a:gs pos="0">
                    <a:srgbClr val="FFFFFF"/>
                  </a:gs>
                  <a:gs pos="100000">
                    <a:srgbClr val="FFFFFF"/>
                  </a:gs>
                </a:gsLst>
                <a:lin ang="5400000" scaled="0"/>
              </a:gradFill>
              <a:latin typeface="Segoe UI Light"/>
              <a:cs typeface="Segoe UI Semilight" panose="020B0402040204020203" pitchFamily="34" charset="0"/>
            </a:endParaRPr>
          </a:p>
        </p:txBody>
      </p:sp>
      <p:sp>
        <p:nvSpPr>
          <p:cNvPr id="8" name="Oval 7"/>
          <p:cNvSpPr/>
          <p:nvPr/>
        </p:nvSpPr>
        <p:spPr bwMode="auto">
          <a:xfrm>
            <a:off x="602115" y="5025138"/>
            <a:ext cx="1347125" cy="1344828"/>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dirty="0">
              <a:gradFill>
                <a:gsLst>
                  <a:gs pos="0">
                    <a:srgbClr val="FFFFFF"/>
                  </a:gs>
                  <a:gs pos="100000">
                    <a:srgbClr val="FFFFFF"/>
                  </a:gs>
                </a:gsLst>
                <a:lin ang="5400000" scaled="0"/>
              </a:gradFill>
              <a:latin typeface="Segoe UI"/>
            </a:endParaRPr>
          </a:p>
        </p:txBody>
      </p:sp>
      <p:sp>
        <p:nvSpPr>
          <p:cNvPr id="3" name="Text Placeholder 2"/>
          <p:cNvSpPr>
            <a:spLocks noGrp="1"/>
          </p:cNvSpPr>
          <p:nvPr>
            <p:ph type="body" sz="quarter" idx="11"/>
          </p:nvPr>
        </p:nvSpPr>
        <p:spPr>
          <a:xfrm>
            <a:off x="2205740" y="5983728"/>
            <a:ext cx="9588794" cy="673454"/>
          </a:xfrm>
        </p:spPr>
        <p:txBody>
          <a:bodyPr/>
          <a:lstStyle>
            <a:lvl1pPr marL="0" indent="0">
              <a:buNone/>
              <a:defRPr sz="3529"/>
            </a:lvl1pPr>
            <a:lvl2pPr marL="336081" indent="0">
              <a:buNone/>
              <a:defRPr/>
            </a:lvl2pPr>
            <a:lvl3pPr marL="560133" indent="0">
              <a:buNone/>
              <a:defRPr/>
            </a:lvl3pPr>
            <a:lvl4pPr marL="784187" indent="0">
              <a:buNone/>
              <a:defRPr/>
            </a:lvl4pPr>
            <a:lvl5pPr marL="1008240" indent="0">
              <a:buNone/>
              <a:defRPr/>
            </a:lvl5pPr>
          </a:lstStyle>
          <a:p>
            <a:pPr lvl="0"/>
            <a:r>
              <a:rPr lang="en-US" dirty="0"/>
              <a:t>Click to edit Master text styles</a:t>
            </a:r>
          </a:p>
        </p:txBody>
      </p:sp>
    </p:spTree>
    <p:extLst>
      <p:ext uri="{BB962C8B-B14F-4D97-AF65-F5344CB8AC3E}">
        <p14:creationId xmlns:p14="http://schemas.microsoft.com/office/powerpoint/2010/main" val="237480821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6_Title and Content">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90390" y="440494"/>
            <a:ext cx="4932372" cy="1028038"/>
          </a:xfrm>
        </p:spPr>
        <p:txBody>
          <a:bodyPr wrap="square" rIns="0">
            <a:spAutoFit/>
          </a:bodyPr>
          <a:lstStyle>
            <a:lvl1pPr marL="0" indent="0">
              <a:lnSpc>
                <a:spcPct val="100000"/>
              </a:lnSpc>
              <a:spcBef>
                <a:spcPts val="980"/>
              </a:spcBef>
              <a:spcAft>
                <a:spcPts val="980"/>
              </a:spcAft>
              <a:buNone/>
              <a:defRPr sz="2353">
                <a:solidFill>
                  <a:schemeClr val="bg1"/>
                </a:solidFill>
              </a:defRPr>
            </a:lvl1pPr>
            <a:lvl2pPr>
              <a:defRPr>
                <a:solidFill>
                  <a:schemeClr val="bg1"/>
                </a:solidFill>
              </a:defRPr>
            </a:lvl2pPr>
            <a:lvl3pPr marL="224097">
              <a:lnSpc>
                <a:spcPct val="100000"/>
              </a:lnSpc>
              <a:spcBef>
                <a:spcPts val="392"/>
              </a:spcBef>
              <a:spcAft>
                <a:spcPts val="392"/>
              </a:spcAft>
              <a:defRPr>
                <a:solidFill>
                  <a:schemeClr val="bg1"/>
                </a:solidFill>
                <a:latin typeface="+mj-lt"/>
              </a:defRPr>
            </a:lvl3pPr>
            <a:lvl4pPr>
              <a:defRPr>
                <a:solidFill>
                  <a:schemeClr val="bg1"/>
                </a:solidFill>
              </a:defRPr>
            </a:lvl4pPr>
            <a:lvl5pPr>
              <a:defRPr>
                <a:solidFill>
                  <a:schemeClr val="bg1"/>
                </a:solidFill>
              </a:defRPr>
            </a:lvl5pPr>
          </a:lstStyle>
          <a:p>
            <a:pPr lvl="0"/>
            <a:r>
              <a:rPr lang="en-US" dirty="0"/>
              <a:t>Click to edit Master text styles</a:t>
            </a:r>
          </a:p>
          <a:p>
            <a:pPr lvl="2"/>
            <a:endParaRPr lang="en-US" dirty="0"/>
          </a:p>
        </p:txBody>
      </p:sp>
      <p:sp>
        <p:nvSpPr>
          <p:cNvPr id="5" name="Rectangle 4"/>
          <p:cNvSpPr/>
          <p:nvPr userDrawn="1"/>
        </p:nvSpPr>
        <p:spPr bwMode="auto">
          <a:xfrm>
            <a:off x="866" y="5698978"/>
            <a:ext cx="12190271" cy="116788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196385" tIns="140568" rIns="175710" bIns="140568" numCol="1" spcCol="0" rtlCol="0" fromWordArt="0" anchor="t" anchorCtr="0" forceAA="0" compatLnSpc="1">
            <a:prstTxWarp prst="textNoShape">
              <a:avLst/>
            </a:prstTxWarp>
            <a:noAutofit/>
          </a:bodyPr>
          <a:lstStyle/>
          <a:p>
            <a:pPr defTabSz="896046">
              <a:defRPr/>
            </a:pPr>
            <a:endParaRPr lang="en-US" sz="3458" dirty="0">
              <a:gradFill>
                <a:gsLst>
                  <a:gs pos="0">
                    <a:srgbClr val="FFFFFF"/>
                  </a:gs>
                  <a:gs pos="100000">
                    <a:srgbClr val="FFFFFF"/>
                  </a:gs>
                </a:gsLst>
                <a:lin ang="5400000" scaled="0"/>
              </a:gradFill>
              <a:latin typeface="Segoe UI Light"/>
              <a:cs typeface="Segoe UI Semilight" panose="020B0402040204020203" pitchFamily="34" charset="0"/>
            </a:endParaRPr>
          </a:p>
        </p:txBody>
      </p:sp>
      <p:sp>
        <p:nvSpPr>
          <p:cNvPr id="8" name="Oval 7"/>
          <p:cNvSpPr/>
          <p:nvPr/>
        </p:nvSpPr>
        <p:spPr bwMode="auto">
          <a:xfrm>
            <a:off x="602115" y="5025138"/>
            <a:ext cx="1347125" cy="1344828"/>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dirty="0">
              <a:gradFill>
                <a:gsLst>
                  <a:gs pos="0">
                    <a:srgbClr val="FFFFFF"/>
                  </a:gs>
                  <a:gs pos="100000">
                    <a:srgbClr val="FFFFFF"/>
                  </a:gs>
                </a:gsLst>
                <a:lin ang="5400000" scaled="0"/>
              </a:gradFill>
              <a:latin typeface="Segoe UI"/>
            </a:endParaRPr>
          </a:p>
        </p:txBody>
      </p:sp>
      <p:sp>
        <p:nvSpPr>
          <p:cNvPr id="3" name="Text Placeholder 2"/>
          <p:cNvSpPr>
            <a:spLocks noGrp="1"/>
          </p:cNvSpPr>
          <p:nvPr>
            <p:ph type="body" sz="quarter" idx="11"/>
          </p:nvPr>
        </p:nvSpPr>
        <p:spPr>
          <a:xfrm>
            <a:off x="2205740" y="5983728"/>
            <a:ext cx="9588794" cy="673454"/>
          </a:xfrm>
        </p:spPr>
        <p:txBody>
          <a:bodyPr/>
          <a:lstStyle>
            <a:lvl1pPr marL="0" indent="0">
              <a:buNone/>
              <a:defRPr sz="3529"/>
            </a:lvl1pPr>
            <a:lvl2pPr marL="336081" indent="0">
              <a:buNone/>
              <a:defRPr/>
            </a:lvl2pPr>
            <a:lvl3pPr marL="560133" indent="0">
              <a:buNone/>
              <a:defRPr/>
            </a:lvl3pPr>
            <a:lvl4pPr marL="784187" indent="0">
              <a:buNone/>
              <a:defRPr/>
            </a:lvl4pPr>
            <a:lvl5pPr marL="1008240" indent="0">
              <a:buNone/>
              <a:defRPr/>
            </a:lvl5pPr>
          </a:lstStyle>
          <a:p>
            <a:pPr lvl="0"/>
            <a:r>
              <a:rPr lang="en-US" dirty="0"/>
              <a:t>Click to edit Master text styles</a:t>
            </a:r>
          </a:p>
        </p:txBody>
      </p:sp>
    </p:spTree>
    <p:extLst>
      <p:ext uri="{BB962C8B-B14F-4D97-AF65-F5344CB8AC3E}">
        <p14:creationId xmlns:p14="http://schemas.microsoft.com/office/powerpoint/2010/main" val="17446719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74411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9799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317342063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eedBack Slide">
    <p:bg>
      <p:bgPr>
        <a:solidFill>
          <a:srgbClr val="BB0D43"/>
        </a:solidFill>
        <a:effectLst/>
      </p:bgPr>
    </p:bg>
    <p:spTree>
      <p:nvGrpSpPr>
        <p:cNvPr id="1" name=""/>
        <p:cNvGrpSpPr/>
        <p:nvPr/>
      </p:nvGrpSpPr>
      <p:grpSpPr>
        <a:xfrm>
          <a:off x="0" y="0"/>
          <a:ext cx="0" cy="0"/>
          <a:chOff x="0" y="0"/>
          <a:chExt cx="0" cy="0"/>
        </a:xfrm>
      </p:grpSpPr>
      <p:sp>
        <p:nvSpPr>
          <p:cNvPr id="6" name="TextBox 5"/>
          <p:cNvSpPr txBox="1"/>
          <p:nvPr userDrawn="1"/>
        </p:nvSpPr>
        <p:spPr>
          <a:xfrm>
            <a:off x="1020521" y="726772"/>
            <a:ext cx="873637" cy="369332"/>
          </a:xfrm>
          <a:prstGeom prst="rect">
            <a:avLst/>
          </a:prstGeom>
          <a:noFill/>
        </p:spPr>
        <p:txBody>
          <a:bodyPr wrap="none" lIns="0" rIns="0" rtlCol="0">
            <a:spAutoFit/>
          </a:bodyPr>
          <a:lstStyle/>
          <a:p>
            <a:pPr algn="l"/>
            <a:r>
              <a:rPr lang="ru-RU" i="1" dirty="0">
                <a:solidFill>
                  <a:schemeClr val="bg1"/>
                </a:solidFill>
                <a:latin typeface="+mj-lt"/>
              </a:rPr>
              <a:t>Отзывы</a:t>
            </a:r>
          </a:p>
        </p:txBody>
      </p:sp>
      <p:sp>
        <p:nvSpPr>
          <p:cNvPr id="7" name="Text Placeholder 6"/>
          <p:cNvSpPr>
            <a:spLocks noGrp="1"/>
          </p:cNvSpPr>
          <p:nvPr>
            <p:ph type="body" sz="quarter" idx="10"/>
          </p:nvPr>
        </p:nvSpPr>
        <p:spPr>
          <a:xfrm>
            <a:off x="695324" y="1268413"/>
            <a:ext cx="10800675" cy="4679950"/>
          </a:xfrm>
          <a:prstGeom prst="rect">
            <a:avLst/>
          </a:prstGeom>
        </p:spPr>
        <p:txBody>
          <a:bodyPr lIns="0" rIns="0"/>
          <a:lstStyle>
            <a:lvl1pPr marL="0" indent="0">
              <a:buNone/>
              <a:defRPr lang="en-US" sz="4000" kern="1200" dirty="0" smtClean="0">
                <a:solidFill>
                  <a:schemeClr val="bg1"/>
                </a:solidFill>
                <a:latin typeface="+mj-lt"/>
                <a:ea typeface="+mn-ea"/>
                <a:cs typeface="+mn-cs"/>
              </a:defRPr>
            </a:lvl1pPr>
            <a:lvl2pPr marL="0" indent="0">
              <a:buNone/>
              <a:defRPr lang="en-US" sz="2000" kern="1200" dirty="0" smtClean="0">
                <a:solidFill>
                  <a:schemeClr val="bg1"/>
                </a:solidFill>
                <a:latin typeface="+mn-lt"/>
                <a:ea typeface="+mn-ea"/>
                <a:cs typeface="+mn-cs"/>
              </a:defRPr>
            </a:lvl2pPr>
            <a:lvl3pPr marL="358775" indent="-179388">
              <a:buFont typeface="Segoe UI" panose="020B0502040204020203" pitchFamily="34" charset="0"/>
              <a:buChar char="◦"/>
              <a:defRPr sz="1800">
                <a:solidFill>
                  <a:schemeClr val="bg1"/>
                </a:solidFill>
              </a:defRPr>
            </a:lvl3pPr>
          </a:lstStyle>
          <a:p>
            <a:pPr lvl="0"/>
            <a:r>
              <a:rPr lang="en-US" dirty="0"/>
              <a:t>Edit Master text styles</a:t>
            </a:r>
          </a:p>
          <a:p>
            <a:pPr lvl="1"/>
            <a:r>
              <a:rPr lang="en-US" dirty="0"/>
              <a:t>Second level</a:t>
            </a:r>
          </a:p>
          <a:p>
            <a:pPr lvl="2"/>
            <a:r>
              <a:rPr lang="en-US" dirty="0"/>
              <a:t>Third level</a:t>
            </a:r>
            <a:endParaRPr lang="ru-RU" dirty="0"/>
          </a:p>
        </p:txBody>
      </p:sp>
      <p:pic>
        <p:nvPicPr>
          <p:cNvPr id="5" name="Picture 4"/>
          <p:cNvPicPr>
            <a:picLocks noChangeAspect="1"/>
          </p:cNvPicPr>
          <p:nvPr userDrawn="1"/>
        </p:nvPicPr>
        <p:blipFill>
          <a:blip r:embed="rId2"/>
          <a:stretch>
            <a:fillRect/>
          </a:stretch>
        </p:blipFill>
        <p:spPr>
          <a:xfrm>
            <a:off x="9876000" y="5949000"/>
            <a:ext cx="1881811" cy="611005"/>
          </a:xfrm>
          <a:prstGeom prst="rect">
            <a:avLst/>
          </a:prstGeom>
        </p:spPr>
      </p:pic>
      <p:sp>
        <p:nvSpPr>
          <p:cNvPr id="2" name="TextBox 1"/>
          <p:cNvSpPr txBox="1"/>
          <p:nvPr userDrawn="1"/>
        </p:nvSpPr>
        <p:spPr>
          <a:xfrm>
            <a:off x="646405" y="726772"/>
            <a:ext cx="45719" cy="369332"/>
          </a:xfrm>
          <a:prstGeom prst="rect">
            <a:avLst/>
          </a:prstGeom>
          <a:noFill/>
        </p:spPr>
        <p:txBody>
          <a:bodyPr wrap="square" rtlCol="0">
            <a:spAutoFit/>
          </a:bodyPr>
          <a:lstStyle/>
          <a:p>
            <a:r>
              <a:rPr lang="en-US" dirty="0">
                <a:solidFill>
                  <a:schemeClr val="bg1"/>
                </a:solidFill>
                <a:latin typeface="Segoe UI Emoji" panose="020B0502040204020203" pitchFamily="34" charset="0"/>
                <a:ea typeface="Segoe UI Emoji" panose="020B0502040204020203" pitchFamily="34" charset="0"/>
              </a:rPr>
              <a:t>💖</a:t>
            </a:r>
            <a:endParaRPr lang="ru-RU" dirty="0">
              <a:solidFill>
                <a:schemeClr val="bg1"/>
              </a:solidFill>
            </a:endParaRPr>
          </a:p>
        </p:txBody>
      </p:sp>
    </p:spTree>
    <p:extLst>
      <p:ext uri="{BB962C8B-B14F-4D97-AF65-F5344CB8AC3E}">
        <p14:creationId xmlns:p14="http://schemas.microsoft.com/office/powerpoint/2010/main" val="253779711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384010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0690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922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8998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32356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502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98426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6221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1880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4013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pyrights Slide">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6000" y="561636"/>
            <a:ext cx="1743491" cy="641332"/>
          </a:xfrm>
          <a:prstGeom prst="rect">
            <a:avLst/>
          </a:prstGeom>
        </p:spPr>
      </p:pic>
      <p:sp>
        <p:nvSpPr>
          <p:cNvPr id="2" name="Text Box 3"/>
          <p:cNvSpPr txBox="1">
            <a:spLocks noChangeArrowheads="1"/>
          </p:cNvSpPr>
          <p:nvPr userDrawn="1"/>
        </p:nvSpPr>
        <p:spPr bwMode="blackWhite">
          <a:xfrm>
            <a:off x="516000" y="5949000"/>
            <a:ext cx="11645837"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2016 Microsoft Corporation. All rights reserved. </a:t>
            </a:r>
          </a:p>
        </p:txBody>
      </p:sp>
    </p:spTree>
    <p:extLst>
      <p:ext uri="{BB962C8B-B14F-4D97-AF65-F5344CB8AC3E}">
        <p14:creationId xmlns:p14="http://schemas.microsoft.com/office/powerpoint/2010/main" val="360655461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ru-RU"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105606860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049"/>
            <a:fld id="{27258FFF-F925-446B-8502-81C933981705}" type="slidenum">
              <a:rPr lang="en-US" smtClean="0">
                <a:solidFill>
                  <a:srgbClr val="505050"/>
                </a:solidFill>
              </a:rPr>
              <a:pPr defTabSz="914049"/>
              <a:t>‹#›</a:t>
            </a:fld>
            <a:endParaRPr lang="en-US">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3694882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049"/>
            <a:fld id="{27258FFF-F925-446B-8502-81C933981705}" type="slidenum">
              <a:rPr lang="en-US" smtClean="0">
                <a:solidFill>
                  <a:srgbClr val="505050"/>
                </a:solidFill>
              </a:rPr>
              <a:pPr defTabSz="914049"/>
              <a:t>‹#›</a:t>
            </a:fld>
            <a:endParaRPr lang="en-US">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730765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049"/>
            <a:fld id="{27258FFF-F925-446B-8502-81C933981705}" type="slidenum">
              <a:rPr lang="en-US" smtClean="0">
                <a:solidFill>
                  <a:srgbClr val="505050"/>
                </a:solidFill>
              </a:rPr>
              <a:pPr defTabSz="914049"/>
              <a:t>‹#›</a:t>
            </a:fld>
            <a:endParaRPr lang="en-US">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4097862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049"/>
            <a:fld id="{27258FFF-F925-446B-8502-81C933981705}" type="slidenum">
              <a:rPr lang="en-US" smtClean="0">
                <a:solidFill>
                  <a:srgbClr val="505050"/>
                </a:solidFill>
              </a:rPr>
              <a:pPr defTabSz="914049"/>
              <a:t>‹#›</a:t>
            </a:fld>
            <a:endParaRPr lang="en-US">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136124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7147" y="71135"/>
            <a:ext cx="4766187" cy="990749"/>
          </a:xfrm>
        </p:spPr>
        <p:txBody>
          <a:bodyPr/>
          <a:lstStyle>
            <a:lvl1pPr>
              <a:defRPr/>
            </a:lvl1pPr>
          </a:lstStyle>
          <a:p>
            <a:r>
              <a:rPr lang="en-US"/>
              <a:t>Customer Name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7514B39-6CBC-48AD-943A-136F6981C8C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7B5247-8249-41C1-8C74-A99C807B4B5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TextBox 10"/>
          <p:cNvSpPr txBox="1"/>
          <p:nvPr userDrawn="1"/>
        </p:nvSpPr>
        <p:spPr>
          <a:xfrm>
            <a:off x="167148" y="1160638"/>
            <a:ext cx="21262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a:ln>
                  <a:noFill/>
                </a:ln>
                <a:solidFill>
                  <a:prstClr val="black"/>
                </a:solidFill>
                <a:effectLst/>
                <a:uLnTx/>
                <a:uFillTx/>
                <a:latin typeface="Calibri" panose="020F0502020204030204"/>
              </a:rPr>
              <a:t>Customer Summary</a:t>
            </a:r>
          </a:p>
        </p:txBody>
      </p:sp>
      <p:sp>
        <p:nvSpPr>
          <p:cNvPr id="12" name="TextBox 11"/>
          <p:cNvSpPr txBox="1"/>
          <p:nvPr userDrawn="1"/>
        </p:nvSpPr>
        <p:spPr>
          <a:xfrm>
            <a:off x="6217065" y="1144437"/>
            <a:ext cx="21262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a:ln>
                  <a:noFill/>
                </a:ln>
                <a:solidFill>
                  <a:prstClr val="black"/>
                </a:solidFill>
                <a:effectLst/>
                <a:uLnTx/>
                <a:uFillTx/>
                <a:latin typeface="Calibri" panose="020F0502020204030204"/>
              </a:rPr>
              <a:t>Area of Focus</a:t>
            </a:r>
          </a:p>
        </p:txBody>
      </p:sp>
      <p:sp>
        <p:nvSpPr>
          <p:cNvPr id="13" name="TextBox 12"/>
          <p:cNvSpPr txBox="1"/>
          <p:nvPr userDrawn="1"/>
        </p:nvSpPr>
        <p:spPr>
          <a:xfrm>
            <a:off x="6217065" y="3453260"/>
            <a:ext cx="21262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a:ln>
                  <a:noFill/>
                </a:ln>
                <a:solidFill>
                  <a:prstClr val="black"/>
                </a:solidFill>
                <a:effectLst/>
                <a:uLnTx/>
                <a:uFillTx/>
                <a:latin typeface="Calibri" panose="020F0502020204030204"/>
              </a:rPr>
              <a:t>Challenges</a:t>
            </a:r>
          </a:p>
        </p:txBody>
      </p:sp>
      <p:sp>
        <p:nvSpPr>
          <p:cNvPr id="14" name="TextBox 13"/>
          <p:cNvSpPr txBox="1"/>
          <p:nvPr userDrawn="1"/>
        </p:nvSpPr>
        <p:spPr>
          <a:xfrm>
            <a:off x="199102" y="3448277"/>
            <a:ext cx="21262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a:ln>
                  <a:noFill/>
                </a:ln>
                <a:solidFill>
                  <a:prstClr val="black"/>
                </a:solidFill>
                <a:effectLst/>
                <a:uLnTx/>
                <a:uFillTx/>
                <a:latin typeface="Calibri" panose="020F0502020204030204"/>
              </a:rPr>
              <a:t>What else?</a:t>
            </a:r>
          </a:p>
        </p:txBody>
      </p:sp>
      <p:sp>
        <p:nvSpPr>
          <p:cNvPr id="17" name="Content Placeholder 16"/>
          <p:cNvSpPr>
            <a:spLocks noGrp="1"/>
          </p:cNvSpPr>
          <p:nvPr>
            <p:ph sz="quarter" idx="13" hasCustomPrompt="1"/>
          </p:nvPr>
        </p:nvSpPr>
        <p:spPr>
          <a:xfrm>
            <a:off x="199102" y="3817609"/>
            <a:ext cx="5378450" cy="2108200"/>
          </a:xfrm>
        </p:spPr>
        <p:txBody>
          <a:bodyPr/>
          <a:lstStyle>
            <a:lvl1pPr>
              <a:defRPr/>
            </a:lvl1pPr>
            <a:lvl2pPr>
              <a:defRPr/>
            </a:lvl2pPr>
          </a:lstStyle>
          <a:p>
            <a:r>
              <a:rPr lang="en-US"/>
              <a:t>Anything</a:t>
            </a:r>
            <a:r>
              <a:rPr lang="en-US" baseline="0"/>
              <a:t> I’m missing?</a:t>
            </a:r>
          </a:p>
          <a:p>
            <a:pPr lvl="1"/>
            <a:r>
              <a:rPr lang="en-US" baseline="0" err="1"/>
              <a:t>Wht</a:t>
            </a:r>
            <a:r>
              <a:rPr lang="en-US" baseline="0"/>
              <a:t> is?</a:t>
            </a:r>
            <a:endParaRPr lang="en-US"/>
          </a:p>
        </p:txBody>
      </p:sp>
      <p:sp>
        <p:nvSpPr>
          <p:cNvPr id="19" name="Content Placeholder 18"/>
          <p:cNvSpPr>
            <a:spLocks noGrp="1"/>
          </p:cNvSpPr>
          <p:nvPr>
            <p:ph sz="quarter" idx="14" hasCustomPrompt="1"/>
          </p:nvPr>
        </p:nvSpPr>
        <p:spPr>
          <a:xfrm>
            <a:off x="199102" y="1513769"/>
            <a:ext cx="5378450" cy="1835150"/>
          </a:xfrm>
        </p:spPr>
        <p:txBody>
          <a:bodyPr>
            <a:normAutofit/>
          </a:bodyPr>
          <a:lstStyle>
            <a:lvl1pPr marL="457200" indent="-457200">
              <a:buFont typeface="Arial" panose="020B0604020202020204" pitchFamily="34" charset="0"/>
              <a:buChar char="•"/>
              <a:defRPr sz="2400"/>
            </a:lvl1pPr>
            <a:lvl2pPr>
              <a:defRPr sz="2000" baseline="0"/>
            </a:lvl2pPr>
          </a:lstStyle>
          <a:p>
            <a:r>
              <a:rPr lang="en-US"/>
              <a:t>Provide customer</a:t>
            </a:r>
            <a:r>
              <a:rPr lang="en-US" baseline="0"/>
              <a:t> business summary, profile </a:t>
            </a:r>
            <a:r>
              <a:rPr lang="en-US" baseline="0" err="1"/>
              <a:t>etc</a:t>
            </a:r>
            <a:r>
              <a:rPr lang="en-US" baseline="0"/>
              <a:t> </a:t>
            </a:r>
          </a:p>
          <a:p>
            <a:pPr lvl="1"/>
            <a:r>
              <a:rPr lang="en-US"/>
              <a:t>Details, Details, Details</a:t>
            </a:r>
          </a:p>
        </p:txBody>
      </p:sp>
      <p:sp>
        <p:nvSpPr>
          <p:cNvPr id="21" name="Content Placeholder 20"/>
          <p:cNvSpPr>
            <a:spLocks noGrp="1"/>
          </p:cNvSpPr>
          <p:nvPr>
            <p:ph sz="quarter" idx="15" hasCustomPrompt="1"/>
          </p:nvPr>
        </p:nvSpPr>
        <p:spPr>
          <a:xfrm>
            <a:off x="6216649" y="1513769"/>
            <a:ext cx="5788537" cy="1835150"/>
          </a:xfrm>
        </p:spPr>
        <p:txBody>
          <a:bodyPr>
            <a:noAutofit/>
          </a:bodyPr>
          <a:lstStyle>
            <a:lvl1pPr marL="285750" indent="-285750">
              <a:buFont typeface="Arial" panose="020B0604020202020204" pitchFamily="34" charset="0"/>
              <a:buChar char="•"/>
              <a:defRPr sz="2400"/>
            </a:lvl1pPr>
            <a:lvl2pPr>
              <a:defRPr sz="1600"/>
            </a:lvl2pPr>
          </a:lstStyle>
          <a:p>
            <a:r>
              <a:rPr lang="en-US"/>
              <a:t>What they want to test?</a:t>
            </a:r>
          </a:p>
          <a:p>
            <a:pPr marL="685800" lvl="1" indent="-285750">
              <a:buFont typeface="Arial" panose="020B0604020202020204" pitchFamily="34" charset="0"/>
              <a:buChar char="•"/>
            </a:pPr>
            <a:r>
              <a:rPr lang="en-US"/>
              <a:t>Area</a:t>
            </a:r>
            <a:r>
              <a:rPr lang="en-US" baseline="0"/>
              <a:t> 1</a:t>
            </a:r>
          </a:p>
          <a:p>
            <a:pPr marL="685800" lvl="1" indent="-285750">
              <a:buFont typeface="Arial" panose="020B0604020202020204" pitchFamily="34" charset="0"/>
              <a:buChar char="•"/>
            </a:pPr>
            <a:r>
              <a:rPr lang="en-US" baseline="0"/>
              <a:t>Area 2</a:t>
            </a:r>
          </a:p>
          <a:p>
            <a:pPr marL="685800" lvl="1" indent="-285750">
              <a:buFont typeface="Arial" panose="020B0604020202020204" pitchFamily="34" charset="0"/>
              <a:buChar char="•"/>
            </a:pPr>
            <a:r>
              <a:rPr lang="en-US" baseline="0"/>
              <a:t>Area 3</a:t>
            </a:r>
            <a:endParaRPr lang="en-US"/>
          </a:p>
        </p:txBody>
      </p:sp>
      <p:sp>
        <p:nvSpPr>
          <p:cNvPr id="23" name="Content Placeholder 22"/>
          <p:cNvSpPr>
            <a:spLocks noGrp="1"/>
          </p:cNvSpPr>
          <p:nvPr>
            <p:ph sz="quarter" idx="16" hasCustomPrompt="1"/>
          </p:nvPr>
        </p:nvSpPr>
        <p:spPr>
          <a:xfrm>
            <a:off x="6216650" y="3817609"/>
            <a:ext cx="5788537" cy="2108200"/>
          </a:xfrm>
        </p:spPr>
        <p:txBody>
          <a:bodyPr/>
          <a:lstStyle>
            <a:lvl1pPr marL="285750" indent="-285750">
              <a:buFont typeface="Arial" panose="020B0604020202020204" pitchFamily="34" charset="0"/>
              <a:buChar char="•"/>
              <a:defRPr/>
            </a:lvl1pPr>
          </a:lstStyle>
          <a:p>
            <a:r>
              <a:rPr lang="en-US"/>
              <a:t>What are the issues</a:t>
            </a:r>
            <a:r>
              <a:rPr lang="en-US" baseline="0"/>
              <a:t>  hurdles they like to overcome?</a:t>
            </a:r>
          </a:p>
          <a:p>
            <a:pPr marL="685800" lvl="1" indent="-285750">
              <a:buFont typeface="Arial" panose="020B0604020202020204" pitchFamily="34" charset="0"/>
              <a:buChar char="•"/>
            </a:pPr>
            <a:r>
              <a:rPr lang="en-US" baseline="0"/>
              <a:t>Enter 1</a:t>
            </a:r>
          </a:p>
          <a:p>
            <a:pPr marL="685800" lvl="1" indent="-285750">
              <a:buFont typeface="Arial" panose="020B0604020202020204" pitchFamily="34" charset="0"/>
              <a:buChar char="•"/>
            </a:pPr>
            <a:r>
              <a:rPr lang="en-US"/>
              <a:t>Enter</a:t>
            </a:r>
            <a:r>
              <a:rPr lang="en-US" baseline="0"/>
              <a:t> 2</a:t>
            </a:r>
          </a:p>
          <a:p>
            <a:pPr marL="685800" lvl="1" indent="-285750">
              <a:buFont typeface="Arial" panose="020B0604020202020204" pitchFamily="34" charset="0"/>
              <a:buChar char="•"/>
            </a:pPr>
            <a:r>
              <a:rPr lang="en-US" baseline="0"/>
              <a:t>Enter 3</a:t>
            </a:r>
          </a:p>
          <a:p>
            <a:endParaRPr lang="en-US"/>
          </a:p>
        </p:txBody>
      </p:sp>
      <p:sp>
        <p:nvSpPr>
          <p:cNvPr id="25" name="Picture Placeholder 24"/>
          <p:cNvSpPr>
            <a:spLocks noGrp="1"/>
          </p:cNvSpPr>
          <p:nvPr>
            <p:ph type="pic" sz="quarter" idx="17"/>
          </p:nvPr>
        </p:nvSpPr>
        <p:spPr>
          <a:xfrm>
            <a:off x="9195621" y="71135"/>
            <a:ext cx="2809565" cy="987722"/>
          </a:xfrm>
        </p:spPr>
        <p:txBody>
          <a:bodyPr/>
          <a:lstStyle>
            <a:lvl1pPr marL="0" indent="0">
              <a:buNone/>
              <a:defRPr/>
            </a:lvl1pPr>
          </a:lstStyle>
          <a:p>
            <a:endParaRPr lang="en-US"/>
          </a:p>
        </p:txBody>
      </p:sp>
      <p:sp>
        <p:nvSpPr>
          <p:cNvPr id="27" name="Content Placeholder 26"/>
          <p:cNvSpPr>
            <a:spLocks noGrp="1"/>
          </p:cNvSpPr>
          <p:nvPr>
            <p:ph sz="quarter" idx="18" hasCustomPrompt="1"/>
          </p:nvPr>
        </p:nvSpPr>
        <p:spPr>
          <a:xfrm>
            <a:off x="5066071" y="71135"/>
            <a:ext cx="3996813" cy="968961"/>
          </a:xfrm>
        </p:spPr>
        <p:txBody>
          <a:bodyPr/>
          <a:lstStyle>
            <a:lvl1pPr marL="0" indent="0">
              <a:buNone/>
              <a:defRPr sz="1800" baseline="0"/>
            </a:lvl1pPr>
          </a:lstStyle>
          <a:p>
            <a:pPr lvl="0"/>
            <a:r>
              <a:rPr lang="en-US"/>
              <a:t>Vertical</a:t>
            </a:r>
          </a:p>
          <a:p>
            <a:pPr lvl="0"/>
            <a:r>
              <a:rPr lang="en-US"/>
              <a:t>GEO</a:t>
            </a:r>
          </a:p>
          <a:p>
            <a:pPr lvl="0"/>
            <a:r>
              <a:rPr lang="en-US"/>
              <a:t>Seeded / DIY</a:t>
            </a:r>
          </a:p>
          <a:p>
            <a:pPr lvl="0"/>
            <a:endParaRPr lang="en-US"/>
          </a:p>
        </p:txBody>
      </p:sp>
    </p:spTree>
    <p:extLst>
      <p:ext uri="{BB962C8B-B14F-4D97-AF65-F5344CB8AC3E}">
        <p14:creationId xmlns:p14="http://schemas.microsoft.com/office/powerpoint/2010/main" val="1961123422"/>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3_Section Title Accent Color 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69241" y="289514"/>
            <a:ext cx="11655840" cy="899665"/>
          </a:xfrm>
        </p:spPr>
        <p:txBody>
          <a:bodyPr/>
          <a:lstStyle/>
          <a:p>
            <a:r>
              <a:rPr lang="en-US"/>
              <a:t>Click to edit Master title style</a:t>
            </a:r>
          </a:p>
        </p:txBody>
      </p:sp>
      <p:sp>
        <p:nvSpPr>
          <p:cNvPr id="7" name="Text Placeholder 5"/>
          <p:cNvSpPr>
            <a:spLocks noGrp="1"/>
          </p:cNvSpPr>
          <p:nvPr>
            <p:ph type="body" sz="quarter" idx="10"/>
          </p:nvPr>
        </p:nvSpPr>
        <p:spPr>
          <a:xfrm>
            <a:off x="269241" y="1189176"/>
            <a:ext cx="11653523" cy="2014938"/>
          </a:xfrm>
        </p:spPr>
        <p:txBody>
          <a:bodyPr/>
          <a:lstStyle>
            <a:lvl1pPr marL="0" indent="0">
              <a:buNone/>
              <a:defRPr>
                <a:solidFill>
                  <a:schemeClr val="tx1"/>
                </a:solidFill>
              </a:defRPr>
            </a:lvl1pPr>
            <a:lvl2pPr marL="0" indent="0">
              <a:buFontTx/>
              <a:buNone/>
              <a:defRPr sz="1961"/>
            </a:lvl2pPr>
            <a:lvl3pPr marL="224031" indent="0">
              <a:buNone/>
              <a:defRPr/>
            </a:lvl3pPr>
            <a:lvl4pPr marL="448062" indent="0">
              <a:buNone/>
              <a:defRPr/>
            </a:lvl4pPr>
            <a:lvl5pPr marL="6720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592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pic>
        <p:nvPicPr>
          <p:cNvPr id="5" name="Picture 4"/>
          <p:cNvPicPr>
            <a:picLocks noChangeAspect="1"/>
          </p:cNvPicPr>
          <p:nvPr userDrawn="1"/>
        </p:nvPicPr>
        <p:blipFill>
          <a:blip r:embed="rId3"/>
          <a:stretch>
            <a:fillRect/>
          </a:stretch>
        </p:blipFill>
        <p:spPr>
          <a:xfrm>
            <a:off x="193271" y="130777"/>
            <a:ext cx="2171700" cy="533400"/>
          </a:xfrm>
          <a:prstGeom prst="rect">
            <a:avLst/>
          </a:prstGeom>
        </p:spPr>
      </p:pic>
    </p:spTree>
    <p:extLst>
      <p:ext uri="{BB962C8B-B14F-4D97-AF65-F5344CB8AC3E}">
        <p14:creationId xmlns:p14="http://schemas.microsoft.com/office/powerpoint/2010/main" val="3160135011"/>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Presentation Title - Windows Track">
    <p:bg>
      <p:bgPr>
        <a:solidFill>
          <a:srgbClr val="0C2F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p:cNvSpPr>
            <a:spLocks noGrp="1"/>
          </p:cNvSpPr>
          <p:nvPr>
            <p:ph type="subTitle" idx="1" hasCustomPrompt="1"/>
          </p:nvPr>
        </p:nvSpPr>
        <p:spPr>
          <a:xfrm>
            <a:off x="631187" y="5229000"/>
            <a:ext cx="9720000" cy="129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endParaRPr lang="ru-RU" dirty="0"/>
          </a:p>
        </p:txBody>
      </p:sp>
      <p:sp>
        <p:nvSpPr>
          <p:cNvPr id="2" name="Title 1"/>
          <p:cNvSpPr>
            <a:spLocks noGrp="1"/>
          </p:cNvSpPr>
          <p:nvPr>
            <p:ph type="ctrTitle" hasCustomPrompt="1"/>
          </p:nvPr>
        </p:nvSpPr>
        <p:spPr>
          <a:xfrm>
            <a:off x="631187" y="2709000"/>
            <a:ext cx="9720000" cy="2340000"/>
          </a:xfrm>
          <a:prstGeom prst="rect">
            <a:avLst/>
          </a:prstGeom>
        </p:spPr>
        <p:txBody>
          <a:bodyPr lIns="0" rIns="0" anchor="b"/>
          <a:lstStyle>
            <a:lvl1pPr algn="l">
              <a:defRPr sz="5400">
                <a:solidFill>
                  <a:schemeClr val="bg1"/>
                </a:solidFill>
                <a:latin typeface="+mj-lt"/>
              </a:defRPr>
            </a:lvl1pPr>
          </a:lstStyle>
          <a:p>
            <a:r>
              <a:rPr lang="en-US" dirty="0"/>
              <a:t>Presentation Title</a:t>
            </a:r>
            <a:endParaRPr lang="ru-RU" dirty="0"/>
          </a:p>
        </p:txBody>
      </p:sp>
    </p:spTree>
    <p:extLst>
      <p:ext uri="{BB962C8B-B14F-4D97-AF65-F5344CB8AC3E}">
        <p14:creationId xmlns:p14="http://schemas.microsoft.com/office/powerpoint/2010/main" val="3961269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3615415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21710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1411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2868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8464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09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431224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344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Resources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1371600" indent="0">
              <a:buNone/>
              <a:defRPr>
                <a:solidFill>
                  <a:schemeClr val="tx1"/>
                </a:solidFill>
              </a:defRPr>
            </a:lvl4pPr>
            <a:lvl5pPr marL="182880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0"/>
            <a:endParaRPr lang="en-US" dirty="0"/>
          </a:p>
        </p:txBody>
      </p:sp>
    </p:spTree>
    <p:extLst>
      <p:ext uri="{BB962C8B-B14F-4D97-AF65-F5344CB8AC3E}">
        <p14:creationId xmlns:p14="http://schemas.microsoft.com/office/powerpoint/2010/main" val="25004432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pic>
        <p:nvPicPr>
          <p:cNvPr id="3" name="Picture 2"/>
          <p:cNvPicPr>
            <a:picLocks noChangeAspect="1"/>
          </p:cNvPicPr>
          <p:nvPr userDrawn="1"/>
        </p:nvPicPr>
        <p:blipFill>
          <a:blip r:embed="rId3"/>
          <a:stretch>
            <a:fillRect/>
          </a:stretch>
        </p:blipFill>
        <p:spPr>
          <a:xfrm>
            <a:off x="193271" y="130775"/>
            <a:ext cx="2171700" cy="533400"/>
          </a:xfrm>
          <a:prstGeom prst="rect">
            <a:avLst/>
          </a:prstGeom>
        </p:spPr>
      </p:pic>
    </p:spTree>
    <p:extLst>
      <p:ext uri="{BB962C8B-B14F-4D97-AF65-F5344CB8AC3E}">
        <p14:creationId xmlns:p14="http://schemas.microsoft.com/office/powerpoint/2010/main" val="96650532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5"/>
          <p:cNvSpPr txBox="1"/>
          <p:nvPr userDrawn="1"/>
        </p:nvSpPr>
        <p:spPr>
          <a:xfrm>
            <a:off x="1020521" y="726772"/>
            <a:ext cx="506549" cy="369332"/>
          </a:xfrm>
          <a:prstGeom prst="rect">
            <a:avLst/>
          </a:prstGeom>
          <a:noFill/>
        </p:spPr>
        <p:txBody>
          <a:bodyPr wrap="none" lIns="0" rIns="0" rtlCol="0">
            <a:spAutoFit/>
          </a:bodyPr>
          <a:lstStyle/>
          <a:p>
            <a:pPr algn="l"/>
            <a:r>
              <a:rPr lang="ru-RU" i="1" dirty="0">
                <a:solidFill>
                  <a:schemeClr val="bg1"/>
                </a:solidFill>
                <a:latin typeface="+mj-lt"/>
              </a:rPr>
              <a:t>Цели</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itle 1"/>
          <p:cNvSpPr>
            <a:spLocks noGrp="1"/>
          </p:cNvSpPr>
          <p:nvPr>
            <p:ph type="title" hasCustomPrompt="1"/>
          </p:nvPr>
        </p:nvSpPr>
        <p:spPr>
          <a:xfrm>
            <a:off x="576942" y="2053966"/>
            <a:ext cx="3600000" cy="1325563"/>
          </a:xfrm>
          <a:prstGeom prst="rect">
            <a:avLst/>
          </a:prstGeom>
        </p:spPr>
        <p:txBody>
          <a:bodyPr anchor="b"/>
          <a:lstStyle>
            <a:lvl1pPr algn="ctr">
              <a:defRPr sz="4000">
                <a:solidFill>
                  <a:schemeClr val="bg1"/>
                </a:solidFill>
                <a:latin typeface="+mj-lt"/>
              </a:defRPr>
            </a:lvl1pPr>
          </a:lstStyle>
          <a:p>
            <a:r>
              <a:rPr lang="en-US" dirty="0"/>
              <a:t>Goal 1</a:t>
            </a:r>
            <a:endParaRPr lang="ru-RU" dirty="0"/>
          </a:p>
        </p:txBody>
      </p:sp>
      <p:sp>
        <p:nvSpPr>
          <p:cNvPr id="9"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2</a:t>
            </a:r>
            <a:endParaRPr lang="ru-RU" dirty="0"/>
          </a:p>
        </p:txBody>
      </p:sp>
      <p:sp>
        <p:nvSpPr>
          <p:cNvPr id="10"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3</a:t>
            </a:r>
            <a:endParaRPr lang="ru-RU" dirty="0"/>
          </a:p>
        </p:txBody>
      </p:sp>
      <p:sp>
        <p:nvSpPr>
          <p:cNvPr id="13" name="Text Placeholder 6"/>
          <p:cNvSpPr>
            <a:spLocks noGrp="1"/>
          </p:cNvSpPr>
          <p:nvPr>
            <p:ph type="body" sz="quarter" idx="12" hasCustomPrompt="1"/>
          </p:nvPr>
        </p:nvSpPr>
        <p:spPr>
          <a:xfrm>
            <a:off x="4273550" y="371545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2</a:t>
            </a:r>
            <a:endParaRPr lang="ru-RU" dirty="0"/>
          </a:p>
        </p:txBody>
      </p:sp>
      <p:sp>
        <p:nvSpPr>
          <p:cNvPr id="14" name="Text Placeholder 6"/>
          <p:cNvSpPr>
            <a:spLocks noGrp="1"/>
          </p:cNvSpPr>
          <p:nvPr>
            <p:ph type="body" sz="quarter" idx="13" hasCustomPrompt="1"/>
          </p:nvPr>
        </p:nvSpPr>
        <p:spPr>
          <a:xfrm>
            <a:off x="7970158"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3</a:t>
            </a:r>
            <a:endParaRPr lang="ru-RU" dirty="0"/>
          </a:p>
        </p:txBody>
      </p:sp>
      <p:sp>
        <p:nvSpPr>
          <p:cNvPr id="15" name="Text Placeholder 6"/>
          <p:cNvSpPr>
            <a:spLocks noGrp="1"/>
          </p:cNvSpPr>
          <p:nvPr>
            <p:ph type="body" sz="quarter" idx="14" hasCustomPrompt="1"/>
          </p:nvPr>
        </p:nvSpPr>
        <p:spPr>
          <a:xfrm>
            <a:off x="576942"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1</a:t>
            </a:r>
            <a:endParaRPr lang="ru-RU" dirty="0"/>
          </a:p>
        </p:txBody>
      </p:sp>
      <p:cxnSp>
        <p:nvCxnSpPr>
          <p:cNvPr id="16" name="Straight Connector 15"/>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userDrawn="1"/>
        </p:nvPicPr>
        <p:blipFill>
          <a:blip r:embed="rId3"/>
          <a:stretch>
            <a:fillRect/>
          </a:stretch>
        </p:blipFill>
        <p:spPr>
          <a:xfrm>
            <a:off x="9876000" y="5949000"/>
            <a:ext cx="1881811" cy="611005"/>
          </a:xfrm>
          <a:prstGeom prst="rect">
            <a:avLst/>
          </a:prstGeom>
        </p:spPr>
      </p:pic>
      <p:sp>
        <p:nvSpPr>
          <p:cNvPr id="20" name="Rectangle 19"/>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42279661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36745190"/>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5058071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373368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94122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1994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96090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30128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8852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4215713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a:prstGeom prst="rect">
            <a:avLst/>
          </a:prstGeo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55929547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p>
            <a:r>
              <a:rPr lang="en-US" dirty="0"/>
              <a:t>Click to edit Master title style</a:t>
            </a:r>
            <a:endParaRPr lang="ru-RU" dirty="0"/>
          </a:p>
        </p:txBody>
      </p:sp>
      <p:sp>
        <p:nvSpPr>
          <p:cNvPr id="3" name="Content Placeholder 2"/>
          <p:cNvSpPr>
            <a:spLocks noGrp="1"/>
          </p:cNvSpPr>
          <p:nvPr>
            <p:ph idx="1"/>
          </p:nvPr>
        </p:nvSpPr>
        <p:spPr>
          <a:xfrm>
            <a:off x="696000" y="1449000"/>
            <a:ext cx="10515600" cy="4351338"/>
          </a:xfrm>
          <a:prstGeom prst="rect">
            <a:avLst/>
          </a:prstGeom>
        </p:spPr>
        <p:txBody>
          <a:bodyPr lIns="0"/>
          <a:lstStyle>
            <a:lvl1pPr marL="0" indent="0">
              <a:spcBef>
                <a:spcPts val="1800"/>
              </a:spcBef>
              <a:buNone/>
              <a:defRPr sz="4000">
                <a:solidFill>
                  <a:schemeClr val="accent1"/>
                </a:solidFill>
                <a:latin typeface="+mj-lt"/>
              </a:defRPr>
            </a:lvl1pPr>
            <a:lvl2pPr marL="0" indent="0">
              <a:buNone/>
              <a:defRPr sz="2000"/>
            </a:lvl2pPr>
            <a:lvl3pPr marL="358775" indent="-179388">
              <a:buFont typeface="Segoe UI" panose="020B0502040204020203" pitchFamily="34" charset="0"/>
              <a:buChar char="◦"/>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74137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a:prstGeom prst="rect">
            <a:avLst/>
          </a:prstGeo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35692034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84390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385298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017721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27867996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76310660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5250346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8537060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364696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81999595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Slide - Gre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Section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pic>
        <p:nvPicPr>
          <p:cNvPr id="4" name="Picture 3"/>
          <p:cNvPicPr>
            <a:picLocks noChangeAspect="1"/>
          </p:cNvPicPr>
          <p:nvPr userDrawn="1"/>
        </p:nvPicPr>
        <p:blipFill>
          <a:blip r:embed="rId2"/>
          <a:stretch>
            <a:fillRect/>
          </a:stretch>
        </p:blipFill>
        <p:spPr>
          <a:xfrm>
            <a:off x="9876000" y="5949000"/>
            <a:ext cx="1881811" cy="611005"/>
          </a:xfrm>
          <a:prstGeom prst="rect">
            <a:avLst/>
          </a:prstGeom>
        </p:spPr>
      </p:pic>
      <p:sp>
        <p:nvSpPr>
          <p:cNvPr id="5" name="Rectangle 4"/>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23595229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366146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16362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40183772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466279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48997065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447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33253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11205037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94642021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5583147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 Dark">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Section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pic>
        <p:nvPicPr>
          <p:cNvPr id="4" name="Picture 3"/>
          <p:cNvPicPr>
            <a:picLocks noChangeAspect="1"/>
          </p:cNvPicPr>
          <p:nvPr userDrawn="1"/>
        </p:nvPicPr>
        <p:blipFill>
          <a:blip r:embed="rId2"/>
          <a:stretch>
            <a:fillRect/>
          </a:stretch>
        </p:blipFill>
        <p:spPr>
          <a:xfrm>
            <a:off x="9876000" y="5949000"/>
            <a:ext cx="1881811" cy="611005"/>
          </a:xfrm>
          <a:prstGeom prst="rect">
            <a:avLst/>
          </a:prstGeom>
        </p:spPr>
      </p:pic>
      <p:sp>
        <p:nvSpPr>
          <p:cNvPr id="5" name="Rectangle 4"/>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36290853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81821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9699118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8058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68772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27079772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59679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7451639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4103700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1926128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3820107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Slid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Demonstration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
        <p:nvSpPr>
          <p:cNvPr id="6" name="TextBox 5"/>
          <p:cNvSpPr txBox="1"/>
          <p:nvPr userDrawn="1"/>
        </p:nvSpPr>
        <p:spPr>
          <a:xfrm>
            <a:off x="1020521" y="726772"/>
            <a:ext cx="1549911" cy="369332"/>
          </a:xfrm>
          <a:prstGeom prst="rect">
            <a:avLst/>
          </a:prstGeom>
          <a:noFill/>
        </p:spPr>
        <p:txBody>
          <a:bodyPr wrap="none" lIns="0" rIns="0" rtlCol="0">
            <a:spAutoFit/>
          </a:bodyPr>
          <a:lstStyle/>
          <a:p>
            <a:pPr algn="l"/>
            <a:r>
              <a:rPr lang="ru-RU" i="1" dirty="0">
                <a:solidFill>
                  <a:schemeClr val="bg1"/>
                </a:solidFill>
                <a:latin typeface="+mj-lt"/>
              </a:rPr>
              <a:t>Демонстрация</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pic>
        <p:nvPicPr>
          <p:cNvPr id="7" name="Picture 6"/>
          <p:cNvPicPr>
            <a:picLocks noChangeAspect="1"/>
          </p:cNvPicPr>
          <p:nvPr userDrawn="1"/>
        </p:nvPicPr>
        <p:blipFill>
          <a:blip r:embed="rId3"/>
          <a:stretch>
            <a:fillRect/>
          </a:stretch>
        </p:blipFill>
        <p:spPr>
          <a:xfrm>
            <a:off x="9876000" y="5949000"/>
            <a:ext cx="1881811" cy="611005"/>
          </a:xfrm>
          <a:prstGeom prst="rect">
            <a:avLst/>
          </a:prstGeom>
        </p:spPr>
      </p:pic>
      <p:sp>
        <p:nvSpPr>
          <p:cNvPr id="8" name="Rectangle 7"/>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35733035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987239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919672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29303911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405487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28651693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03216271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53247650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0896688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4139030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43827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6" name="Rectangle 5"/>
          <p:cNvSpPr/>
          <p:nvPr userDrawn="1"/>
        </p:nvSpPr>
        <p:spPr>
          <a:xfrm>
            <a:off x="0" y="-1"/>
            <a:ext cx="12192000" cy="135815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p:cNvSpPr>
            <a:spLocks noGrp="1"/>
          </p:cNvSpPr>
          <p:nvPr>
            <p:ph type="title"/>
          </p:nvPr>
        </p:nvSpPr>
        <p:spPr>
          <a:xfrm>
            <a:off x="696000" y="365125"/>
            <a:ext cx="10657800" cy="903875"/>
          </a:xfrm>
          <a:prstGeom prst="rect">
            <a:avLst/>
          </a:prstGeom>
        </p:spPr>
        <p:txBody>
          <a:bodyPr lIns="0" anchor="b"/>
          <a:lstStyle>
            <a:lvl1pPr>
              <a:defRPr>
                <a:solidFill>
                  <a:schemeClr val="bg1"/>
                </a:solidFill>
              </a:defRPr>
            </a:lvl1pPr>
          </a:lstStyle>
          <a:p>
            <a:r>
              <a:rPr lang="en-US" dirty="0"/>
              <a:t>Click to edit Master title style</a:t>
            </a:r>
            <a:endParaRPr lang="ru-RU" dirty="0"/>
          </a:p>
        </p:txBody>
      </p:sp>
      <p:sp>
        <p:nvSpPr>
          <p:cNvPr id="5" name="Text Placeholder 4"/>
          <p:cNvSpPr>
            <a:spLocks noGrp="1"/>
          </p:cNvSpPr>
          <p:nvPr>
            <p:ph type="body" sz="quarter" idx="10"/>
          </p:nvPr>
        </p:nvSpPr>
        <p:spPr>
          <a:xfrm>
            <a:off x="695325" y="1449388"/>
            <a:ext cx="10658475" cy="5219700"/>
          </a:xfrm>
          <a:prstGeom prst="rect">
            <a:avLst/>
          </a:prstGeom>
        </p:spPr>
        <p:txBody>
          <a:bodyPr/>
          <a:lstStyle>
            <a:lvl1pPr marL="0" indent="0">
              <a:buNone/>
              <a:defRPr sz="2000">
                <a:latin typeface="Consolas" panose="020B0609020204030204" pitchFamily="49" charset="0"/>
              </a:defRPr>
            </a:lvl1pPr>
            <a:lvl2pPr marL="457200" indent="0">
              <a:buNone/>
              <a:defRPr sz="2000">
                <a:latin typeface="Consolas" panose="020B0609020204030204" pitchFamily="49" charset="0"/>
              </a:defRPr>
            </a:lvl2pPr>
            <a:lvl3pPr marL="914400" indent="0">
              <a:buNone/>
              <a:defRPr sz="2000">
                <a:latin typeface="Consolas" panose="020B0609020204030204" pitchFamily="49" charset="0"/>
              </a:defRPr>
            </a:lvl3pPr>
            <a:lvl4pPr marL="1371600" indent="0">
              <a:buNone/>
              <a:defRPr sz="2000">
                <a:latin typeface="Consolas" panose="020B0609020204030204" pitchFamily="49" charset="0"/>
              </a:defRPr>
            </a:lvl4pPr>
            <a:lvl5pPr marL="1828800" indent="0">
              <a:buNone/>
              <a:defRPr sz="2000">
                <a:latin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Tree>
    <p:extLst>
      <p:ext uri="{BB962C8B-B14F-4D97-AF65-F5344CB8AC3E}">
        <p14:creationId xmlns:p14="http://schemas.microsoft.com/office/powerpoint/2010/main" val="22313906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02459395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30114714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3760559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64444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pic>
        <p:nvPicPr>
          <p:cNvPr id="4" name="Picture 3"/>
          <p:cNvPicPr>
            <a:picLocks noChangeAspect="1"/>
          </p:cNvPicPr>
          <p:nvPr userDrawn="1"/>
        </p:nvPicPr>
        <p:blipFill>
          <a:blip r:embed="rId3"/>
          <a:stretch>
            <a:fillRect/>
          </a:stretch>
        </p:blipFill>
        <p:spPr>
          <a:xfrm>
            <a:off x="1460415" y="1592814"/>
            <a:ext cx="9271173" cy="3672373"/>
          </a:xfrm>
          <a:prstGeom prst="rect">
            <a:avLst/>
          </a:prstGeom>
        </p:spPr>
      </p:pic>
    </p:spTree>
    <p:extLst>
      <p:ext uri="{BB962C8B-B14F-4D97-AF65-F5344CB8AC3E}">
        <p14:creationId xmlns:p14="http://schemas.microsoft.com/office/powerpoint/2010/main" val="33912199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6096001" y="1019412"/>
            <a:ext cx="5374293" cy="509055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4013390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5942769" y="746576"/>
            <a:ext cx="5531719" cy="536485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9984051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4" name="Picture 3"/>
          <p:cNvPicPr>
            <a:picLocks noChangeAspect="1"/>
          </p:cNvPicPr>
          <p:nvPr userDrawn="1"/>
        </p:nvPicPr>
        <p:blipFill>
          <a:blip r:embed="rId2"/>
          <a:stretch>
            <a:fillRect/>
          </a:stretch>
        </p:blipFill>
        <p:spPr>
          <a:xfrm>
            <a:off x="6006358" y="291103"/>
            <a:ext cx="5378490" cy="581417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435319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2" name="Picture 1"/>
          <p:cNvPicPr>
            <a:picLocks noChangeAspect="1"/>
          </p:cNvPicPr>
          <p:nvPr userDrawn="1"/>
        </p:nvPicPr>
        <p:blipFill>
          <a:blip r:embed="rId2"/>
          <a:stretch>
            <a:fillRect/>
          </a:stretch>
        </p:blipFill>
        <p:spPr>
          <a:xfrm>
            <a:off x="6091087" y="470067"/>
            <a:ext cx="5392953" cy="56846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4124605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6185641" y="1078295"/>
            <a:ext cx="5334758" cy="503431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592561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Practice Slide">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Exercise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
        <p:nvSpPr>
          <p:cNvPr id="6" name="TextBox 5"/>
          <p:cNvSpPr txBox="1"/>
          <p:nvPr userDrawn="1"/>
        </p:nvSpPr>
        <p:spPr>
          <a:xfrm>
            <a:off x="1020521" y="726772"/>
            <a:ext cx="1038554" cy="369332"/>
          </a:xfrm>
          <a:prstGeom prst="rect">
            <a:avLst/>
          </a:prstGeom>
          <a:noFill/>
        </p:spPr>
        <p:txBody>
          <a:bodyPr wrap="none" lIns="0" rIns="0" rtlCol="0">
            <a:spAutoFit/>
          </a:bodyPr>
          <a:lstStyle/>
          <a:p>
            <a:pPr algn="l"/>
            <a:r>
              <a:rPr lang="ru-RU" i="1" dirty="0">
                <a:solidFill>
                  <a:schemeClr val="bg1"/>
                </a:solidFill>
                <a:latin typeface="+mj-lt"/>
              </a:rPr>
              <a:t>Практика</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pic>
        <p:nvPicPr>
          <p:cNvPr id="7" name="Picture 6"/>
          <p:cNvPicPr>
            <a:picLocks noChangeAspect="1"/>
          </p:cNvPicPr>
          <p:nvPr userDrawn="1"/>
        </p:nvPicPr>
        <p:blipFill>
          <a:blip r:embed="rId3"/>
          <a:stretch>
            <a:fillRect/>
          </a:stretch>
        </p:blipFill>
        <p:spPr>
          <a:xfrm>
            <a:off x="9876000" y="5949000"/>
            <a:ext cx="1881811" cy="611005"/>
          </a:xfrm>
          <a:prstGeom prst="rect">
            <a:avLst/>
          </a:prstGeom>
        </p:spPr>
      </p:pic>
      <p:sp>
        <p:nvSpPr>
          <p:cNvPr id="8" name="Rectangle 7"/>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354457982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2" name="Picture 1"/>
          <p:cNvPicPr>
            <a:picLocks noChangeAspect="1"/>
          </p:cNvPicPr>
          <p:nvPr userDrawn="1"/>
        </p:nvPicPr>
        <p:blipFill>
          <a:blip r:embed="rId2"/>
          <a:stretch>
            <a:fillRect/>
          </a:stretch>
        </p:blipFill>
        <p:spPr>
          <a:xfrm>
            <a:off x="6159467" y="918682"/>
            <a:ext cx="5428517" cy="5296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6212100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5892598" y="829028"/>
            <a:ext cx="5667588" cy="5364341"/>
          </a:xfrm>
          <a:prstGeom prst="rect">
            <a:avLst/>
          </a:prstGeom>
        </p:spPr>
      </p:pic>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64012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6006358" y="739373"/>
            <a:ext cx="5559730" cy="5453995"/>
          </a:xfrm>
          <a:prstGeom prst="rect">
            <a:avLst/>
          </a:prstGeom>
        </p:spPr>
      </p:pic>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558948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pic>
        <p:nvPicPr>
          <p:cNvPr id="7" name="Picture 6"/>
          <p:cNvPicPr>
            <a:picLocks noChangeAspect="1"/>
          </p:cNvPicPr>
          <p:nvPr userDrawn="1"/>
        </p:nvPicPr>
        <p:blipFill>
          <a:blip r:embed="rId3"/>
          <a:stretch>
            <a:fillRect/>
          </a:stretch>
        </p:blipFill>
        <p:spPr>
          <a:xfrm>
            <a:off x="6136132" y="1547451"/>
            <a:ext cx="5607657" cy="4566566"/>
          </a:xfrm>
          <a:prstGeom prst="rect">
            <a:avLst/>
          </a:prstGeom>
        </p:spPr>
      </p:pic>
    </p:spTree>
    <p:extLst>
      <p:ext uri="{BB962C8B-B14F-4D97-AF65-F5344CB8AC3E}">
        <p14:creationId xmlns:p14="http://schemas.microsoft.com/office/powerpoint/2010/main" val="4204122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420132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85396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82529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584928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pic>
        <p:nvPicPr>
          <p:cNvPr id="4" name="Picture 3"/>
          <p:cNvPicPr>
            <a:picLocks noChangeAspect="1"/>
          </p:cNvPicPr>
          <p:nvPr userDrawn="1"/>
        </p:nvPicPr>
        <p:blipFill>
          <a:blip r:embed="rId3"/>
          <a:stretch>
            <a:fillRect/>
          </a:stretch>
        </p:blipFill>
        <p:spPr>
          <a:xfrm>
            <a:off x="1460414" y="1592813"/>
            <a:ext cx="9271173" cy="3672373"/>
          </a:xfrm>
          <a:prstGeom prst="rect">
            <a:avLst/>
          </a:prstGeom>
        </p:spPr>
      </p:pic>
    </p:spTree>
    <p:extLst>
      <p:ext uri="{BB962C8B-B14F-4D97-AF65-F5344CB8AC3E}">
        <p14:creationId xmlns:p14="http://schemas.microsoft.com/office/powerpoint/2010/main" val="3230239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6096000" y="1019411"/>
            <a:ext cx="5374293" cy="509055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1961522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image" Target="../media/image14.png"/><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image" Target="../media/image14.png"/><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50" Type="http://schemas.openxmlformats.org/officeDocument/2006/relationships/slideLayout" Target="../slideLayouts/slideLayout133.xml"/><Relationship Id="rId55" Type="http://schemas.openxmlformats.org/officeDocument/2006/relationships/slideLayout" Target="../slideLayouts/slideLayout138.xml"/><Relationship Id="rId63" Type="http://schemas.openxmlformats.org/officeDocument/2006/relationships/slideLayout" Target="../slideLayouts/slideLayout146.xml"/><Relationship Id="rId68" Type="http://schemas.openxmlformats.org/officeDocument/2006/relationships/slideLayout" Target="../slideLayouts/slideLayout151.xml"/><Relationship Id="rId76" Type="http://schemas.openxmlformats.org/officeDocument/2006/relationships/slideLayout" Target="../slideLayouts/slideLayout159.xml"/><Relationship Id="rId84" Type="http://schemas.openxmlformats.org/officeDocument/2006/relationships/theme" Target="../theme/theme6.xml"/><Relationship Id="rId7" Type="http://schemas.openxmlformats.org/officeDocument/2006/relationships/slideLayout" Target="../slideLayouts/slideLayout90.xml"/><Relationship Id="rId71" Type="http://schemas.openxmlformats.org/officeDocument/2006/relationships/slideLayout" Target="../slideLayouts/slideLayout154.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53" Type="http://schemas.openxmlformats.org/officeDocument/2006/relationships/slideLayout" Target="../slideLayouts/slideLayout136.xml"/><Relationship Id="rId58" Type="http://schemas.openxmlformats.org/officeDocument/2006/relationships/slideLayout" Target="../slideLayouts/slideLayout141.xml"/><Relationship Id="rId66" Type="http://schemas.openxmlformats.org/officeDocument/2006/relationships/slideLayout" Target="../slideLayouts/slideLayout149.xml"/><Relationship Id="rId74" Type="http://schemas.openxmlformats.org/officeDocument/2006/relationships/slideLayout" Target="../slideLayouts/slideLayout157.xml"/><Relationship Id="rId79" Type="http://schemas.openxmlformats.org/officeDocument/2006/relationships/slideLayout" Target="../slideLayouts/slideLayout162.xml"/><Relationship Id="rId5" Type="http://schemas.openxmlformats.org/officeDocument/2006/relationships/slideLayout" Target="../slideLayouts/slideLayout88.xml"/><Relationship Id="rId61" Type="http://schemas.openxmlformats.org/officeDocument/2006/relationships/slideLayout" Target="../slideLayouts/slideLayout144.xml"/><Relationship Id="rId82" Type="http://schemas.openxmlformats.org/officeDocument/2006/relationships/slideLayout" Target="../slideLayouts/slideLayout165.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56" Type="http://schemas.openxmlformats.org/officeDocument/2006/relationships/slideLayout" Target="../slideLayouts/slideLayout139.xml"/><Relationship Id="rId64" Type="http://schemas.openxmlformats.org/officeDocument/2006/relationships/slideLayout" Target="../slideLayouts/slideLayout147.xml"/><Relationship Id="rId69" Type="http://schemas.openxmlformats.org/officeDocument/2006/relationships/slideLayout" Target="../slideLayouts/slideLayout152.xml"/><Relationship Id="rId77" Type="http://schemas.openxmlformats.org/officeDocument/2006/relationships/slideLayout" Target="../slideLayouts/slideLayout160.xml"/><Relationship Id="rId8" Type="http://schemas.openxmlformats.org/officeDocument/2006/relationships/slideLayout" Target="../slideLayouts/slideLayout91.xml"/><Relationship Id="rId51" Type="http://schemas.openxmlformats.org/officeDocument/2006/relationships/slideLayout" Target="../slideLayouts/slideLayout134.xml"/><Relationship Id="rId72" Type="http://schemas.openxmlformats.org/officeDocument/2006/relationships/slideLayout" Target="../slideLayouts/slideLayout155.xml"/><Relationship Id="rId80" Type="http://schemas.openxmlformats.org/officeDocument/2006/relationships/slideLayout" Target="../slideLayouts/slideLayout163.xml"/><Relationship Id="rId85" Type="http://schemas.openxmlformats.org/officeDocument/2006/relationships/image" Target="../media/image14.png"/><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59" Type="http://schemas.openxmlformats.org/officeDocument/2006/relationships/slideLayout" Target="../slideLayouts/slideLayout142.xml"/><Relationship Id="rId67" Type="http://schemas.openxmlformats.org/officeDocument/2006/relationships/slideLayout" Target="../slideLayouts/slideLayout150.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54" Type="http://schemas.openxmlformats.org/officeDocument/2006/relationships/slideLayout" Target="../slideLayouts/slideLayout137.xml"/><Relationship Id="rId62" Type="http://schemas.openxmlformats.org/officeDocument/2006/relationships/slideLayout" Target="../slideLayouts/slideLayout145.xml"/><Relationship Id="rId70" Type="http://schemas.openxmlformats.org/officeDocument/2006/relationships/slideLayout" Target="../slideLayouts/slideLayout153.xml"/><Relationship Id="rId75" Type="http://schemas.openxmlformats.org/officeDocument/2006/relationships/slideLayout" Target="../slideLayouts/slideLayout158.xml"/><Relationship Id="rId83" Type="http://schemas.openxmlformats.org/officeDocument/2006/relationships/slideLayout" Target="../slideLayouts/slideLayout166.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 Id="rId57" Type="http://schemas.openxmlformats.org/officeDocument/2006/relationships/slideLayout" Target="../slideLayouts/slideLayout140.xml"/><Relationship Id="rId10" Type="http://schemas.openxmlformats.org/officeDocument/2006/relationships/slideLayout" Target="../slideLayouts/slideLayout93.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slideLayout" Target="../slideLayouts/slideLayout135.xml"/><Relationship Id="rId60" Type="http://schemas.openxmlformats.org/officeDocument/2006/relationships/slideLayout" Target="../slideLayouts/slideLayout143.xml"/><Relationship Id="rId65" Type="http://schemas.openxmlformats.org/officeDocument/2006/relationships/slideLayout" Target="../slideLayouts/slideLayout148.xml"/><Relationship Id="rId73" Type="http://schemas.openxmlformats.org/officeDocument/2006/relationships/slideLayout" Target="../slideLayouts/slideLayout156.xml"/><Relationship Id="rId78" Type="http://schemas.openxmlformats.org/officeDocument/2006/relationships/slideLayout" Target="../slideLayouts/slideLayout161.xml"/><Relationship Id="rId81" Type="http://schemas.openxmlformats.org/officeDocument/2006/relationships/slideLayout" Target="../slideLayouts/slideLayout1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3" Type="http://schemas.openxmlformats.org/officeDocument/2006/relationships/slideLayout" Target="../slideLayouts/slideLayout169.xml"/><Relationship Id="rId21" Type="http://schemas.openxmlformats.org/officeDocument/2006/relationships/theme" Target="../theme/theme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29920"/>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74" r:id="rId3"/>
    <p:sldLayoutId id="2147483650" r:id="rId4"/>
    <p:sldLayoutId id="2147483649" r:id="rId5"/>
    <p:sldLayoutId id="2147483662" r:id="rId6"/>
    <p:sldLayoutId id="2147483663" r:id="rId7"/>
    <p:sldLayoutId id="2147483670" r:id="rId8"/>
    <p:sldLayoutId id="2147483664" r:id="rId9"/>
    <p:sldLayoutId id="2147483671" r:id="rId10"/>
    <p:sldLayoutId id="2147483672" r:id="rId11"/>
    <p:sldLayoutId id="2147483675" r:id="rId12"/>
    <p:sldLayoutId id="2147483665" r:id="rId13"/>
    <p:sldLayoutId id="2147483666" r:id="rId14"/>
    <p:sldLayoutId id="2147483667" r:id="rId15"/>
    <p:sldLayoutId id="2147483668" r:id="rId16"/>
    <p:sldLayoutId id="2147483676" r:id="rId17"/>
    <p:sldLayoutId id="2147483673"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46658789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9"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275877650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2512649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679188841"/>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8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83780145"/>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 id="2147483784" r:id="rId35"/>
    <p:sldLayoutId id="2147483785" r:id="rId36"/>
    <p:sldLayoutId id="2147483786" r:id="rId37"/>
    <p:sldLayoutId id="2147483787" r:id="rId38"/>
    <p:sldLayoutId id="2147483788" r:id="rId39"/>
    <p:sldLayoutId id="2147483789" r:id="rId40"/>
    <p:sldLayoutId id="2147483790" r:id="rId41"/>
    <p:sldLayoutId id="2147483791" r:id="rId42"/>
    <p:sldLayoutId id="2147483792" r:id="rId43"/>
    <p:sldLayoutId id="2147483793" r:id="rId44"/>
    <p:sldLayoutId id="2147483794" r:id="rId45"/>
    <p:sldLayoutId id="2147483795" r:id="rId46"/>
    <p:sldLayoutId id="2147483796" r:id="rId47"/>
    <p:sldLayoutId id="2147483797" r:id="rId48"/>
    <p:sldLayoutId id="2147483798" r:id="rId49"/>
    <p:sldLayoutId id="2147483799" r:id="rId50"/>
    <p:sldLayoutId id="2147483800" r:id="rId51"/>
    <p:sldLayoutId id="2147483801" r:id="rId52"/>
    <p:sldLayoutId id="2147483802" r:id="rId53"/>
    <p:sldLayoutId id="2147483803" r:id="rId54"/>
    <p:sldLayoutId id="2147483804" r:id="rId55"/>
    <p:sldLayoutId id="2147483805" r:id="rId56"/>
    <p:sldLayoutId id="2147483806" r:id="rId57"/>
    <p:sldLayoutId id="2147483807" r:id="rId58"/>
    <p:sldLayoutId id="2147483808" r:id="rId59"/>
    <p:sldLayoutId id="2147483809" r:id="rId60"/>
    <p:sldLayoutId id="2147483810" r:id="rId61"/>
    <p:sldLayoutId id="2147483811" r:id="rId62"/>
    <p:sldLayoutId id="2147483812" r:id="rId63"/>
    <p:sldLayoutId id="2147483813" r:id="rId64"/>
    <p:sldLayoutId id="2147483814" r:id="rId65"/>
    <p:sldLayoutId id="2147483815" r:id="rId66"/>
    <p:sldLayoutId id="2147483816" r:id="rId67"/>
    <p:sldLayoutId id="2147483817" r:id="rId68"/>
    <p:sldLayoutId id="2147483818" r:id="rId69"/>
    <p:sldLayoutId id="2147483819" r:id="rId70"/>
    <p:sldLayoutId id="2147483820" r:id="rId71"/>
    <p:sldLayoutId id="2147483821" r:id="rId72"/>
    <p:sldLayoutId id="2147483822" r:id="rId73"/>
    <p:sldLayoutId id="2147483823" r:id="rId74"/>
    <p:sldLayoutId id="2147483824" r:id="rId75"/>
    <p:sldLayoutId id="2147483825" r:id="rId76"/>
    <p:sldLayoutId id="2147483826" r:id="rId77"/>
    <p:sldLayoutId id="2147483827" r:id="rId78"/>
    <p:sldLayoutId id="2147483828" r:id="rId79"/>
    <p:sldLayoutId id="2147483829" r:id="rId80"/>
    <p:sldLayoutId id="2147483851" r:id="rId81"/>
    <p:sldLayoutId id="2147483852" r:id="rId82"/>
    <p:sldLayoutId id="2147483853" r:id="rId8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51837012"/>
      </p:ext>
    </p:extLst>
  </p:cSld>
  <p:clrMap bg1="dk1" tx1="lt1" bg2="dk2" tx2="lt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39.xml"/><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1.xml"/><Relationship Id="rId5" Type="http://schemas.openxmlformats.org/officeDocument/2006/relationships/hyperlink" Target="https://docs.microsoft.com/en-us/azure/azure-resource-manager/resource-group-authoring-templates" TargetMode="Externa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1.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hyperlink" Target="mailto:ashapo@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8.jpg"/><Relationship Id="rId4" Type="http://schemas.openxmlformats.org/officeDocument/2006/relationships/hyperlink" Target="https://habrahabr.ru/company/microsof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hyperlink" Target="mailto:andvis@microsoft.com"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2.xml"/><Relationship Id="rId1" Type="http://schemas.openxmlformats.org/officeDocument/2006/relationships/themeOverride" Target="../theme/themeOverride2.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5.xml"/><Relationship Id="rId1" Type="http://schemas.openxmlformats.org/officeDocument/2006/relationships/themeOverride" Target="../theme/themeOverride3.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4.xml"/><Relationship Id="rId7" Type="http://schemas.openxmlformats.org/officeDocument/2006/relationships/diagramColors" Target="../diagrams/colors1.xml"/><Relationship Id="rId2" Type="http://schemas.openxmlformats.org/officeDocument/2006/relationships/slideLayout" Target="../slideLayouts/slideLayout112.xml"/><Relationship Id="rId1" Type="http://schemas.openxmlformats.org/officeDocument/2006/relationships/themeOverride" Target="../theme/themeOverride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6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12.xml"/><Relationship Id="rId1" Type="http://schemas.openxmlformats.org/officeDocument/2006/relationships/themeOverride" Target="../theme/themeOverride5.xml"/></Relationships>
</file>

<file path=ppt/slides/_rels/slide5.xml.rels><?xml version="1.0" encoding="UTF-8" standalone="yes"?>
<Relationships xmlns="http://schemas.openxmlformats.org/package/2006/relationships"><Relationship Id="rId3" Type="http://schemas.openxmlformats.org/officeDocument/2006/relationships/hyperlink" Target="mailto:egel@egel.su"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5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7.xml"/><Relationship Id="rId1" Type="http://schemas.openxmlformats.org/officeDocument/2006/relationships/slideLayout" Target="../slideLayouts/slideLayout112.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79.xml"/><Relationship Id="rId1" Type="http://schemas.openxmlformats.org/officeDocument/2006/relationships/themeOverride" Target="../theme/themeOverride6.xml"/><Relationship Id="rId5" Type="http://schemas.openxmlformats.org/officeDocument/2006/relationships/image" Target="../media/image73.png"/><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79.xml"/><Relationship Id="rId1" Type="http://schemas.openxmlformats.org/officeDocument/2006/relationships/themeOverride" Target="../theme/themeOverride7.xml"/><Relationship Id="rId6" Type="http://schemas.openxmlformats.org/officeDocument/2006/relationships/image" Target="../media/image73.png"/><Relationship Id="rId5" Type="http://schemas.openxmlformats.org/officeDocument/2006/relationships/image" Target="../media/image75.png"/><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167.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slideLayout" Target="../slideLayouts/slideLayout112.xml"/><Relationship Id="rId1" Type="http://schemas.openxmlformats.org/officeDocument/2006/relationships/themeOverride" Target="../theme/themeOverride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50.xml"/><Relationship Id="rId1" Type="http://schemas.openxmlformats.org/officeDocument/2006/relationships/themeOverride" Target="../theme/themeOverride9.xml"/></Relationships>
</file>

<file path=ppt/slides/_rels/slide57.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notesSlide" Target="../notesSlides/notesSlide31.xml"/><Relationship Id="rId7" Type="http://schemas.openxmlformats.org/officeDocument/2006/relationships/image" Target="../media/image88.svg"/><Relationship Id="rId2" Type="http://schemas.openxmlformats.org/officeDocument/2006/relationships/slideLayout" Target="../slideLayouts/slideLayout112.xml"/><Relationship Id="rId1" Type="http://schemas.openxmlformats.org/officeDocument/2006/relationships/themeOverride" Target="../theme/themeOverride10.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90.sv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12.xml"/><Relationship Id="rId1" Type="http://schemas.openxmlformats.org/officeDocument/2006/relationships/themeOverride" Target="../theme/themeOverride1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94.xml"/><Relationship Id="rId1" Type="http://schemas.openxmlformats.org/officeDocument/2006/relationships/themeOverride" Target="../theme/themeOverride12.xml"/><Relationship Id="rId5" Type="http://schemas.openxmlformats.org/officeDocument/2006/relationships/image" Target="../media/image92.jpeg"/><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6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notesSlide" Target="../notesSlides/notesSlide34.xml"/><Relationship Id="rId7" Type="http://schemas.openxmlformats.org/officeDocument/2006/relationships/image" Target="../media/image96.png"/><Relationship Id="rId2" Type="http://schemas.openxmlformats.org/officeDocument/2006/relationships/slideLayout" Target="../slideLayouts/slideLayout112.xml"/><Relationship Id="rId1" Type="http://schemas.openxmlformats.org/officeDocument/2006/relationships/themeOverride" Target="../theme/themeOverride13.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63.xml"/><Relationship Id="rId1" Type="http://schemas.openxmlformats.org/officeDocument/2006/relationships/themeOverride" Target="../theme/themeOverride1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95.xml"/><Relationship Id="rId1" Type="http://schemas.openxmlformats.org/officeDocument/2006/relationships/themeOverride" Target="../theme/themeOverride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4.xml"/><Relationship Id="rId1" Type="http://schemas.openxmlformats.org/officeDocument/2006/relationships/themeOverride" Target="../theme/themeOverride1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15.xml"/><Relationship Id="rId1" Type="http://schemas.openxmlformats.org/officeDocument/2006/relationships/themeOverride" Target="../theme/themeOverride17.xml"/><Relationship Id="rId5" Type="http://schemas.openxmlformats.org/officeDocument/2006/relationships/image" Target="../media/image103.png"/><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16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9.xml"/><Relationship Id="rId1" Type="http://schemas.openxmlformats.org/officeDocument/2006/relationships/slideLayout" Target="../slideLayouts/slideLayout165.xml"/><Relationship Id="rId5" Type="http://schemas.openxmlformats.org/officeDocument/2006/relationships/image" Target="../media/image110.emf"/><Relationship Id="rId4" Type="http://schemas.openxmlformats.org/officeDocument/2006/relationships/image" Target="../media/image109.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11.png"/><Relationship Id="rId7"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166.xml"/><Relationship Id="rId6" Type="http://schemas.openxmlformats.org/officeDocument/2006/relationships/image" Target="../media/image73.png"/><Relationship Id="rId5" Type="http://schemas.openxmlformats.org/officeDocument/2006/relationships/image" Target="../media/image75.png"/><Relationship Id="rId4" Type="http://schemas.openxmlformats.org/officeDocument/2006/relationships/image" Target="../media/image108.png"/><Relationship Id="rId9" Type="http://schemas.openxmlformats.org/officeDocument/2006/relationships/image" Target="../media/image112.png"/></Relationships>
</file>

<file path=ppt/slides/_rels/slide7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41.xml"/><Relationship Id="rId7" Type="http://schemas.openxmlformats.org/officeDocument/2006/relationships/image" Target="../media/image116.png"/><Relationship Id="rId2" Type="http://schemas.openxmlformats.org/officeDocument/2006/relationships/slideLayout" Target="../slideLayouts/slideLayout115.xml"/><Relationship Id="rId1" Type="http://schemas.openxmlformats.org/officeDocument/2006/relationships/themeOverride" Target="../theme/themeOverride18.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112.xml"/><Relationship Id="rId1" Type="http://schemas.openxmlformats.org/officeDocument/2006/relationships/themeOverride" Target="../theme/themeOverride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5.xml"/></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52.xml"/></Relationships>
</file>

<file path=ppt/slides/_rels/slide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3.xml"/><Relationship Id="rId1" Type="http://schemas.openxmlformats.org/officeDocument/2006/relationships/slideLayout" Target="../slideLayouts/slideLayout95.xml"/><Relationship Id="rId4" Type="http://schemas.openxmlformats.org/officeDocument/2006/relationships/hyperlink" Target="https://docs.microsoft.com/en-us/azure/azure-stack/azure-stack-develop-templates"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authoring-templates" TargetMode="External"/><Relationship Id="rId2" Type="http://schemas.openxmlformats.org/officeDocument/2006/relationships/hyperlink" Target="https://azure.microsoft.com/en-us/documentation/articles/resource-group-overview/" TargetMode="External"/><Relationship Id="rId1" Type="http://schemas.openxmlformats.org/officeDocument/2006/relationships/slideLayout" Target="../slideLayouts/slideLayout10.xml"/><Relationship Id="rId5" Type="http://schemas.openxmlformats.org/officeDocument/2006/relationships/hyperlink" Target="https://aka.ms/azurestackgithub" TargetMode="External"/><Relationship Id="rId4" Type="http://schemas.openxmlformats.org/officeDocument/2006/relationships/hyperlink" Target="https://aka.ms/azurestack/"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449000"/>
            <a:ext cx="12216000" cy="37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pic>
        <p:nvPicPr>
          <p:cNvPr id="5" name="Picture 4"/>
          <p:cNvPicPr>
            <a:picLocks noChangeAspect="1"/>
          </p:cNvPicPr>
          <p:nvPr/>
        </p:nvPicPr>
        <p:blipFill>
          <a:blip r:embed="rId2"/>
          <a:stretch>
            <a:fillRect/>
          </a:stretch>
        </p:blipFill>
        <p:spPr>
          <a:xfrm>
            <a:off x="3134189" y="2529000"/>
            <a:ext cx="5947621" cy="1931133"/>
          </a:xfrm>
          <a:prstGeom prst="rect">
            <a:avLst/>
          </a:prstGeom>
        </p:spPr>
      </p:pic>
    </p:spTree>
    <p:extLst>
      <p:ext uri="{BB962C8B-B14F-4D97-AF65-F5344CB8AC3E}">
        <p14:creationId xmlns:p14="http://schemas.microsoft.com/office/powerpoint/2010/main" val="1711034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4706930"/>
          </a:xfrm>
        </p:spPr>
        <p:txBody>
          <a:bodyPr/>
          <a:lstStyle/>
          <a:p>
            <a:r>
              <a:rPr lang="en-US" dirty="0"/>
              <a:t>Azure Service Management – </a:t>
            </a:r>
            <a:r>
              <a:rPr lang="ru-RU" dirty="0"/>
              <a:t>первая версия </a:t>
            </a:r>
            <a:r>
              <a:rPr lang="en-US" dirty="0"/>
              <a:t>API</a:t>
            </a:r>
            <a:r>
              <a:rPr lang="ru-RU" dirty="0"/>
              <a:t>, которая предоставляет программный доступ к возможностям </a:t>
            </a:r>
            <a:r>
              <a:rPr lang="en-US" dirty="0"/>
              <a:t>Azure</a:t>
            </a:r>
          </a:p>
          <a:p>
            <a:pPr lvl="1"/>
            <a:r>
              <a:rPr lang="ru-RU" dirty="0"/>
              <a:t>Предоставляется в виде</a:t>
            </a:r>
            <a:r>
              <a:rPr lang="en-US" dirty="0"/>
              <a:t> REST API</a:t>
            </a:r>
          </a:p>
          <a:p>
            <a:r>
              <a:rPr lang="en-US" dirty="0"/>
              <a:t>ASM </a:t>
            </a:r>
            <a:r>
              <a:rPr lang="ru-RU" dirty="0"/>
              <a:t>основан на </a:t>
            </a:r>
            <a:r>
              <a:rPr lang="en-US" dirty="0"/>
              <a:t>XML</a:t>
            </a:r>
            <a:r>
              <a:rPr lang="ru-RU" dirty="0"/>
              <a:t>, для создания и запуска скриптов могут использоваться</a:t>
            </a:r>
            <a:r>
              <a:rPr lang="en-US" dirty="0"/>
              <a:t> PowerShell, CLI</a:t>
            </a:r>
          </a:p>
          <a:p>
            <a:r>
              <a:rPr lang="en-US" dirty="0"/>
              <a:t>ASM </a:t>
            </a:r>
            <a:r>
              <a:rPr lang="ru-RU" dirty="0"/>
              <a:t>может использоваться для настройки</a:t>
            </a:r>
            <a:r>
              <a:rPr lang="en-US" dirty="0"/>
              <a:t> </a:t>
            </a:r>
            <a:r>
              <a:rPr lang="ru-RU" dirty="0"/>
              <a:t>таких ресурсов как: </a:t>
            </a:r>
            <a:r>
              <a:rPr lang="en-US" dirty="0"/>
              <a:t>Cloud Services, Storage accounts, Virtual Networks</a:t>
            </a:r>
          </a:p>
          <a:p>
            <a:r>
              <a:rPr lang="ru-RU" dirty="0"/>
              <a:t>Пакеты облачных приложений требуют наличия сертификатов, которые отделены от кода и загружаются с помощью портала управления </a:t>
            </a:r>
            <a:endParaRPr lang="en-US" dirty="0"/>
          </a:p>
        </p:txBody>
      </p:sp>
      <p:sp>
        <p:nvSpPr>
          <p:cNvPr id="2" name="Title 1"/>
          <p:cNvSpPr>
            <a:spLocks noGrp="1"/>
          </p:cNvSpPr>
          <p:nvPr>
            <p:ph type="title"/>
          </p:nvPr>
        </p:nvSpPr>
        <p:spPr/>
        <p:txBody>
          <a:bodyPr/>
          <a:lstStyle/>
          <a:p>
            <a:r>
              <a:rPr lang="en-US" dirty="0"/>
              <a:t>Azure Service Management (ASM)</a:t>
            </a:r>
          </a:p>
        </p:txBody>
      </p:sp>
    </p:spTree>
    <p:extLst>
      <p:ext uri="{BB962C8B-B14F-4D97-AF65-F5344CB8AC3E}">
        <p14:creationId xmlns:p14="http://schemas.microsoft.com/office/powerpoint/2010/main" val="3855136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4706930"/>
          </a:xfrm>
        </p:spPr>
        <p:txBody>
          <a:bodyPr/>
          <a:lstStyle/>
          <a:p>
            <a:r>
              <a:rPr lang="ru-RU" dirty="0"/>
              <a:t>Невозможно с помощью одного скрипта задействовать несколько регионов или несколько сервисов </a:t>
            </a:r>
            <a:endParaRPr lang="en-US" dirty="0"/>
          </a:p>
          <a:p>
            <a:pPr lvl="1"/>
            <a:r>
              <a:rPr lang="ru-RU" dirty="0"/>
              <a:t>Для подобных сценариев необходимо использовать несколько скриптов и инструменты </a:t>
            </a:r>
            <a:r>
              <a:rPr lang="ru-RU" dirty="0" err="1"/>
              <a:t>оркестрации</a:t>
            </a:r>
            <a:r>
              <a:rPr lang="ru-RU" dirty="0"/>
              <a:t> </a:t>
            </a:r>
            <a:endParaRPr lang="en-US" dirty="0"/>
          </a:p>
          <a:p>
            <a:r>
              <a:rPr lang="ru-RU" dirty="0"/>
              <a:t>Для реализации концепции «пространственной близости» используются территориальные группы</a:t>
            </a:r>
            <a:r>
              <a:rPr lang="en-US" dirty="0"/>
              <a:t> </a:t>
            </a:r>
            <a:r>
              <a:rPr lang="ru-RU" dirty="0"/>
              <a:t>(</a:t>
            </a:r>
            <a:r>
              <a:rPr lang="en-US" dirty="0"/>
              <a:t>affinity groups)</a:t>
            </a:r>
          </a:p>
          <a:p>
            <a:r>
              <a:rPr lang="ru-RU" dirty="0"/>
              <a:t>Отсутствует согласованность в предоставляемых сервисам </a:t>
            </a:r>
            <a:r>
              <a:rPr lang="en-US" dirty="0"/>
              <a:t>API</a:t>
            </a:r>
          </a:p>
          <a:p>
            <a:pPr lvl="1"/>
            <a:r>
              <a:rPr lang="ru-RU" dirty="0"/>
              <a:t>Некоторые используют </a:t>
            </a:r>
            <a:r>
              <a:rPr lang="en-US" dirty="0"/>
              <a:t>XML, </a:t>
            </a:r>
            <a:r>
              <a:rPr lang="ru-RU" dirty="0"/>
              <a:t>некоторые</a:t>
            </a:r>
            <a:r>
              <a:rPr lang="en-US" dirty="0"/>
              <a:t> JSON</a:t>
            </a:r>
          </a:p>
        </p:txBody>
      </p:sp>
      <p:sp>
        <p:nvSpPr>
          <p:cNvPr id="2" name="Title 1"/>
          <p:cNvSpPr>
            <a:spLocks noGrp="1"/>
          </p:cNvSpPr>
          <p:nvPr>
            <p:ph type="title"/>
          </p:nvPr>
        </p:nvSpPr>
        <p:spPr/>
        <p:txBody>
          <a:bodyPr/>
          <a:lstStyle/>
          <a:p>
            <a:r>
              <a:rPr lang="en-US" dirty="0"/>
              <a:t>ASM: </a:t>
            </a:r>
            <a:r>
              <a:rPr lang="ru-RU" dirty="0"/>
              <a:t>недостатки и ограничения </a:t>
            </a:r>
            <a:endParaRPr lang="en-US" dirty="0"/>
          </a:p>
        </p:txBody>
      </p:sp>
    </p:spTree>
    <p:extLst>
      <p:ext uri="{BB962C8B-B14F-4D97-AF65-F5344CB8AC3E}">
        <p14:creationId xmlns:p14="http://schemas.microsoft.com/office/powerpoint/2010/main" val="837319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4706930"/>
          </a:xfrm>
        </p:spPr>
        <p:txBody>
          <a:bodyPr/>
          <a:lstStyle/>
          <a:p>
            <a:r>
              <a:rPr lang="ru-RU" dirty="0"/>
              <a:t>Сложно управлять большим количеством ресурсов в рамках организации </a:t>
            </a:r>
            <a:endParaRPr lang="en-US" dirty="0"/>
          </a:p>
          <a:p>
            <a:r>
              <a:rPr lang="ru-RU" dirty="0"/>
              <a:t>Ограниченные средства контроля доступа </a:t>
            </a:r>
            <a:endParaRPr lang="en-US" dirty="0"/>
          </a:p>
          <a:p>
            <a:pPr lvl="1"/>
            <a:r>
              <a:rPr lang="ru-RU" dirty="0"/>
              <a:t>Доп. администратор подписки для привилегированных действий </a:t>
            </a:r>
            <a:endParaRPr lang="en-US" dirty="0"/>
          </a:p>
          <a:p>
            <a:r>
              <a:rPr lang="ru-RU" dirty="0"/>
              <a:t>Ограниченный средства аудита, доступные на портале </a:t>
            </a:r>
            <a:endParaRPr lang="en-US" dirty="0"/>
          </a:p>
          <a:p>
            <a:pPr lvl="1"/>
            <a:r>
              <a:rPr lang="en-US" b="1" dirty="0"/>
              <a:t>List Subscription Operations</a:t>
            </a:r>
            <a:r>
              <a:rPr lang="en-US" dirty="0"/>
              <a:t> </a:t>
            </a:r>
            <a:r>
              <a:rPr lang="ru-RU" dirty="0"/>
              <a:t>возвращает список операций</a:t>
            </a:r>
            <a:r>
              <a:rPr lang="en-US" dirty="0"/>
              <a:t> </a:t>
            </a:r>
            <a:r>
              <a:rPr lang="en-US" b="1" dirty="0"/>
              <a:t>create</a:t>
            </a:r>
            <a:r>
              <a:rPr lang="en-US" dirty="0"/>
              <a:t>, </a:t>
            </a:r>
            <a:r>
              <a:rPr lang="en-US" b="1" dirty="0"/>
              <a:t>update</a:t>
            </a:r>
            <a:r>
              <a:rPr lang="ru-RU" dirty="0"/>
              <a:t> и</a:t>
            </a:r>
            <a:r>
              <a:rPr lang="en-US" dirty="0"/>
              <a:t> </a:t>
            </a:r>
            <a:r>
              <a:rPr lang="en-US" b="1" dirty="0"/>
              <a:t>delete</a:t>
            </a:r>
            <a:r>
              <a:rPr lang="ru-RU" dirty="0"/>
              <a:t>,</a:t>
            </a:r>
            <a:r>
              <a:rPr lang="en-US" dirty="0"/>
              <a:t> </a:t>
            </a:r>
            <a:r>
              <a:rPr lang="ru-RU" dirty="0"/>
              <a:t>выполненных в рамках подписки за определенный интервал времени  </a:t>
            </a:r>
            <a:endParaRPr lang="en-US" dirty="0"/>
          </a:p>
          <a:p>
            <a:pPr lvl="1"/>
            <a:endParaRPr lang="en-US" dirty="0"/>
          </a:p>
        </p:txBody>
      </p:sp>
      <p:sp>
        <p:nvSpPr>
          <p:cNvPr id="2" name="Title 1"/>
          <p:cNvSpPr>
            <a:spLocks noGrp="1"/>
          </p:cNvSpPr>
          <p:nvPr>
            <p:ph type="title"/>
          </p:nvPr>
        </p:nvSpPr>
        <p:spPr/>
        <p:txBody>
          <a:bodyPr/>
          <a:lstStyle/>
          <a:p>
            <a:r>
              <a:rPr lang="en-US" dirty="0"/>
              <a:t>ASM: </a:t>
            </a:r>
            <a:r>
              <a:rPr lang="ru-RU" dirty="0"/>
              <a:t>недостатки и ограничения </a:t>
            </a:r>
            <a:endParaRPr lang="en-US" dirty="0"/>
          </a:p>
        </p:txBody>
      </p:sp>
    </p:spTree>
    <p:extLst>
      <p:ext uri="{BB962C8B-B14F-4D97-AF65-F5344CB8AC3E}">
        <p14:creationId xmlns:p14="http://schemas.microsoft.com/office/powerpoint/2010/main" val="1095585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ru-RU" dirty="0"/>
              <a:t>Направления усовершенствований  </a:t>
            </a:r>
            <a:endParaRPr lang="en-US" dirty="0"/>
          </a:p>
        </p:txBody>
      </p:sp>
      <p:grpSp>
        <p:nvGrpSpPr>
          <p:cNvPr id="13" name="Group 12"/>
          <p:cNvGrpSpPr/>
          <p:nvPr/>
        </p:nvGrpSpPr>
        <p:grpSpPr>
          <a:xfrm>
            <a:off x="792154" y="2233767"/>
            <a:ext cx="2890002" cy="2795589"/>
            <a:chOff x="1646237" y="2506662"/>
            <a:chExt cx="2276475" cy="2247424"/>
          </a:xfrm>
        </p:grpSpPr>
        <p:pic>
          <p:nvPicPr>
            <p:cNvPr id="6" name="Picture 5"/>
            <p:cNvPicPr>
              <a:picLocks noChangeAspect="1"/>
            </p:cNvPicPr>
            <p:nvPr/>
          </p:nvPicPr>
          <p:blipFill>
            <a:blip r:embed="rId3"/>
            <a:stretch>
              <a:fillRect/>
            </a:stretch>
          </p:blipFill>
          <p:spPr>
            <a:xfrm>
              <a:off x="1646237" y="2506662"/>
              <a:ext cx="2276475" cy="1638300"/>
            </a:xfrm>
            <a:prstGeom prst="rect">
              <a:avLst/>
            </a:prstGeom>
          </p:spPr>
        </p:pic>
        <p:sp>
          <p:nvSpPr>
            <p:cNvPr id="9" name="TextBox 8"/>
            <p:cNvSpPr txBox="1"/>
            <p:nvPr/>
          </p:nvSpPr>
          <p:spPr>
            <a:xfrm>
              <a:off x="1864948" y="4259262"/>
              <a:ext cx="1886306" cy="494824"/>
            </a:xfrm>
            <a:prstGeom prst="rect">
              <a:avLst/>
            </a:prstGeom>
            <a:noFill/>
          </p:spPr>
          <p:txBody>
            <a:bodyPr wrap="non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ru-RU"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Развертывание</a:t>
              </a:r>
              <a:endPar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endParaRPr>
            </a:p>
          </p:txBody>
        </p:sp>
      </p:grpSp>
      <p:grpSp>
        <p:nvGrpSpPr>
          <p:cNvPr id="14" name="Group 13"/>
          <p:cNvGrpSpPr/>
          <p:nvPr/>
        </p:nvGrpSpPr>
        <p:grpSpPr>
          <a:xfrm>
            <a:off x="4261130" y="2350488"/>
            <a:ext cx="3192305" cy="2617418"/>
            <a:chOff x="5075237" y="2625724"/>
            <a:chExt cx="2514600" cy="2104189"/>
          </a:xfrm>
        </p:grpSpPr>
        <p:pic>
          <p:nvPicPr>
            <p:cNvPr id="7" name="Picture 6"/>
            <p:cNvPicPr>
              <a:picLocks noChangeAspect="1"/>
            </p:cNvPicPr>
            <p:nvPr/>
          </p:nvPicPr>
          <p:blipFill>
            <a:blip r:embed="rId4"/>
            <a:stretch>
              <a:fillRect/>
            </a:stretch>
          </p:blipFill>
          <p:spPr>
            <a:xfrm>
              <a:off x="5075237" y="2625724"/>
              <a:ext cx="2514600" cy="1400175"/>
            </a:xfrm>
            <a:prstGeom prst="rect">
              <a:avLst/>
            </a:prstGeom>
          </p:spPr>
        </p:pic>
        <p:sp>
          <p:nvSpPr>
            <p:cNvPr id="11" name="TextBox 10"/>
            <p:cNvSpPr txBox="1"/>
            <p:nvPr/>
          </p:nvSpPr>
          <p:spPr>
            <a:xfrm>
              <a:off x="5214816" y="4235089"/>
              <a:ext cx="2204051" cy="494824"/>
            </a:xfrm>
            <a:prstGeom prst="rect">
              <a:avLst/>
            </a:prstGeom>
            <a:noFill/>
          </p:spPr>
          <p:txBody>
            <a:bodyPr wrap="non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ru-RU"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Структурирование</a:t>
              </a:r>
              <a:endPar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endParaRPr>
            </a:p>
          </p:txBody>
        </p:sp>
      </p:grpSp>
      <p:grpSp>
        <p:nvGrpSpPr>
          <p:cNvPr id="15" name="Group 14"/>
          <p:cNvGrpSpPr/>
          <p:nvPr/>
        </p:nvGrpSpPr>
        <p:grpSpPr>
          <a:xfrm>
            <a:off x="7963552" y="2411185"/>
            <a:ext cx="3361593" cy="2570474"/>
            <a:chOff x="8961437" y="2687636"/>
            <a:chExt cx="2647950" cy="2066450"/>
          </a:xfrm>
        </p:grpSpPr>
        <p:pic>
          <p:nvPicPr>
            <p:cNvPr id="8" name="Picture 7"/>
            <p:cNvPicPr>
              <a:picLocks noChangeAspect="1"/>
            </p:cNvPicPr>
            <p:nvPr/>
          </p:nvPicPr>
          <p:blipFill>
            <a:blip r:embed="rId5"/>
            <a:stretch>
              <a:fillRect/>
            </a:stretch>
          </p:blipFill>
          <p:spPr>
            <a:xfrm>
              <a:off x="8961437" y="2687636"/>
              <a:ext cx="2647950" cy="1276350"/>
            </a:xfrm>
            <a:prstGeom prst="rect">
              <a:avLst/>
            </a:prstGeom>
          </p:spPr>
        </p:pic>
        <p:sp>
          <p:nvSpPr>
            <p:cNvPr id="12" name="TextBox 11"/>
            <p:cNvSpPr txBox="1"/>
            <p:nvPr/>
          </p:nvSpPr>
          <p:spPr>
            <a:xfrm>
              <a:off x="9668767" y="4259262"/>
              <a:ext cx="1233290" cy="494824"/>
            </a:xfrm>
            <a:prstGeom prst="rect">
              <a:avLst/>
            </a:prstGeom>
            <a:noFill/>
          </p:spPr>
          <p:txBody>
            <a:bodyPr wrap="non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ru-RU"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Контроль</a:t>
              </a:r>
              <a:endPar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endParaRPr>
            </a:p>
          </p:txBody>
        </p:sp>
      </p:grpSp>
    </p:spTree>
    <p:extLst>
      <p:ext uri="{BB962C8B-B14F-4D97-AF65-F5344CB8AC3E}">
        <p14:creationId xmlns:p14="http://schemas.microsoft.com/office/powerpoint/2010/main" val="3712058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448586" y="4805201"/>
            <a:ext cx="2175529" cy="1581994"/>
            <a:chOff x="457580" y="4901059"/>
            <a:chExt cx="2219153" cy="1613716"/>
          </a:xfrm>
        </p:grpSpPr>
        <p:grpSp>
          <p:nvGrpSpPr>
            <p:cNvPr id="468" name="Group 467"/>
            <p:cNvGrpSpPr/>
            <p:nvPr/>
          </p:nvGrpSpPr>
          <p:grpSpPr>
            <a:xfrm>
              <a:off x="457580" y="4901059"/>
              <a:ext cx="2219153" cy="1613716"/>
              <a:chOff x="661504" y="-474054"/>
              <a:chExt cx="2735061" cy="2136377"/>
            </a:xfrm>
            <a:solidFill>
              <a:schemeClr val="bg2">
                <a:alpha val="60000"/>
              </a:schemeClr>
            </a:solidFill>
          </p:grpSpPr>
          <p:sp>
            <p:nvSpPr>
              <p:cNvPr id="466" name="Flowchart: Stored Data 465"/>
              <p:cNvSpPr/>
              <p:nvPr/>
            </p:nvSpPr>
            <p:spPr bwMode="auto">
              <a:xfrm rot="16200000">
                <a:off x="1148505" y="-583839"/>
                <a:ext cx="1759162" cy="2733161"/>
              </a:xfrm>
              <a:prstGeom prst="flowChartOnlineStorag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67" name="Oval 466"/>
              <p:cNvSpPr/>
              <p:nvPr/>
            </p:nvSpPr>
            <p:spPr bwMode="auto">
              <a:xfrm>
                <a:off x="661504" y="-474054"/>
                <a:ext cx="2735061" cy="6165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grpSp>
          <p:nvGrpSpPr>
            <p:cNvPr id="465" name="Group 464"/>
            <p:cNvGrpSpPr/>
            <p:nvPr/>
          </p:nvGrpSpPr>
          <p:grpSpPr>
            <a:xfrm>
              <a:off x="1194359" y="4963076"/>
              <a:ext cx="591775" cy="805580"/>
              <a:chOff x="3598863" y="-100013"/>
              <a:chExt cx="5241925" cy="7135814"/>
            </a:xfrm>
          </p:grpSpPr>
          <p:grpSp>
            <p:nvGrpSpPr>
              <p:cNvPr id="463" name="Group 462"/>
              <p:cNvGrpSpPr/>
              <p:nvPr/>
            </p:nvGrpSpPr>
            <p:grpSpPr>
              <a:xfrm>
                <a:off x="3598863" y="4624388"/>
                <a:ext cx="5241925" cy="1708150"/>
                <a:chOff x="3598863" y="4624388"/>
                <a:chExt cx="5241925" cy="1708150"/>
              </a:xfrm>
            </p:grpSpPr>
            <p:sp>
              <p:nvSpPr>
                <p:cNvPr id="20" name="Freeform 9"/>
                <p:cNvSpPr>
                  <a:spLocks noEditPoints="1"/>
                </p:cNvSpPr>
                <p:nvPr/>
              </p:nvSpPr>
              <p:spPr bwMode="auto">
                <a:xfrm>
                  <a:off x="3598863" y="4910138"/>
                  <a:ext cx="830263" cy="1422400"/>
                </a:xfrm>
                <a:custGeom>
                  <a:avLst/>
                  <a:gdLst>
                    <a:gd name="T0" fmla="*/ 66 w 221"/>
                    <a:gd name="T1" fmla="*/ 267 h 379"/>
                    <a:gd name="T2" fmla="*/ 66 w 221"/>
                    <a:gd name="T3" fmla="*/ 369 h 379"/>
                    <a:gd name="T4" fmla="*/ 0 w 221"/>
                    <a:gd name="T5" fmla="*/ 379 h 379"/>
                    <a:gd name="T6" fmla="*/ 0 w 221"/>
                    <a:gd name="T7" fmla="*/ 9 h 379"/>
                    <a:gd name="T8" fmla="*/ 57 w 221"/>
                    <a:gd name="T9" fmla="*/ 20 h 379"/>
                    <a:gd name="T10" fmla="*/ 139 w 221"/>
                    <a:gd name="T11" fmla="*/ 3 h 379"/>
                    <a:gd name="T12" fmla="*/ 216 w 221"/>
                    <a:gd name="T13" fmla="*/ 66 h 379"/>
                    <a:gd name="T14" fmla="*/ 216 w 221"/>
                    <a:gd name="T15" fmla="*/ 205 h 379"/>
                    <a:gd name="T16" fmla="*/ 142 w 221"/>
                    <a:gd name="T17" fmla="*/ 270 h 379"/>
                    <a:gd name="T18" fmla="*/ 66 w 221"/>
                    <a:gd name="T19" fmla="*/ 267 h 379"/>
                    <a:gd name="T20" fmla="*/ 66 w 221"/>
                    <a:gd name="T21" fmla="*/ 142 h 379"/>
                    <a:gd name="T22" fmla="*/ 66 w 221"/>
                    <a:gd name="T23" fmla="*/ 160 h 379"/>
                    <a:gd name="T24" fmla="*/ 123 w 221"/>
                    <a:gd name="T25" fmla="*/ 214 h 379"/>
                    <a:gd name="T26" fmla="*/ 152 w 221"/>
                    <a:gd name="T27" fmla="*/ 186 h 379"/>
                    <a:gd name="T28" fmla="*/ 152 w 221"/>
                    <a:gd name="T29" fmla="*/ 85 h 379"/>
                    <a:gd name="T30" fmla="*/ 137 w 221"/>
                    <a:gd name="T31" fmla="*/ 62 h 379"/>
                    <a:gd name="T32" fmla="*/ 77 w 221"/>
                    <a:gd name="T33" fmla="*/ 72 h 379"/>
                    <a:gd name="T34" fmla="*/ 66 w 221"/>
                    <a:gd name="T35" fmla="*/ 104 h 379"/>
                    <a:gd name="T36" fmla="*/ 66 w 221"/>
                    <a:gd name="T37" fmla="*/ 14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379">
                      <a:moveTo>
                        <a:pt x="66" y="267"/>
                      </a:moveTo>
                      <a:cubicBezTo>
                        <a:pt x="66" y="301"/>
                        <a:pt x="66" y="335"/>
                        <a:pt x="66" y="369"/>
                      </a:cubicBezTo>
                      <a:cubicBezTo>
                        <a:pt x="44" y="373"/>
                        <a:pt x="23" y="376"/>
                        <a:pt x="0" y="379"/>
                      </a:cubicBezTo>
                      <a:cubicBezTo>
                        <a:pt x="0" y="254"/>
                        <a:pt x="0" y="132"/>
                        <a:pt x="0" y="9"/>
                      </a:cubicBezTo>
                      <a:cubicBezTo>
                        <a:pt x="37" y="1"/>
                        <a:pt x="50" y="4"/>
                        <a:pt x="57" y="20"/>
                      </a:cubicBezTo>
                      <a:cubicBezTo>
                        <a:pt x="85" y="14"/>
                        <a:pt x="112" y="4"/>
                        <a:pt x="139" y="3"/>
                      </a:cubicBezTo>
                      <a:cubicBezTo>
                        <a:pt x="184" y="0"/>
                        <a:pt x="212" y="22"/>
                        <a:pt x="216" y="66"/>
                      </a:cubicBezTo>
                      <a:cubicBezTo>
                        <a:pt x="221" y="112"/>
                        <a:pt x="221" y="159"/>
                        <a:pt x="216" y="205"/>
                      </a:cubicBezTo>
                      <a:cubicBezTo>
                        <a:pt x="212" y="248"/>
                        <a:pt x="185" y="269"/>
                        <a:pt x="142" y="270"/>
                      </a:cubicBezTo>
                      <a:cubicBezTo>
                        <a:pt x="117" y="271"/>
                        <a:pt x="93" y="268"/>
                        <a:pt x="66" y="267"/>
                      </a:cubicBezTo>
                      <a:close/>
                      <a:moveTo>
                        <a:pt x="66" y="142"/>
                      </a:moveTo>
                      <a:cubicBezTo>
                        <a:pt x="66" y="148"/>
                        <a:pt x="66" y="154"/>
                        <a:pt x="66" y="160"/>
                      </a:cubicBezTo>
                      <a:cubicBezTo>
                        <a:pt x="66" y="214"/>
                        <a:pt x="68" y="216"/>
                        <a:pt x="123" y="214"/>
                      </a:cubicBezTo>
                      <a:cubicBezTo>
                        <a:pt x="142" y="214"/>
                        <a:pt x="152" y="205"/>
                        <a:pt x="152" y="186"/>
                      </a:cubicBezTo>
                      <a:cubicBezTo>
                        <a:pt x="152" y="153"/>
                        <a:pt x="153" y="119"/>
                        <a:pt x="152" y="85"/>
                      </a:cubicBezTo>
                      <a:cubicBezTo>
                        <a:pt x="151" y="77"/>
                        <a:pt x="144" y="65"/>
                        <a:pt x="137" y="62"/>
                      </a:cubicBezTo>
                      <a:cubicBezTo>
                        <a:pt x="116" y="51"/>
                        <a:pt x="97" y="62"/>
                        <a:pt x="77" y="72"/>
                      </a:cubicBezTo>
                      <a:cubicBezTo>
                        <a:pt x="62" y="79"/>
                        <a:pt x="66" y="92"/>
                        <a:pt x="66" y="104"/>
                      </a:cubicBezTo>
                      <a:cubicBezTo>
                        <a:pt x="65" y="117"/>
                        <a:pt x="66" y="130"/>
                        <a:pt x="66" y="142"/>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1" name="Freeform 10"/>
                <p:cNvSpPr>
                  <a:spLocks noEditPoints="1"/>
                </p:cNvSpPr>
                <p:nvPr/>
              </p:nvSpPr>
              <p:spPr bwMode="auto">
                <a:xfrm>
                  <a:off x="5481638" y="4856163"/>
                  <a:ext cx="822325" cy="1439863"/>
                </a:xfrm>
                <a:custGeom>
                  <a:avLst/>
                  <a:gdLst>
                    <a:gd name="T0" fmla="*/ 65 w 219"/>
                    <a:gd name="T1" fmla="*/ 271 h 383"/>
                    <a:gd name="T2" fmla="*/ 65 w 219"/>
                    <a:gd name="T3" fmla="*/ 374 h 383"/>
                    <a:gd name="T4" fmla="*/ 0 w 219"/>
                    <a:gd name="T5" fmla="*/ 383 h 383"/>
                    <a:gd name="T6" fmla="*/ 0 w 219"/>
                    <a:gd name="T7" fmla="*/ 13 h 383"/>
                    <a:gd name="T8" fmla="*/ 51 w 219"/>
                    <a:gd name="T9" fmla="*/ 13 h 383"/>
                    <a:gd name="T10" fmla="*/ 56 w 219"/>
                    <a:gd name="T11" fmla="*/ 26 h 383"/>
                    <a:gd name="T12" fmla="*/ 129 w 219"/>
                    <a:gd name="T13" fmla="*/ 8 h 383"/>
                    <a:gd name="T14" fmla="*/ 218 w 219"/>
                    <a:gd name="T15" fmla="*/ 84 h 383"/>
                    <a:gd name="T16" fmla="*/ 218 w 219"/>
                    <a:gd name="T17" fmla="*/ 200 h 383"/>
                    <a:gd name="T18" fmla="*/ 140 w 219"/>
                    <a:gd name="T19" fmla="*/ 275 h 383"/>
                    <a:gd name="T20" fmla="*/ 65 w 219"/>
                    <a:gd name="T21" fmla="*/ 271 h 383"/>
                    <a:gd name="T22" fmla="*/ 66 w 219"/>
                    <a:gd name="T23" fmla="*/ 147 h 383"/>
                    <a:gd name="T24" fmla="*/ 66 w 219"/>
                    <a:gd name="T25" fmla="*/ 167 h 383"/>
                    <a:gd name="T26" fmla="*/ 118 w 219"/>
                    <a:gd name="T27" fmla="*/ 219 h 383"/>
                    <a:gd name="T28" fmla="*/ 153 w 219"/>
                    <a:gd name="T29" fmla="*/ 185 h 383"/>
                    <a:gd name="T30" fmla="*/ 153 w 219"/>
                    <a:gd name="T31" fmla="*/ 96 h 383"/>
                    <a:gd name="T32" fmla="*/ 141 w 219"/>
                    <a:gd name="T33" fmla="*/ 68 h 383"/>
                    <a:gd name="T34" fmla="*/ 82 w 219"/>
                    <a:gd name="T35" fmla="*/ 73 h 383"/>
                    <a:gd name="T36" fmla="*/ 65 w 219"/>
                    <a:gd name="T37" fmla="*/ 107 h 383"/>
                    <a:gd name="T38" fmla="*/ 66 w 219"/>
                    <a:gd name="T39" fmla="*/ 14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83">
                      <a:moveTo>
                        <a:pt x="65" y="271"/>
                      </a:moveTo>
                      <a:cubicBezTo>
                        <a:pt x="65" y="305"/>
                        <a:pt x="65" y="339"/>
                        <a:pt x="65" y="374"/>
                      </a:cubicBezTo>
                      <a:cubicBezTo>
                        <a:pt x="43" y="377"/>
                        <a:pt x="23" y="380"/>
                        <a:pt x="0" y="383"/>
                      </a:cubicBezTo>
                      <a:cubicBezTo>
                        <a:pt x="0" y="260"/>
                        <a:pt x="0" y="137"/>
                        <a:pt x="0" y="13"/>
                      </a:cubicBezTo>
                      <a:cubicBezTo>
                        <a:pt x="17" y="13"/>
                        <a:pt x="34" y="13"/>
                        <a:pt x="51" y="13"/>
                      </a:cubicBezTo>
                      <a:cubicBezTo>
                        <a:pt x="53" y="18"/>
                        <a:pt x="55" y="23"/>
                        <a:pt x="56" y="26"/>
                      </a:cubicBezTo>
                      <a:cubicBezTo>
                        <a:pt x="81" y="20"/>
                        <a:pt x="105" y="11"/>
                        <a:pt x="129" y="8"/>
                      </a:cubicBezTo>
                      <a:cubicBezTo>
                        <a:pt x="182" y="0"/>
                        <a:pt x="216" y="30"/>
                        <a:pt x="218" y="84"/>
                      </a:cubicBezTo>
                      <a:cubicBezTo>
                        <a:pt x="219" y="122"/>
                        <a:pt x="219" y="161"/>
                        <a:pt x="218" y="200"/>
                      </a:cubicBezTo>
                      <a:cubicBezTo>
                        <a:pt x="216" y="246"/>
                        <a:pt x="186" y="275"/>
                        <a:pt x="140" y="275"/>
                      </a:cubicBezTo>
                      <a:cubicBezTo>
                        <a:pt x="116" y="275"/>
                        <a:pt x="92" y="272"/>
                        <a:pt x="65" y="271"/>
                      </a:cubicBezTo>
                      <a:close/>
                      <a:moveTo>
                        <a:pt x="66" y="147"/>
                      </a:moveTo>
                      <a:cubicBezTo>
                        <a:pt x="66" y="154"/>
                        <a:pt x="66" y="161"/>
                        <a:pt x="66" y="167"/>
                      </a:cubicBezTo>
                      <a:cubicBezTo>
                        <a:pt x="66" y="219"/>
                        <a:pt x="67" y="220"/>
                        <a:pt x="118" y="219"/>
                      </a:cubicBezTo>
                      <a:cubicBezTo>
                        <a:pt x="143" y="219"/>
                        <a:pt x="152" y="210"/>
                        <a:pt x="153" y="185"/>
                      </a:cubicBezTo>
                      <a:cubicBezTo>
                        <a:pt x="154" y="156"/>
                        <a:pt x="154" y="125"/>
                        <a:pt x="153" y="96"/>
                      </a:cubicBezTo>
                      <a:cubicBezTo>
                        <a:pt x="152" y="86"/>
                        <a:pt x="148" y="72"/>
                        <a:pt x="141" y="68"/>
                      </a:cubicBezTo>
                      <a:cubicBezTo>
                        <a:pt x="121" y="56"/>
                        <a:pt x="101" y="65"/>
                        <a:pt x="82" y="73"/>
                      </a:cubicBezTo>
                      <a:cubicBezTo>
                        <a:pt x="66" y="80"/>
                        <a:pt x="65" y="93"/>
                        <a:pt x="65" y="107"/>
                      </a:cubicBezTo>
                      <a:cubicBezTo>
                        <a:pt x="66" y="121"/>
                        <a:pt x="66" y="134"/>
                        <a:pt x="66" y="147"/>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3" name="Freeform 11"/>
                <p:cNvSpPr>
                  <a:spLocks noEditPoints="1"/>
                </p:cNvSpPr>
                <p:nvPr/>
              </p:nvSpPr>
              <p:spPr bwMode="auto">
                <a:xfrm>
                  <a:off x="6421438" y="4868863"/>
                  <a:ext cx="822325" cy="1427163"/>
                </a:xfrm>
                <a:custGeom>
                  <a:avLst/>
                  <a:gdLst>
                    <a:gd name="T0" fmla="*/ 65 w 219"/>
                    <a:gd name="T1" fmla="*/ 371 h 380"/>
                    <a:gd name="T2" fmla="*/ 0 w 219"/>
                    <a:gd name="T3" fmla="*/ 380 h 380"/>
                    <a:gd name="T4" fmla="*/ 0 w 219"/>
                    <a:gd name="T5" fmla="*/ 9 h 380"/>
                    <a:gd name="T6" fmla="*/ 51 w 219"/>
                    <a:gd name="T7" fmla="*/ 9 h 380"/>
                    <a:gd name="T8" fmla="*/ 58 w 219"/>
                    <a:gd name="T9" fmla="*/ 28 h 380"/>
                    <a:gd name="T10" fmla="*/ 153 w 219"/>
                    <a:gd name="T11" fmla="*/ 4 h 380"/>
                    <a:gd name="T12" fmla="*/ 215 w 219"/>
                    <a:gd name="T13" fmla="*/ 62 h 380"/>
                    <a:gd name="T14" fmla="*/ 216 w 219"/>
                    <a:gd name="T15" fmla="*/ 207 h 380"/>
                    <a:gd name="T16" fmla="*/ 141 w 219"/>
                    <a:gd name="T17" fmla="*/ 272 h 380"/>
                    <a:gd name="T18" fmla="*/ 65 w 219"/>
                    <a:gd name="T19" fmla="*/ 268 h 380"/>
                    <a:gd name="T20" fmla="*/ 65 w 219"/>
                    <a:gd name="T21" fmla="*/ 371 h 380"/>
                    <a:gd name="T22" fmla="*/ 65 w 219"/>
                    <a:gd name="T23" fmla="*/ 210 h 380"/>
                    <a:gd name="T24" fmla="*/ 118 w 219"/>
                    <a:gd name="T25" fmla="*/ 216 h 380"/>
                    <a:gd name="T26" fmla="*/ 152 w 219"/>
                    <a:gd name="T27" fmla="*/ 182 h 380"/>
                    <a:gd name="T28" fmla="*/ 152 w 219"/>
                    <a:gd name="T29" fmla="*/ 99 h 380"/>
                    <a:gd name="T30" fmla="*/ 107 w 219"/>
                    <a:gd name="T31" fmla="*/ 61 h 380"/>
                    <a:gd name="T32" fmla="*/ 74 w 219"/>
                    <a:gd name="T33" fmla="*/ 76 h 380"/>
                    <a:gd name="T34" fmla="*/ 65 w 219"/>
                    <a:gd name="T35" fmla="*/ 92 h 380"/>
                    <a:gd name="T36" fmla="*/ 65 w 219"/>
                    <a:gd name="T37" fmla="*/ 2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0">
                      <a:moveTo>
                        <a:pt x="65" y="371"/>
                      </a:moveTo>
                      <a:cubicBezTo>
                        <a:pt x="42" y="374"/>
                        <a:pt x="22" y="377"/>
                        <a:pt x="0" y="380"/>
                      </a:cubicBezTo>
                      <a:cubicBezTo>
                        <a:pt x="0" y="256"/>
                        <a:pt x="0" y="133"/>
                        <a:pt x="0" y="9"/>
                      </a:cubicBezTo>
                      <a:cubicBezTo>
                        <a:pt x="18" y="9"/>
                        <a:pt x="34" y="9"/>
                        <a:pt x="51" y="9"/>
                      </a:cubicBezTo>
                      <a:cubicBezTo>
                        <a:pt x="53" y="15"/>
                        <a:pt x="56" y="21"/>
                        <a:pt x="58" y="28"/>
                      </a:cubicBezTo>
                      <a:cubicBezTo>
                        <a:pt x="88" y="9"/>
                        <a:pt x="119" y="0"/>
                        <a:pt x="153" y="4"/>
                      </a:cubicBezTo>
                      <a:cubicBezTo>
                        <a:pt x="187" y="8"/>
                        <a:pt x="212" y="28"/>
                        <a:pt x="215" y="62"/>
                      </a:cubicBezTo>
                      <a:cubicBezTo>
                        <a:pt x="218" y="110"/>
                        <a:pt x="219" y="159"/>
                        <a:pt x="216" y="207"/>
                      </a:cubicBezTo>
                      <a:cubicBezTo>
                        <a:pt x="212" y="249"/>
                        <a:pt x="183" y="272"/>
                        <a:pt x="141" y="272"/>
                      </a:cubicBezTo>
                      <a:cubicBezTo>
                        <a:pt x="117" y="272"/>
                        <a:pt x="92" y="269"/>
                        <a:pt x="65" y="268"/>
                      </a:cubicBezTo>
                      <a:cubicBezTo>
                        <a:pt x="65" y="301"/>
                        <a:pt x="65" y="335"/>
                        <a:pt x="65" y="371"/>
                      </a:cubicBezTo>
                      <a:close/>
                      <a:moveTo>
                        <a:pt x="65" y="210"/>
                      </a:moveTo>
                      <a:cubicBezTo>
                        <a:pt x="83" y="212"/>
                        <a:pt x="101" y="215"/>
                        <a:pt x="118" y="216"/>
                      </a:cubicBezTo>
                      <a:cubicBezTo>
                        <a:pt x="143" y="217"/>
                        <a:pt x="152" y="207"/>
                        <a:pt x="152" y="182"/>
                      </a:cubicBezTo>
                      <a:cubicBezTo>
                        <a:pt x="152" y="155"/>
                        <a:pt x="152" y="127"/>
                        <a:pt x="152" y="99"/>
                      </a:cubicBezTo>
                      <a:cubicBezTo>
                        <a:pt x="152" y="65"/>
                        <a:pt x="140" y="54"/>
                        <a:pt x="107" y="61"/>
                      </a:cubicBezTo>
                      <a:cubicBezTo>
                        <a:pt x="95" y="64"/>
                        <a:pt x="84" y="70"/>
                        <a:pt x="74" y="76"/>
                      </a:cubicBezTo>
                      <a:cubicBezTo>
                        <a:pt x="70" y="79"/>
                        <a:pt x="65" y="86"/>
                        <a:pt x="65" y="92"/>
                      </a:cubicBezTo>
                      <a:cubicBezTo>
                        <a:pt x="64" y="130"/>
                        <a:pt x="65" y="168"/>
                        <a:pt x="65" y="210"/>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12"/>
                <p:cNvSpPr>
                  <a:spLocks noEditPoints="1"/>
                </p:cNvSpPr>
                <p:nvPr/>
              </p:nvSpPr>
              <p:spPr bwMode="auto">
                <a:xfrm>
                  <a:off x="7348538" y="4879975"/>
                  <a:ext cx="790575" cy="1006475"/>
                </a:xfrm>
                <a:custGeom>
                  <a:avLst/>
                  <a:gdLst>
                    <a:gd name="T0" fmla="*/ 207 w 210"/>
                    <a:gd name="T1" fmla="*/ 161 h 268"/>
                    <a:gd name="T2" fmla="*/ 67 w 210"/>
                    <a:gd name="T3" fmla="*/ 161 h 268"/>
                    <a:gd name="T4" fmla="*/ 114 w 210"/>
                    <a:gd name="T5" fmla="*/ 214 h 268"/>
                    <a:gd name="T6" fmla="*/ 154 w 210"/>
                    <a:gd name="T7" fmla="*/ 212 h 268"/>
                    <a:gd name="T8" fmla="*/ 194 w 210"/>
                    <a:gd name="T9" fmla="*/ 204 h 268"/>
                    <a:gd name="T10" fmla="*/ 197 w 210"/>
                    <a:gd name="T11" fmla="*/ 213 h 268"/>
                    <a:gd name="T12" fmla="*/ 166 w 210"/>
                    <a:gd name="T13" fmla="*/ 264 h 268"/>
                    <a:gd name="T14" fmla="*/ 71 w 210"/>
                    <a:gd name="T15" fmla="*/ 265 h 268"/>
                    <a:gd name="T16" fmla="*/ 5 w 210"/>
                    <a:gd name="T17" fmla="*/ 201 h 268"/>
                    <a:gd name="T18" fmla="*/ 5 w 210"/>
                    <a:gd name="T19" fmla="*/ 70 h 268"/>
                    <a:gd name="T20" fmla="*/ 76 w 210"/>
                    <a:gd name="T21" fmla="*/ 3 h 268"/>
                    <a:gd name="T22" fmla="*/ 139 w 210"/>
                    <a:gd name="T23" fmla="*/ 3 h 268"/>
                    <a:gd name="T24" fmla="*/ 206 w 210"/>
                    <a:gd name="T25" fmla="*/ 71 h 268"/>
                    <a:gd name="T26" fmla="*/ 207 w 210"/>
                    <a:gd name="T27" fmla="*/ 161 h 268"/>
                    <a:gd name="T28" fmla="*/ 66 w 210"/>
                    <a:gd name="T29" fmla="*/ 105 h 268"/>
                    <a:gd name="T30" fmla="*/ 147 w 210"/>
                    <a:gd name="T31" fmla="*/ 105 h 268"/>
                    <a:gd name="T32" fmla="*/ 111 w 210"/>
                    <a:gd name="T33" fmla="*/ 54 h 268"/>
                    <a:gd name="T34" fmla="*/ 66 w 210"/>
                    <a:gd name="T35" fmla="*/ 1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268">
                      <a:moveTo>
                        <a:pt x="207" y="161"/>
                      </a:moveTo>
                      <a:cubicBezTo>
                        <a:pt x="161" y="161"/>
                        <a:pt x="114" y="161"/>
                        <a:pt x="67" y="161"/>
                      </a:cubicBezTo>
                      <a:cubicBezTo>
                        <a:pt x="66" y="203"/>
                        <a:pt x="76" y="214"/>
                        <a:pt x="114" y="214"/>
                      </a:cubicBezTo>
                      <a:cubicBezTo>
                        <a:pt x="128" y="214"/>
                        <a:pt x="141" y="214"/>
                        <a:pt x="154" y="212"/>
                      </a:cubicBezTo>
                      <a:cubicBezTo>
                        <a:pt x="167" y="210"/>
                        <a:pt x="180" y="207"/>
                        <a:pt x="194" y="204"/>
                      </a:cubicBezTo>
                      <a:cubicBezTo>
                        <a:pt x="195" y="207"/>
                        <a:pt x="196" y="210"/>
                        <a:pt x="197" y="213"/>
                      </a:cubicBezTo>
                      <a:cubicBezTo>
                        <a:pt x="208" y="255"/>
                        <a:pt x="208" y="258"/>
                        <a:pt x="166" y="264"/>
                      </a:cubicBezTo>
                      <a:cubicBezTo>
                        <a:pt x="135" y="268"/>
                        <a:pt x="102" y="268"/>
                        <a:pt x="71" y="265"/>
                      </a:cubicBezTo>
                      <a:cubicBezTo>
                        <a:pt x="35" y="261"/>
                        <a:pt x="8" y="239"/>
                        <a:pt x="5" y="201"/>
                      </a:cubicBezTo>
                      <a:cubicBezTo>
                        <a:pt x="1" y="158"/>
                        <a:pt x="0" y="114"/>
                        <a:pt x="5" y="70"/>
                      </a:cubicBezTo>
                      <a:cubicBezTo>
                        <a:pt x="9" y="31"/>
                        <a:pt x="37" y="8"/>
                        <a:pt x="76" y="3"/>
                      </a:cubicBezTo>
                      <a:cubicBezTo>
                        <a:pt x="96" y="0"/>
                        <a:pt x="118" y="0"/>
                        <a:pt x="139" y="3"/>
                      </a:cubicBezTo>
                      <a:cubicBezTo>
                        <a:pt x="176" y="7"/>
                        <a:pt x="201" y="31"/>
                        <a:pt x="206" y="71"/>
                      </a:cubicBezTo>
                      <a:cubicBezTo>
                        <a:pt x="210" y="100"/>
                        <a:pt x="207" y="129"/>
                        <a:pt x="207" y="161"/>
                      </a:cubicBezTo>
                      <a:close/>
                      <a:moveTo>
                        <a:pt x="66" y="105"/>
                      </a:moveTo>
                      <a:cubicBezTo>
                        <a:pt x="94" y="105"/>
                        <a:pt x="121" y="105"/>
                        <a:pt x="147" y="105"/>
                      </a:cubicBezTo>
                      <a:cubicBezTo>
                        <a:pt x="149" y="70"/>
                        <a:pt x="138" y="55"/>
                        <a:pt x="111" y="54"/>
                      </a:cubicBezTo>
                      <a:cubicBezTo>
                        <a:pt x="80" y="53"/>
                        <a:pt x="67" y="67"/>
                        <a:pt x="66" y="105"/>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3"/>
                <p:cNvSpPr>
                  <a:spLocks/>
                </p:cNvSpPr>
                <p:nvPr/>
              </p:nvSpPr>
              <p:spPr bwMode="auto">
                <a:xfrm>
                  <a:off x="4524376" y="4935538"/>
                  <a:ext cx="811213" cy="1028700"/>
                </a:xfrm>
                <a:custGeom>
                  <a:avLst/>
                  <a:gdLst>
                    <a:gd name="T0" fmla="*/ 216 w 216"/>
                    <a:gd name="T1" fmla="*/ 260 h 274"/>
                    <a:gd name="T2" fmla="*/ 161 w 216"/>
                    <a:gd name="T3" fmla="*/ 243 h 274"/>
                    <a:gd name="T4" fmla="*/ 62 w 216"/>
                    <a:gd name="T5" fmla="*/ 263 h 274"/>
                    <a:gd name="T6" fmla="*/ 2 w 216"/>
                    <a:gd name="T7" fmla="*/ 211 h 274"/>
                    <a:gd name="T8" fmla="*/ 1 w 216"/>
                    <a:gd name="T9" fmla="*/ 1 h 274"/>
                    <a:gd name="T10" fmla="*/ 65 w 216"/>
                    <a:gd name="T11" fmla="*/ 1 h 274"/>
                    <a:gd name="T12" fmla="*/ 66 w 216"/>
                    <a:gd name="T13" fmla="*/ 22 h 274"/>
                    <a:gd name="T14" fmla="*/ 66 w 216"/>
                    <a:gd name="T15" fmla="*/ 172 h 274"/>
                    <a:gd name="T16" fmla="*/ 97 w 216"/>
                    <a:gd name="T17" fmla="*/ 199 h 274"/>
                    <a:gd name="T18" fmla="*/ 103 w 216"/>
                    <a:gd name="T19" fmla="*/ 198 h 274"/>
                    <a:gd name="T20" fmla="*/ 152 w 216"/>
                    <a:gd name="T21" fmla="*/ 136 h 274"/>
                    <a:gd name="T22" fmla="*/ 152 w 216"/>
                    <a:gd name="T23" fmla="*/ 20 h 274"/>
                    <a:gd name="T24" fmla="*/ 153 w 216"/>
                    <a:gd name="T25" fmla="*/ 0 h 274"/>
                    <a:gd name="T26" fmla="*/ 216 w 216"/>
                    <a:gd name="T27" fmla="*/ 0 h 274"/>
                    <a:gd name="T28" fmla="*/ 216 w 216"/>
                    <a:gd name="T29" fmla="*/ 2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274">
                      <a:moveTo>
                        <a:pt x="216" y="260"/>
                      </a:moveTo>
                      <a:cubicBezTo>
                        <a:pt x="196" y="252"/>
                        <a:pt x="169" y="274"/>
                        <a:pt x="161" y="243"/>
                      </a:cubicBezTo>
                      <a:cubicBezTo>
                        <a:pt x="128" y="250"/>
                        <a:pt x="95" y="259"/>
                        <a:pt x="62" y="263"/>
                      </a:cubicBezTo>
                      <a:cubicBezTo>
                        <a:pt x="27" y="266"/>
                        <a:pt x="3" y="247"/>
                        <a:pt x="2" y="211"/>
                      </a:cubicBezTo>
                      <a:cubicBezTo>
                        <a:pt x="0" y="142"/>
                        <a:pt x="1" y="72"/>
                        <a:pt x="1" y="1"/>
                      </a:cubicBezTo>
                      <a:cubicBezTo>
                        <a:pt x="22" y="1"/>
                        <a:pt x="42" y="1"/>
                        <a:pt x="65" y="1"/>
                      </a:cubicBezTo>
                      <a:cubicBezTo>
                        <a:pt x="65" y="8"/>
                        <a:pt x="66" y="15"/>
                        <a:pt x="66" y="22"/>
                      </a:cubicBezTo>
                      <a:cubicBezTo>
                        <a:pt x="66" y="72"/>
                        <a:pt x="66" y="122"/>
                        <a:pt x="66" y="172"/>
                      </a:cubicBezTo>
                      <a:cubicBezTo>
                        <a:pt x="66" y="197"/>
                        <a:pt x="72" y="202"/>
                        <a:pt x="97" y="199"/>
                      </a:cubicBezTo>
                      <a:cubicBezTo>
                        <a:pt x="99" y="199"/>
                        <a:pt x="101" y="198"/>
                        <a:pt x="103" y="198"/>
                      </a:cubicBezTo>
                      <a:cubicBezTo>
                        <a:pt x="149" y="188"/>
                        <a:pt x="152" y="184"/>
                        <a:pt x="152" y="136"/>
                      </a:cubicBezTo>
                      <a:cubicBezTo>
                        <a:pt x="152" y="98"/>
                        <a:pt x="152" y="59"/>
                        <a:pt x="152" y="20"/>
                      </a:cubicBezTo>
                      <a:cubicBezTo>
                        <a:pt x="152" y="14"/>
                        <a:pt x="153" y="7"/>
                        <a:pt x="153" y="0"/>
                      </a:cubicBezTo>
                      <a:cubicBezTo>
                        <a:pt x="174" y="0"/>
                        <a:pt x="194" y="0"/>
                        <a:pt x="216" y="0"/>
                      </a:cubicBezTo>
                      <a:cubicBezTo>
                        <a:pt x="216" y="86"/>
                        <a:pt x="216" y="171"/>
                        <a:pt x="216" y="260"/>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14"/>
                <p:cNvSpPr>
                  <a:spLocks/>
                </p:cNvSpPr>
                <p:nvPr/>
              </p:nvSpPr>
              <p:spPr bwMode="auto">
                <a:xfrm>
                  <a:off x="8205788" y="4624388"/>
                  <a:ext cx="635000" cy="1268413"/>
                </a:xfrm>
                <a:custGeom>
                  <a:avLst/>
                  <a:gdLst>
                    <a:gd name="T0" fmla="*/ 37 w 169"/>
                    <a:gd name="T1" fmla="*/ 126 h 338"/>
                    <a:gd name="T2" fmla="*/ 0 w 169"/>
                    <a:gd name="T3" fmla="*/ 126 h 338"/>
                    <a:gd name="T4" fmla="*/ 0 w 169"/>
                    <a:gd name="T5" fmla="*/ 74 h 338"/>
                    <a:gd name="T6" fmla="*/ 36 w 169"/>
                    <a:gd name="T7" fmla="*/ 74 h 338"/>
                    <a:gd name="T8" fmla="*/ 36 w 169"/>
                    <a:gd name="T9" fmla="*/ 9 h 338"/>
                    <a:gd name="T10" fmla="*/ 103 w 169"/>
                    <a:gd name="T11" fmla="*/ 0 h 338"/>
                    <a:gd name="T12" fmla="*/ 103 w 169"/>
                    <a:gd name="T13" fmla="*/ 73 h 338"/>
                    <a:gd name="T14" fmla="*/ 169 w 169"/>
                    <a:gd name="T15" fmla="*/ 73 h 338"/>
                    <a:gd name="T16" fmla="*/ 165 w 169"/>
                    <a:gd name="T17" fmla="*/ 125 h 338"/>
                    <a:gd name="T18" fmla="*/ 104 w 169"/>
                    <a:gd name="T19" fmla="*/ 125 h 338"/>
                    <a:gd name="T20" fmla="*/ 104 w 169"/>
                    <a:gd name="T21" fmla="*/ 263 h 338"/>
                    <a:gd name="T22" fmla="*/ 125 w 169"/>
                    <a:gd name="T23" fmla="*/ 282 h 338"/>
                    <a:gd name="T24" fmla="*/ 159 w 169"/>
                    <a:gd name="T25" fmla="*/ 278 h 338"/>
                    <a:gd name="T26" fmla="*/ 166 w 169"/>
                    <a:gd name="T27" fmla="*/ 331 h 338"/>
                    <a:gd name="T28" fmla="*/ 94 w 169"/>
                    <a:gd name="T29" fmla="*/ 336 h 338"/>
                    <a:gd name="T30" fmla="*/ 37 w 169"/>
                    <a:gd name="T31" fmla="*/ 272 h 338"/>
                    <a:gd name="T32" fmla="*/ 37 w 169"/>
                    <a:gd name="T33" fmla="*/ 12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338">
                      <a:moveTo>
                        <a:pt x="37" y="126"/>
                      </a:moveTo>
                      <a:cubicBezTo>
                        <a:pt x="24" y="126"/>
                        <a:pt x="12" y="126"/>
                        <a:pt x="0" y="126"/>
                      </a:cubicBezTo>
                      <a:cubicBezTo>
                        <a:pt x="0" y="108"/>
                        <a:pt x="0" y="92"/>
                        <a:pt x="0" y="74"/>
                      </a:cubicBezTo>
                      <a:cubicBezTo>
                        <a:pt x="12" y="74"/>
                        <a:pt x="23" y="74"/>
                        <a:pt x="36" y="74"/>
                      </a:cubicBezTo>
                      <a:cubicBezTo>
                        <a:pt x="36" y="53"/>
                        <a:pt x="36" y="33"/>
                        <a:pt x="36" y="9"/>
                      </a:cubicBezTo>
                      <a:cubicBezTo>
                        <a:pt x="59" y="6"/>
                        <a:pt x="80" y="4"/>
                        <a:pt x="103" y="0"/>
                      </a:cubicBezTo>
                      <a:cubicBezTo>
                        <a:pt x="103" y="26"/>
                        <a:pt x="103" y="48"/>
                        <a:pt x="103" y="73"/>
                      </a:cubicBezTo>
                      <a:cubicBezTo>
                        <a:pt x="125" y="73"/>
                        <a:pt x="146" y="73"/>
                        <a:pt x="169" y="73"/>
                      </a:cubicBezTo>
                      <a:cubicBezTo>
                        <a:pt x="168" y="92"/>
                        <a:pt x="166" y="107"/>
                        <a:pt x="165" y="125"/>
                      </a:cubicBezTo>
                      <a:cubicBezTo>
                        <a:pt x="145" y="125"/>
                        <a:pt x="125" y="125"/>
                        <a:pt x="104" y="125"/>
                      </a:cubicBezTo>
                      <a:cubicBezTo>
                        <a:pt x="104" y="173"/>
                        <a:pt x="104" y="218"/>
                        <a:pt x="104" y="263"/>
                      </a:cubicBezTo>
                      <a:cubicBezTo>
                        <a:pt x="104" y="276"/>
                        <a:pt x="113" y="282"/>
                        <a:pt x="125" y="282"/>
                      </a:cubicBezTo>
                      <a:cubicBezTo>
                        <a:pt x="136" y="281"/>
                        <a:pt x="146" y="279"/>
                        <a:pt x="159" y="278"/>
                      </a:cubicBezTo>
                      <a:cubicBezTo>
                        <a:pt x="161" y="295"/>
                        <a:pt x="163" y="310"/>
                        <a:pt x="166" y="331"/>
                      </a:cubicBezTo>
                      <a:cubicBezTo>
                        <a:pt x="141" y="333"/>
                        <a:pt x="117" y="338"/>
                        <a:pt x="94" y="336"/>
                      </a:cubicBezTo>
                      <a:cubicBezTo>
                        <a:pt x="57" y="333"/>
                        <a:pt x="38" y="310"/>
                        <a:pt x="37" y="272"/>
                      </a:cubicBezTo>
                      <a:cubicBezTo>
                        <a:pt x="37" y="224"/>
                        <a:pt x="37" y="176"/>
                        <a:pt x="37" y="126"/>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64" name="Group 463"/>
              <p:cNvGrpSpPr/>
              <p:nvPr/>
            </p:nvGrpSpPr>
            <p:grpSpPr>
              <a:xfrm>
                <a:off x="6864351" y="6111875"/>
                <a:ext cx="1879600" cy="923926"/>
                <a:chOff x="6864351" y="6111875"/>
                <a:chExt cx="1879600" cy="923926"/>
              </a:xfrm>
            </p:grpSpPr>
            <p:sp>
              <p:nvSpPr>
                <p:cNvPr id="28" name="Freeform 16"/>
                <p:cNvSpPr>
                  <a:spLocks noEditPoints="1"/>
                </p:cNvSpPr>
                <p:nvPr/>
              </p:nvSpPr>
              <p:spPr bwMode="auto">
                <a:xfrm>
                  <a:off x="7675563" y="6111875"/>
                  <a:ext cx="533400" cy="915988"/>
                </a:xfrm>
                <a:custGeom>
                  <a:avLst/>
                  <a:gdLst>
                    <a:gd name="T0" fmla="*/ 41 w 142"/>
                    <a:gd name="T1" fmla="*/ 0 h 244"/>
                    <a:gd name="T2" fmla="*/ 41 w 142"/>
                    <a:gd name="T3" fmla="*/ 77 h 244"/>
                    <a:gd name="T4" fmla="*/ 87 w 142"/>
                    <a:gd name="T5" fmla="*/ 70 h 244"/>
                    <a:gd name="T6" fmla="*/ 141 w 142"/>
                    <a:gd name="T7" fmla="*/ 119 h 244"/>
                    <a:gd name="T8" fmla="*/ 141 w 142"/>
                    <a:gd name="T9" fmla="*/ 189 h 244"/>
                    <a:gd name="T10" fmla="*/ 92 w 142"/>
                    <a:gd name="T11" fmla="*/ 241 h 244"/>
                    <a:gd name="T12" fmla="*/ 14 w 142"/>
                    <a:gd name="T13" fmla="*/ 240 h 244"/>
                    <a:gd name="T14" fmla="*/ 1 w 142"/>
                    <a:gd name="T15" fmla="*/ 226 h 244"/>
                    <a:gd name="T16" fmla="*/ 1 w 142"/>
                    <a:gd name="T17" fmla="*/ 18 h 244"/>
                    <a:gd name="T18" fmla="*/ 15 w 142"/>
                    <a:gd name="T19" fmla="*/ 3 h 244"/>
                    <a:gd name="T20" fmla="*/ 41 w 142"/>
                    <a:gd name="T21" fmla="*/ 0 h 244"/>
                    <a:gd name="T22" fmla="*/ 42 w 142"/>
                    <a:gd name="T23" fmla="*/ 159 h 244"/>
                    <a:gd name="T24" fmla="*/ 42 w 142"/>
                    <a:gd name="T25" fmla="*/ 195 h 244"/>
                    <a:gd name="T26" fmla="*/ 45 w 142"/>
                    <a:gd name="T27" fmla="*/ 207 h 244"/>
                    <a:gd name="T28" fmla="*/ 99 w 142"/>
                    <a:gd name="T29" fmla="*/ 186 h 244"/>
                    <a:gd name="T30" fmla="*/ 99 w 142"/>
                    <a:gd name="T31" fmla="*/ 122 h 244"/>
                    <a:gd name="T32" fmla="*/ 91 w 142"/>
                    <a:gd name="T33" fmla="*/ 108 h 244"/>
                    <a:gd name="T34" fmla="*/ 42 w 142"/>
                    <a:gd name="T35" fmla="*/ 135 h 244"/>
                    <a:gd name="T36" fmla="*/ 42 w 142"/>
                    <a:gd name="T3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44">
                      <a:moveTo>
                        <a:pt x="41" y="0"/>
                      </a:moveTo>
                      <a:cubicBezTo>
                        <a:pt x="41" y="26"/>
                        <a:pt x="41" y="51"/>
                        <a:pt x="41" y="77"/>
                      </a:cubicBezTo>
                      <a:cubicBezTo>
                        <a:pt x="57" y="74"/>
                        <a:pt x="72" y="71"/>
                        <a:pt x="87" y="70"/>
                      </a:cubicBezTo>
                      <a:cubicBezTo>
                        <a:pt x="121" y="68"/>
                        <a:pt x="139" y="85"/>
                        <a:pt x="141" y="119"/>
                      </a:cubicBezTo>
                      <a:cubicBezTo>
                        <a:pt x="142" y="142"/>
                        <a:pt x="142" y="166"/>
                        <a:pt x="141" y="189"/>
                      </a:cubicBezTo>
                      <a:cubicBezTo>
                        <a:pt x="139" y="221"/>
                        <a:pt x="123" y="238"/>
                        <a:pt x="92" y="241"/>
                      </a:cubicBezTo>
                      <a:cubicBezTo>
                        <a:pt x="66" y="244"/>
                        <a:pt x="40" y="242"/>
                        <a:pt x="14" y="240"/>
                      </a:cubicBezTo>
                      <a:cubicBezTo>
                        <a:pt x="9" y="240"/>
                        <a:pt x="1" y="231"/>
                        <a:pt x="1" y="226"/>
                      </a:cubicBezTo>
                      <a:cubicBezTo>
                        <a:pt x="0" y="156"/>
                        <a:pt x="0" y="87"/>
                        <a:pt x="1" y="18"/>
                      </a:cubicBezTo>
                      <a:cubicBezTo>
                        <a:pt x="1" y="13"/>
                        <a:pt x="9" y="6"/>
                        <a:pt x="15" y="3"/>
                      </a:cubicBezTo>
                      <a:cubicBezTo>
                        <a:pt x="22" y="0"/>
                        <a:pt x="30" y="1"/>
                        <a:pt x="41" y="0"/>
                      </a:cubicBezTo>
                      <a:close/>
                      <a:moveTo>
                        <a:pt x="42" y="159"/>
                      </a:moveTo>
                      <a:cubicBezTo>
                        <a:pt x="42" y="171"/>
                        <a:pt x="41" y="183"/>
                        <a:pt x="42" y="195"/>
                      </a:cubicBezTo>
                      <a:cubicBezTo>
                        <a:pt x="42" y="199"/>
                        <a:pt x="43" y="205"/>
                        <a:pt x="45" y="207"/>
                      </a:cubicBezTo>
                      <a:cubicBezTo>
                        <a:pt x="61" y="220"/>
                        <a:pt x="98" y="205"/>
                        <a:pt x="99" y="186"/>
                      </a:cubicBezTo>
                      <a:cubicBezTo>
                        <a:pt x="101" y="165"/>
                        <a:pt x="100" y="143"/>
                        <a:pt x="99" y="122"/>
                      </a:cubicBezTo>
                      <a:cubicBezTo>
                        <a:pt x="99" y="117"/>
                        <a:pt x="95" y="110"/>
                        <a:pt x="91" y="108"/>
                      </a:cubicBezTo>
                      <a:cubicBezTo>
                        <a:pt x="71" y="95"/>
                        <a:pt x="42" y="112"/>
                        <a:pt x="42" y="135"/>
                      </a:cubicBezTo>
                      <a:cubicBezTo>
                        <a:pt x="42" y="143"/>
                        <a:pt x="42" y="151"/>
                        <a:pt x="42" y="159"/>
                      </a:cubicBezTo>
                      <a:close/>
                    </a:path>
                  </a:pathLst>
                </a:custGeom>
                <a:solidFill>
                  <a:srgbClr val="7E64AD"/>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 name="Freeform 19"/>
                <p:cNvSpPr>
                  <a:spLocks noEditPoints="1"/>
                </p:cNvSpPr>
                <p:nvPr/>
              </p:nvSpPr>
              <p:spPr bwMode="auto">
                <a:xfrm>
                  <a:off x="7081838" y="6354763"/>
                  <a:ext cx="496888" cy="681038"/>
                </a:xfrm>
                <a:custGeom>
                  <a:avLst/>
                  <a:gdLst>
                    <a:gd name="T0" fmla="*/ 91 w 132"/>
                    <a:gd name="T1" fmla="*/ 82 h 181"/>
                    <a:gd name="T2" fmla="*/ 52 w 132"/>
                    <a:gd name="T3" fmla="*/ 38 h 181"/>
                    <a:gd name="T4" fmla="*/ 14 w 132"/>
                    <a:gd name="T5" fmla="*/ 42 h 181"/>
                    <a:gd name="T6" fmla="*/ 9 w 132"/>
                    <a:gd name="T7" fmla="*/ 13 h 181"/>
                    <a:gd name="T8" fmla="*/ 107 w 132"/>
                    <a:gd name="T9" fmla="*/ 11 h 181"/>
                    <a:gd name="T10" fmla="*/ 131 w 132"/>
                    <a:gd name="T11" fmla="*/ 47 h 181"/>
                    <a:gd name="T12" fmla="*/ 132 w 132"/>
                    <a:gd name="T13" fmla="*/ 178 h 181"/>
                    <a:gd name="T14" fmla="*/ 98 w 132"/>
                    <a:gd name="T15" fmla="*/ 170 h 181"/>
                    <a:gd name="T16" fmla="*/ 85 w 132"/>
                    <a:gd name="T17" fmla="*/ 170 h 181"/>
                    <a:gd name="T18" fmla="*/ 64 w 132"/>
                    <a:gd name="T19" fmla="*/ 177 h 181"/>
                    <a:gd name="T20" fmla="*/ 15 w 132"/>
                    <a:gd name="T21" fmla="*/ 165 h 181"/>
                    <a:gd name="T22" fmla="*/ 8 w 132"/>
                    <a:gd name="T23" fmla="*/ 105 h 181"/>
                    <a:gd name="T24" fmla="*/ 48 w 132"/>
                    <a:gd name="T25" fmla="*/ 82 h 181"/>
                    <a:gd name="T26" fmla="*/ 91 w 132"/>
                    <a:gd name="T27" fmla="*/ 82 h 181"/>
                    <a:gd name="T28" fmla="*/ 91 w 132"/>
                    <a:gd name="T29" fmla="*/ 113 h 181"/>
                    <a:gd name="T30" fmla="*/ 43 w 132"/>
                    <a:gd name="T31" fmla="*/ 128 h 181"/>
                    <a:gd name="T32" fmla="*/ 63 w 132"/>
                    <a:gd name="T33" fmla="*/ 147 h 181"/>
                    <a:gd name="T34" fmla="*/ 91 w 132"/>
                    <a:gd name="T35" fmla="*/ 11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81">
                      <a:moveTo>
                        <a:pt x="91" y="82"/>
                      </a:moveTo>
                      <a:cubicBezTo>
                        <a:pt x="94" y="43"/>
                        <a:pt x="88" y="36"/>
                        <a:pt x="52" y="38"/>
                      </a:cubicBezTo>
                      <a:cubicBezTo>
                        <a:pt x="40" y="39"/>
                        <a:pt x="28" y="41"/>
                        <a:pt x="14" y="42"/>
                      </a:cubicBezTo>
                      <a:cubicBezTo>
                        <a:pt x="13" y="32"/>
                        <a:pt x="11" y="24"/>
                        <a:pt x="9" y="13"/>
                      </a:cubicBezTo>
                      <a:cubicBezTo>
                        <a:pt x="42" y="4"/>
                        <a:pt x="75" y="0"/>
                        <a:pt x="107" y="11"/>
                      </a:cubicBezTo>
                      <a:cubicBezTo>
                        <a:pt x="123" y="17"/>
                        <a:pt x="131" y="31"/>
                        <a:pt x="131" y="47"/>
                      </a:cubicBezTo>
                      <a:cubicBezTo>
                        <a:pt x="132" y="89"/>
                        <a:pt x="132" y="131"/>
                        <a:pt x="132" y="178"/>
                      </a:cubicBezTo>
                      <a:cubicBezTo>
                        <a:pt x="120" y="175"/>
                        <a:pt x="109" y="172"/>
                        <a:pt x="98" y="170"/>
                      </a:cubicBezTo>
                      <a:cubicBezTo>
                        <a:pt x="94" y="169"/>
                        <a:pt x="89" y="169"/>
                        <a:pt x="85" y="170"/>
                      </a:cubicBezTo>
                      <a:cubicBezTo>
                        <a:pt x="78" y="172"/>
                        <a:pt x="71" y="175"/>
                        <a:pt x="64" y="177"/>
                      </a:cubicBezTo>
                      <a:cubicBezTo>
                        <a:pt x="46" y="181"/>
                        <a:pt x="28" y="181"/>
                        <a:pt x="15" y="165"/>
                      </a:cubicBezTo>
                      <a:cubicBezTo>
                        <a:pt x="0" y="147"/>
                        <a:pt x="1" y="126"/>
                        <a:pt x="8" y="105"/>
                      </a:cubicBezTo>
                      <a:cubicBezTo>
                        <a:pt x="14" y="86"/>
                        <a:pt x="32" y="84"/>
                        <a:pt x="48" y="82"/>
                      </a:cubicBezTo>
                      <a:cubicBezTo>
                        <a:pt x="62" y="81"/>
                        <a:pt x="76" y="82"/>
                        <a:pt x="91" y="82"/>
                      </a:cubicBezTo>
                      <a:close/>
                      <a:moveTo>
                        <a:pt x="91" y="113"/>
                      </a:moveTo>
                      <a:cubicBezTo>
                        <a:pt x="51" y="109"/>
                        <a:pt x="44" y="111"/>
                        <a:pt x="43" y="128"/>
                      </a:cubicBezTo>
                      <a:cubicBezTo>
                        <a:pt x="43" y="143"/>
                        <a:pt x="50" y="147"/>
                        <a:pt x="63" y="147"/>
                      </a:cubicBezTo>
                      <a:cubicBezTo>
                        <a:pt x="87" y="147"/>
                        <a:pt x="93" y="139"/>
                        <a:pt x="91" y="113"/>
                      </a:cubicBezTo>
                      <a:close/>
                    </a:path>
                  </a:pathLst>
                </a:custGeom>
                <a:solidFill>
                  <a:srgbClr val="7E64AD"/>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48" name="Freeform 20"/>
                <p:cNvSpPr>
                  <a:spLocks/>
                </p:cNvSpPr>
                <p:nvPr/>
              </p:nvSpPr>
              <p:spPr bwMode="auto">
                <a:xfrm>
                  <a:off x="8228013" y="6381750"/>
                  <a:ext cx="515938" cy="649288"/>
                </a:xfrm>
                <a:custGeom>
                  <a:avLst/>
                  <a:gdLst>
                    <a:gd name="T0" fmla="*/ 9 w 137"/>
                    <a:gd name="T1" fmla="*/ 163 h 173"/>
                    <a:gd name="T2" fmla="*/ 14 w 137"/>
                    <a:gd name="T3" fmla="*/ 135 h 173"/>
                    <a:gd name="T4" fmla="*/ 64 w 137"/>
                    <a:gd name="T5" fmla="*/ 138 h 173"/>
                    <a:gd name="T6" fmla="*/ 85 w 137"/>
                    <a:gd name="T7" fmla="*/ 126 h 173"/>
                    <a:gd name="T8" fmla="*/ 70 w 137"/>
                    <a:gd name="T9" fmla="*/ 103 h 173"/>
                    <a:gd name="T10" fmla="*/ 51 w 137"/>
                    <a:gd name="T11" fmla="*/ 97 h 173"/>
                    <a:gd name="T12" fmla="*/ 14 w 137"/>
                    <a:gd name="T13" fmla="*/ 27 h 173"/>
                    <a:gd name="T14" fmla="*/ 39 w 137"/>
                    <a:gd name="T15" fmla="*/ 3 h 173"/>
                    <a:gd name="T16" fmla="*/ 122 w 137"/>
                    <a:gd name="T17" fmla="*/ 2 h 173"/>
                    <a:gd name="T18" fmla="*/ 118 w 137"/>
                    <a:gd name="T19" fmla="*/ 34 h 173"/>
                    <a:gd name="T20" fmla="*/ 74 w 137"/>
                    <a:gd name="T21" fmla="*/ 30 h 173"/>
                    <a:gd name="T22" fmla="*/ 50 w 137"/>
                    <a:gd name="T23" fmla="*/ 45 h 173"/>
                    <a:gd name="T24" fmla="*/ 69 w 137"/>
                    <a:gd name="T25" fmla="*/ 66 h 173"/>
                    <a:gd name="T26" fmla="*/ 85 w 137"/>
                    <a:gd name="T27" fmla="*/ 70 h 173"/>
                    <a:gd name="T28" fmla="*/ 120 w 137"/>
                    <a:gd name="T29" fmla="*/ 148 h 173"/>
                    <a:gd name="T30" fmla="*/ 69 w 137"/>
                    <a:gd name="T31" fmla="*/ 172 h 173"/>
                    <a:gd name="T32" fmla="*/ 34 w 137"/>
                    <a:gd name="T33" fmla="*/ 169 h 173"/>
                    <a:gd name="T34" fmla="*/ 9 w 137"/>
                    <a:gd name="T35"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73">
                      <a:moveTo>
                        <a:pt x="9" y="163"/>
                      </a:moveTo>
                      <a:cubicBezTo>
                        <a:pt x="11" y="152"/>
                        <a:pt x="12" y="144"/>
                        <a:pt x="14" y="135"/>
                      </a:cubicBezTo>
                      <a:cubicBezTo>
                        <a:pt x="32" y="136"/>
                        <a:pt x="48" y="139"/>
                        <a:pt x="64" y="138"/>
                      </a:cubicBezTo>
                      <a:cubicBezTo>
                        <a:pt x="71" y="138"/>
                        <a:pt x="78" y="130"/>
                        <a:pt x="85" y="126"/>
                      </a:cubicBezTo>
                      <a:cubicBezTo>
                        <a:pt x="80" y="118"/>
                        <a:pt x="76" y="109"/>
                        <a:pt x="70" y="103"/>
                      </a:cubicBezTo>
                      <a:cubicBezTo>
                        <a:pt x="66" y="99"/>
                        <a:pt x="58" y="99"/>
                        <a:pt x="51" y="97"/>
                      </a:cubicBezTo>
                      <a:cubicBezTo>
                        <a:pt x="14" y="87"/>
                        <a:pt x="0" y="63"/>
                        <a:pt x="14" y="27"/>
                      </a:cubicBezTo>
                      <a:cubicBezTo>
                        <a:pt x="17" y="16"/>
                        <a:pt x="30" y="4"/>
                        <a:pt x="39" y="3"/>
                      </a:cubicBezTo>
                      <a:cubicBezTo>
                        <a:pt x="66" y="0"/>
                        <a:pt x="93" y="2"/>
                        <a:pt x="122" y="2"/>
                      </a:cubicBezTo>
                      <a:cubicBezTo>
                        <a:pt x="120" y="13"/>
                        <a:pt x="119" y="22"/>
                        <a:pt x="118" y="34"/>
                      </a:cubicBezTo>
                      <a:cubicBezTo>
                        <a:pt x="103" y="32"/>
                        <a:pt x="89" y="31"/>
                        <a:pt x="74" y="30"/>
                      </a:cubicBezTo>
                      <a:cubicBezTo>
                        <a:pt x="64" y="30"/>
                        <a:pt x="52" y="29"/>
                        <a:pt x="50" y="45"/>
                      </a:cubicBezTo>
                      <a:cubicBezTo>
                        <a:pt x="49" y="59"/>
                        <a:pt x="59" y="63"/>
                        <a:pt x="69" y="66"/>
                      </a:cubicBezTo>
                      <a:cubicBezTo>
                        <a:pt x="74" y="67"/>
                        <a:pt x="79" y="68"/>
                        <a:pt x="85" y="70"/>
                      </a:cubicBezTo>
                      <a:cubicBezTo>
                        <a:pt x="123" y="81"/>
                        <a:pt x="137" y="112"/>
                        <a:pt x="120" y="148"/>
                      </a:cubicBezTo>
                      <a:cubicBezTo>
                        <a:pt x="110" y="170"/>
                        <a:pt x="89" y="171"/>
                        <a:pt x="69" y="172"/>
                      </a:cubicBezTo>
                      <a:cubicBezTo>
                        <a:pt x="58" y="173"/>
                        <a:pt x="45" y="171"/>
                        <a:pt x="34" y="169"/>
                      </a:cubicBezTo>
                      <a:cubicBezTo>
                        <a:pt x="26" y="168"/>
                        <a:pt x="18" y="165"/>
                        <a:pt x="9" y="163"/>
                      </a:cubicBezTo>
                      <a:close/>
                    </a:path>
                  </a:pathLst>
                </a:custGeom>
                <a:solidFill>
                  <a:srgbClr val="7E64AD"/>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49" name="Freeform 21"/>
                <p:cNvSpPr>
                  <a:spLocks/>
                </p:cNvSpPr>
                <p:nvPr/>
              </p:nvSpPr>
              <p:spPr bwMode="auto">
                <a:xfrm>
                  <a:off x="6864351" y="6115050"/>
                  <a:ext cx="142875" cy="893763"/>
                </a:xfrm>
                <a:custGeom>
                  <a:avLst/>
                  <a:gdLst>
                    <a:gd name="T0" fmla="*/ 0 w 38"/>
                    <a:gd name="T1" fmla="*/ 5 h 238"/>
                    <a:gd name="T2" fmla="*/ 13 w 38"/>
                    <a:gd name="T3" fmla="*/ 2 h 238"/>
                    <a:gd name="T4" fmla="*/ 38 w 38"/>
                    <a:gd name="T5" fmla="*/ 0 h 238"/>
                    <a:gd name="T6" fmla="*/ 38 w 38"/>
                    <a:gd name="T7" fmla="*/ 238 h 238"/>
                    <a:gd name="T8" fmla="*/ 0 w 38"/>
                    <a:gd name="T9" fmla="*/ 238 h 238"/>
                    <a:gd name="T10" fmla="*/ 0 w 38"/>
                    <a:gd name="T11" fmla="*/ 5 h 238"/>
                  </a:gdLst>
                  <a:ahLst/>
                  <a:cxnLst>
                    <a:cxn ang="0">
                      <a:pos x="T0" y="T1"/>
                    </a:cxn>
                    <a:cxn ang="0">
                      <a:pos x="T2" y="T3"/>
                    </a:cxn>
                    <a:cxn ang="0">
                      <a:pos x="T4" y="T5"/>
                    </a:cxn>
                    <a:cxn ang="0">
                      <a:pos x="T6" y="T7"/>
                    </a:cxn>
                    <a:cxn ang="0">
                      <a:pos x="T8" y="T9"/>
                    </a:cxn>
                    <a:cxn ang="0">
                      <a:pos x="T10" y="T11"/>
                    </a:cxn>
                  </a:cxnLst>
                  <a:rect l="0" t="0" r="r" b="b"/>
                  <a:pathLst>
                    <a:path w="38" h="238">
                      <a:moveTo>
                        <a:pt x="0" y="5"/>
                      </a:moveTo>
                      <a:cubicBezTo>
                        <a:pt x="4" y="4"/>
                        <a:pt x="9" y="2"/>
                        <a:pt x="13" y="2"/>
                      </a:cubicBezTo>
                      <a:cubicBezTo>
                        <a:pt x="21" y="1"/>
                        <a:pt x="29" y="1"/>
                        <a:pt x="38" y="0"/>
                      </a:cubicBezTo>
                      <a:cubicBezTo>
                        <a:pt x="38" y="80"/>
                        <a:pt x="38" y="158"/>
                        <a:pt x="38" y="238"/>
                      </a:cubicBezTo>
                      <a:cubicBezTo>
                        <a:pt x="26" y="238"/>
                        <a:pt x="13" y="238"/>
                        <a:pt x="0" y="238"/>
                      </a:cubicBezTo>
                      <a:cubicBezTo>
                        <a:pt x="0" y="161"/>
                        <a:pt x="0" y="83"/>
                        <a:pt x="0" y="5"/>
                      </a:cubicBezTo>
                      <a:close/>
                    </a:path>
                  </a:pathLst>
                </a:custGeom>
                <a:solidFill>
                  <a:srgbClr val="7E64AD"/>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62" name="Group 461"/>
              <p:cNvGrpSpPr/>
              <p:nvPr/>
            </p:nvGrpSpPr>
            <p:grpSpPr>
              <a:xfrm>
                <a:off x="3805238" y="-100013"/>
                <a:ext cx="4529138" cy="4625976"/>
                <a:chOff x="3805238" y="-100013"/>
                <a:chExt cx="4529138" cy="4625976"/>
              </a:xfrm>
            </p:grpSpPr>
            <p:sp>
              <p:nvSpPr>
                <p:cNvPr id="17" name="Freeform 6"/>
                <p:cNvSpPr>
                  <a:spLocks/>
                </p:cNvSpPr>
                <p:nvPr/>
              </p:nvSpPr>
              <p:spPr bwMode="auto">
                <a:xfrm>
                  <a:off x="5294313" y="-100013"/>
                  <a:ext cx="2919413" cy="4108451"/>
                </a:xfrm>
                <a:custGeom>
                  <a:avLst/>
                  <a:gdLst>
                    <a:gd name="T0" fmla="*/ 440 w 777"/>
                    <a:gd name="T1" fmla="*/ 0 h 1094"/>
                    <a:gd name="T2" fmla="*/ 387 w 777"/>
                    <a:gd name="T3" fmla="*/ 198 h 1094"/>
                    <a:gd name="T4" fmla="*/ 389 w 777"/>
                    <a:gd name="T5" fmla="*/ 392 h 1094"/>
                    <a:gd name="T6" fmla="*/ 399 w 777"/>
                    <a:gd name="T7" fmla="*/ 433 h 1094"/>
                    <a:gd name="T8" fmla="*/ 766 w 777"/>
                    <a:gd name="T9" fmla="*/ 1069 h 1094"/>
                    <a:gd name="T10" fmla="*/ 777 w 777"/>
                    <a:gd name="T11" fmla="*/ 1091 h 1094"/>
                    <a:gd name="T12" fmla="*/ 694 w 777"/>
                    <a:gd name="T13" fmla="*/ 1091 h 1094"/>
                    <a:gd name="T14" fmla="*/ 640 w 777"/>
                    <a:gd name="T15" fmla="*/ 1061 h 1094"/>
                    <a:gd name="T16" fmla="*/ 285 w 777"/>
                    <a:gd name="T17" fmla="*/ 443 h 1094"/>
                    <a:gd name="T18" fmla="*/ 277 w 777"/>
                    <a:gd name="T19" fmla="*/ 413 h 1094"/>
                    <a:gd name="T20" fmla="*/ 277 w 777"/>
                    <a:gd name="T21" fmla="*/ 127 h 1094"/>
                    <a:gd name="T22" fmla="*/ 277 w 777"/>
                    <a:gd name="T23" fmla="*/ 104 h 1094"/>
                    <a:gd name="T24" fmla="*/ 153 w 777"/>
                    <a:gd name="T25" fmla="*/ 104 h 1094"/>
                    <a:gd name="T26" fmla="*/ 153 w 777"/>
                    <a:gd name="T27" fmla="*/ 173 h 1094"/>
                    <a:gd name="T28" fmla="*/ 143 w 777"/>
                    <a:gd name="T29" fmla="*/ 166 h 1094"/>
                    <a:gd name="T30" fmla="*/ 4 w 777"/>
                    <a:gd name="T31" fmla="*/ 9 h 1094"/>
                    <a:gd name="T32" fmla="*/ 0 w 777"/>
                    <a:gd name="T33" fmla="*/ 0 h 1094"/>
                    <a:gd name="T34" fmla="*/ 440 w 777"/>
                    <a:gd name="T35" fmla="*/ 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7" h="1094">
                      <a:moveTo>
                        <a:pt x="440" y="0"/>
                      </a:moveTo>
                      <a:cubicBezTo>
                        <a:pt x="394" y="59"/>
                        <a:pt x="382" y="125"/>
                        <a:pt x="387" y="198"/>
                      </a:cubicBezTo>
                      <a:cubicBezTo>
                        <a:pt x="392" y="263"/>
                        <a:pt x="388" y="327"/>
                        <a:pt x="389" y="392"/>
                      </a:cubicBezTo>
                      <a:cubicBezTo>
                        <a:pt x="389" y="406"/>
                        <a:pt x="393" y="421"/>
                        <a:pt x="399" y="433"/>
                      </a:cubicBezTo>
                      <a:cubicBezTo>
                        <a:pt x="521" y="645"/>
                        <a:pt x="644" y="857"/>
                        <a:pt x="766" y="1069"/>
                      </a:cubicBezTo>
                      <a:cubicBezTo>
                        <a:pt x="769" y="1075"/>
                        <a:pt x="772" y="1081"/>
                        <a:pt x="777" y="1091"/>
                      </a:cubicBezTo>
                      <a:cubicBezTo>
                        <a:pt x="748" y="1091"/>
                        <a:pt x="721" y="1089"/>
                        <a:pt x="694" y="1091"/>
                      </a:cubicBezTo>
                      <a:cubicBezTo>
                        <a:pt x="668" y="1094"/>
                        <a:pt x="653" y="1085"/>
                        <a:pt x="640" y="1061"/>
                      </a:cubicBezTo>
                      <a:cubicBezTo>
                        <a:pt x="522" y="855"/>
                        <a:pt x="403" y="649"/>
                        <a:pt x="285" y="443"/>
                      </a:cubicBezTo>
                      <a:cubicBezTo>
                        <a:pt x="280" y="435"/>
                        <a:pt x="277" y="423"/>
                        <a:pt x="277" y="413"/>
                      </a:cubicBezTo>
                      <a:cubicBezTo>
                        <a:pt x="277" y="318"/>
                        <a:pt x="277" y="223"/>
                        <a:pt x="277" y="127"/>
                      </a:cubicBezTo>
                      <a:cubicBezTo>
                        <a:pt x="277" y="120"/>
                        <a:pt x="277" y="113"/>
                        <a:pt x="277" y="104"/>
                      </a:cubicBezTo>
                      <a:cubicBezTo>
                        <a:pt x="235" y="104"/>
                        <a:pt x="195" y="104"/>
                        <a:pt x="153" y="104"/>
                      </a:cubicBezTo>
                      <a:cubicBezTo>
                        <a:pt x="153" y="126"/>
                        <a:pt x="153" y="147"/>
                        <a:pt x="153" y="173"/>
                      </a:cubicBezTo>
                      <a:cubicBezTo>
                        <a:pt x="148" y="169"/>
                        <a:pt x="145" y="168"/>
                        <a:pt x="143" y="166"/>
                      </a:cubicBezTo>
                      <a:cubicBezTo>
                        <a:pt x="97" y="113"/>
                        <a:pt x="50" y="61"/>
                        <a:pt x="4" y="9"/>
                      </a:cubicBezTo>
                      <a:cubicBezTo>
                        <a:pt x="2" y="6"/>
                        <a:pt x="1" y="3"/>
                        <a:pt x="0" y="0"/>
                      </a:cubicBezTo>
                      <a:cubicBezTo>
                        <a:pt x="147" y="0"/>
                        <a:pt x="293" y="0"/>
                        <a:pt x="440" y="0"/>
                      </a:cubicBezTo>
                      <a:close/>
                    </a:path>
                  </a:pathLst>
                </a:custGeom>
                <a:solidFill>
                  <a:srgbClr val="7E64AD"/>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7"/>
                <p:cNvSpPr>
                  <a:spLocks/>
                </p:cNvSpPr>
                <p:nvPr/>
              </p:nvSpPr>
              <p:spPr bwMode="auto">
                <a:xfrm>
                  <a:off x="4203701" y="4116388"/>
                  <a:ext cx="4130675" cy="409575"/>
                </a:xfrm>
                <a:custGeom>
                  <a:avLst/>
                  <a:gdLst>
                    <a:gd name="T0" fmla="*/ 0 w 1099"/>
                    <a:gd name="T1" fmla="*/ 108 h 109"/>
                    <a:gd name="T2" fmla="*/ 59 w 1099"/>
                    <a:gd name="T3" fmla="*/ 9 h 109"/>
                    <a:gd name="T4" fmla="*/ 82 w 1099"/>
                    <a:gd name="T5" fmla="*/ 4 h 109"/>
                    <a:gd name="T6" fmla="*/ 712 w 1099"/>
                    <a:gd name="T7" fmla="*/ 4 h 109"/>
                    <a:gd name="T8" fmla="*/ 1051 w 1099"/>
                    <a:gd name="T9" fmla="*/ 4 h 109"/>
                    <a:gd name="T10" fmla="*/ 1071 w 1099"/>
                    <a:gd name="T11" fmla="*/ 3 h 109"/>
                    <a:gd name="T12" fmla="*/ 1092 w 1099"/>
                    <a:gd name="T13" fmla="*/ 29 h 109"/>
                    <a:gd name="T14" fmla="*/ 1060 w 1099"/>
                    <a:gd name="T15" fmla="*/ 93 h 109"/>
                    <a:gd name="T16" fmla="*/ 1036 w 1099"/>
                    <a:gd name="T17" fmla="*/ 107 h 109"/>
                    <a:gd name="T18" fmla="*/ 1014 w 1099"/>
                    <a:gd name="T19" fmla="*/ 108 h 109"/>
                    <a:gd name="T20" fmla="*/ 23 w 1099"/>
                    <a:gd name="T21" fmla="*/ 108 h 109"/>
                    <a:gd name="T22" fmla="*/ 0 w 1099"/>
                    <a:gd name="T2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9" h="109">
                      <a:moveTo>
                        <a:pt x="0" y="108"/>
                      </a:moveTo>
                      <a:cubicBezTo>
                        <a:pt x="21" y="73"/>
                        <a:pt x="39" y="40"/>
                        <a:pt x="59" y="9"/>
                      </a:cubicBezTo>
                      <a:cubicBezTo>
                        <a:pt x="62" y="5"/>
                        <a:pt x="74" y="4"/>
                        <a:pt x="82" y="4"/>
                      </a:cubicBezTo>
                      <a:cubicBezTo>
                        <a:pt x="292" y="4"/>
                        <a:pt x="502" y="4"/>
                        <a:pt x="712" y="4"/>
                      </a:cubicBezTo>
                      <a:cubicBezTo>
                        <a:pt x="825" y="4"/>
                        <a:pt x="938" y="4"/>
                        <a:pt x="1051" y="4"/>
                      </a:cubicBezTo>
                      <a:cubicBezTo>
                        <a:pt x="1058" y="4"/>
                        <a:pt x="1065" y="4"/>
                        <a:pt x="1071" y="3"/>
                      </a:cubicBezTo>
                      <a:cubicBezTo>
                        <a:pt x="1088" y="0"/>
                        <a:pt x="1099" y="13"/>
                        <a:pt x="1092" y="29"/>
                      </a:cubicBezTo>
                      <a:cubicBezTo>
                        <a:pt x="1083" y="51"/>
                        <a:pt x="1073" y="73"/>
                        <a:pt x="1060" y="93"/>
                      </a:cubicBezTo>
                      <a:cubicBezTo>
                        <a:pt x="1056" y="100"/>
                        <a:pt x="1044" y="104"/>
                        <a:pt x="1036" y="107"/>
                      </a:cubicBezTo>
                      <a:cubicBezTo>
                        <a:pt x="1029" y="109"/>
                        <a:pt x="1021" y="108"/>
                        <a:pt x="1014" y="108"/>
                      </a:cubicBezTo>
                      <a:cubicBezTo>
                        <a:pt x="683" y="108"/>
                        <a:pt x="353" y="108"/>
                        <a:pt x="23" y="108"/>
                      </a:cubicBezTo>
                      <a:cubicBezTo>
                        <a:pt x="17" y="108"/>
                        <a:pt x="11" y="108"/>
                        <a:pt x="0" y="108"/>
                      </a:cubicBezTo>
                      <a:close/>
                    </a:path>
                  </a:pathLst>
                </a:custGeom>
                <a:solidFill>
                  <a:srgbClr val="F0A82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8"/>
                <p:cNvSpPr>
                  <a:spLocks/>
                </p:cNvSpPr>
                <p:nvPr/>
              </p:nvSpPr>
              <p:spPr bwMode="auto">
                <a:xfrm>
                  <a:off x="3805238" y="1363662"/>
                  <a:ext cx="2074863" cy="3155950"/>
                </a:xfrm>
                <a:custGeom>
                  <a:avLst/>
                  <a:gdLst>
                    <a:gd name="T0" fmla="*/ 552 w 552"/>
                    <a:gd name="T1" fmla="*/ 1 h 840"/>
                    <a:gd name="T2" fmla="*/ 496 w 552"/>
                    <a:gd name="T3" fmla="*/ 99 h 840"/>
                    <a:gd name="T4" fmla="*/ 79 w 552"/>
                    <a:gd name="T5" fmla="*/ 822 h 840"/>
                    <a:gd name="T6" fmla="*/ 61 w 552"/>
                    <a:gd name="T7" fmla="*/ 838 h 840"/>
                    <a:gd name="T8" fmla="*/ 34 w 552"/>
                    <a:gd name="T9" fmla="*/ 820 h 840"/>
                    <a:gd name="T10" fmla="*/ 15 w 552"/>
                    <a:gd name="T11" fmla="*/ 780 h 840"/>
                    <a:gd name="T12" fmla="*/ 18 w 552"/>
                    <a:gd name="T13" fmla="*/ 716 h 840"/>
                    <a:gd name="T14" fmla="*/ 422 w 552"/>
                    <a:gd name="T15" fmla="*/ 17 h 840"/>
                    <a:gd name="T16" fmla="*/ 449 w 552"/>
                    <a:gd name="T17" fmla="*/ 1 h 840"/>
                    <a:gd name="T18" fmla="*/ 552 w 552"/>
                    <a:gd name="T19" fmla="*/ 1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840">
                      <a:moveTo>
                        <a:pt x="552" y="1"/>
                      </a:moveTo>
                      <a:cubicBezTo>
                        <a:pt x="533" y="36"/>
                        <a:pt x="515" y="68"/>
                        <a:pt x="496" y="99"/>
                      </a:cubicBezTo>
                      <a:cubicBezTo>
                        <a:pt x="357" y="340"/>
                        <a:pt x="218" y="581"/>
                        <a:pt x="79" y="822"/>
                      </a:cubicBezTo>
                      <a:cubicBezTo>
                        <a:pt x="75" y="829"/>
                        <a:pt x="65" y="840"/>
                        <a:pt x="61" y="838"/>
                      </a:cubicBezTo>
                      <a:cubicBezTo>
                        <a:pt x="51" y="835"/>
                        <a:pt x="40" y="828"/>
                        <a:pt x="34" y="820"/>
                      </a:cubicBezTo>
                      <a:cubicBezTo>
                        <a:pt x="26" y="808"/>
                        <a:pt x="23" y="792"/>
                        <a:pt x="15" y="780"/>
                      </a:cubicBezTo>
                      <a:cubicBezTo>
                        <a:pt x="0" y="758"/>
                        <a:pt x="5" y="738"/>
                        <a:pt x="18" y="716"/>
                      </a:cubicBezTo>
                      <a:cubicBezTo>
                        <a:pt x="153" y="484"/>
                        <a:pt x="287" y="251"/>
                        <a:pt x="422" y="17"/>
                      </a:cubicBezTo>
                      <a:cubicBezTo>
                        <a:pt x="428" y="6"/>
                        <a:pt x="435" y="0"/>
                        <a:pt x="449" y="1"/>
                      </a:cubicBezTo>
                      <a:cubicBezTo>
                        <a:pt x="482" y="2"/>
                        <a:pt x="515" y="1"/>
                        <a:pt x="552" y="1"/>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nvGrpSpPr>
                <p:cNvPr id="461" name="Group 460"/>
                <p:cNvGrpSpPr/>
                <p:nvPr/>
              </p:nvGrpSpPr>
              <p:grpSpPr>
                <a:xfrm>
                  <a:off x="5072063" y="2025650"/>
                  <a:ext cx="1976438" cy="2005012"/>
                  <a:chOff x="5072063" y="2025650"/>
                  <a:chExt cx="1976438" cy="2005012"/>
                </a:xfrm>
              </p:grpSpPr>
              <p:sp>
                <p:nvSpPr>
                  <p:cNvPr id="27" name="Freeform 15"/>
                  <p:cNvSpPr>
                    <a:spLocks/>
                  </p:cNvSpPr>
                  <p:nvPr/>
                </p:nvSpPr>
                <p:spPr bwMode="auto">
                  <a:xfrm>
                    <a:off x="5072063" y="2471737"/>
                    <a:ext cx="681038" cy="1427163"/>
                  </a:xfrm>
                  <a:custGeom>
                    <a:avLst/>
                    <a:gdLst>
                      <a:gd name="T0" fmla="*/ 181 w 181"/>
                      <a:gd name="T1" fmla="*/ 0 h 380"/>
                      <a:gd name="T2" fmla="*/ 166 w 181"/>
                      <a:gd name="T3" fmla="*/ 78 h 380"/>
                      <a:gd name="T4" fmla="*/ 98 w 181"/>
                      <a:gd name="T5" fmla="*/ 367 h 380"/>
                      <a:gd name="T6" fmla="*/ 79 w 181"/>
                      <a:gd name="T7" fmla="*/ 380 h 380"/>
                      <a:gd name="T8" fmla="*/ 4 w 181"/>
                      <a:gd name="T9" fmla="*/ 205 h 380"/>
                      <a:gd name="T10" fmla="*/ 181 w 181"/>
                      <a:gd name="T11" fmla="*/ 0 h 380"/>
                    </a:gdLst>
                    <a:ahLst/>
                    <a:cxnLst>
                      <a:cxn ang="0">
                        <a:pos x="T0" y="T1"/>
                      </a:cxn>
                      <a:cxn ang="0">
                        <a:pos x="T2" y="T3"/>
                      </a:cxn>
                      <a:cxn ang="0">
                        <a:pos x="T4" y="T5"/>
                      </a:cxn>
                      <a:cxn ang="0">
                        <a:pos x="T6" y="T7"/>
                      </a:cxn>
                      <a:cxn ang="0">
                        <a:pos x="T8" y="T9"/>
                      </a:cxn>
                      <a:cxn ang="0">
                        <a:pos x="T10" y="T11"/>
                      </a:cxn>
                    </a:cxnLst>
                    <a:rect l="0" t="0" r="r" b="b"/>
                    <a:pathLst>
                      <a:path w="181" h="380">
                        <a:moveTo>
                          <a:pt x="181" y="0"/>
                        </a:moveTo>
                        <a:cubicBezTo>
                          <a:pt x="176" y="25"/>
                          <a:pt x="172" y="51"/>
                          <a:pt x="166" y="78"/>
                        </a:cubicBezTo>
                        <a:cubicBezTo>
                          <a:pt x="28" y="122"/>
                          <a:pt x="7" y="273"/>
                          <a:pt x="98" y="367"/>
                        </a:cubicBezTo>
                        <a:cubicBezTo>
                          <a:pt x="92" y="371"/>
                          <a:pt x="86" y="375"/>
                          <a:pt x="79" y="380"/>
                        </a:cubicBezTo>
                        <a:cubicBezTo>
                          <a:pt x="38" y="362"/>
                          <a:pt x="0" y="269"/>
                          <a:pt x="4" y="205"/>
                        </a:cubicBezTo>
                        <a:cubicBezTo>
                          <a:pt x="13" y="81"/>
                          <a:pt x="113" y="17"/>
                          <a:pt x="181" y="0"/>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17"/>
                  <p:cNvSpPr>
                    <a:spLocks/>
                  </p:cNvSpPr>
                  <p:nvPr/>
                </p:nvSpPr>
                <p:spPr bwMode="auto">
                  <a:xfrm>
                    <a:off x="5621338" y="3249612"/>
                    <a:ext cx="1427163" cy="781050"/>
                  </a:xfrm>
                  <a:custGeom>
                    <a:avLst/>
                    <a:gdLst>
                      <a:gd name="T0" fmla="*/ 355 w 380"/>
                      <a:gd name="T1" fmla="*/ 0 h 208"/>
                      <a:gd name="T2" fmla="*/ 375 w 380"/>
                      <a:gd name="T3" fmla="*/ 6 h 208"/>
                      <a:gd name="T4" fmla="*/ 250 w 380"/>
                      <a:gd name="T5" fmla="*/ 169 h 208"/>
                      <a:gd name="T6" fmla="*/ 0 w 380"/>
                      <a:gd name="T7" fmla="*/ 119 h 208"/>
                      <a:gd name="T8" fmla="*/ 68 w 380"/>
                      <a:gd name="T9" fmla="*/ 91 h 208"/>
                      <a:gd name="T10" fmla="*/ 85 w 380"/>
                      <a:gd name="T11" fmla="*/ 96 h 208"/>
                      <a:gd name="T12" fmla="*/ 197 w 380"/>
                      <a:gd name="T13" fmla="*/ 135 h 208"/>
                      <a:gd name="T14" fmla="*/ 349 w 380"/>
                      <a:gd name="T15" fmla="*/ 16 h 208"/>
                      <a:gd name="T16" fmla="*/ 355 w 380"/>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08">
                        <a:moveTo>
                          <a:pt x="355" y="0"/>
                        </a:moveTo>
                        <a:cubicBezTo>
                          <a:pt x="363" y="2"/>
                          <a:pt x="370" y="4"/>
                          <a:pt x="375" y="6"/>
                        </a:cubicBezTo>
                        <a:cubicBezTo>
                          <a:pt x="380" y="60"/>
                          <a:pt x="321" y="137"/>
                          <a:pt x="250" y="169"/>
                        </a:cubicBezTo>
                        <a:cubicBezTo>
                          <a:pt x="166" y="208"/>
                          <a:pt x="71" y="183"/>
                          <a:pt x="0" y="119"/>
                        </a:cubicBezTo>
                        <a:cubicBezTo>
                          <a:pt x="22" y="110"/>
                          <a:pt x="45" y="100"/>
                          <a:pt x="68" y="91"/>
                        </a:cubicBezTo>
                        <a:cubicBezTo>
                          <a:pt x="72" y="90"/>
                          <a:pt x="80" y="93"/>
                          <a:pt x="85" y="96"/>
                        </a:cubicBezTo>
                        <a:cubicBezTo>
                          <a:pt x="119" y="118"/>
                          <a:pt x="154" y="137"/>
                          <a:pt x="197" y="135"/>
                        </a:cubicBezTo>
                        <a:cubicBezTo>
                          <a:pt x="279" y="131"/>
                          <a:pt x="328" y="78"/>
                          <a:pt x="349" y="16"/>
                        </a:cubicBezTo>
                        <a:cubicBezTo>
                          <a:pt x="351" y="11"/>
                          <a:pt x="353" y="6"/>
                          <a:pt x="355" y="0"/>
                        </a:cubicBezTo>
                        <a:close/>
                      </a:path>
                    </a:pathLst>
                  </a:custGeom>
                  <a:solidFill>
                    <a:srgbClr val="F0A82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 name="Freeform 18"/>
                  <p:cNvSpPr>
                    <a:spLocks/>
                  </p:cNvSpPr>
                  <p:nvPr/>
                </p:nvSpPr>
                <p:spPr bwMode="auto">
                  <a:xfrm>
                    <a:off x="5657851" y="2025650"/>
                    <a:ext cx="1123950" cy="1152525"/>
                  </a:xfrm>
                  <a:custGeom>
                    <a:avLst/>
                    <a:gdLst>
                      <a:gd name="T0" fmla="*/ 291 w 299"/>
                      <a:gd name="T1" fmla="*/ 307 h 307"/>
                      <a:gd name="T2" fmla="*/ 227 w 299"/>
                      <a:gd name="T3" fmla="*/ 256 h 307"/>
                      <a:gd name="T4" fmla="*/ 179 w 299"/>
                      <a:gd name="T5" fmla="*/ 95 h 307"/>
                      <a:gd name="T6" fmla="*/ 10 w 299"/>
                      <a:gd name="T7" fmla="*/ 60 h 307"/>
                      <a:gd name="T8" fmla="*/ 23 w 299"/>
                      <a:gd name="T9" fmla="*/ 30 h 307"/>
                      <a:gd name="T10" fmla="*/ 290 w 299"/>
                      <a:gd name="T11" fmla="*/ 195 h 307"/>
                      <a:gd name="T12" fmla="*/ 291 w 299"/>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299" h="307">
                        <a:moveTo>
                          <a:pt x="291" y="307"/>
                        </a:moveTo>
                        <a:cubicBezTo>
                          <a:pt x="270" y="290"/>
                          <a:pt x="250" y="274"/>
                          <a:pt x="227" y="256"/>
                        </a:cubicBezTo>
                        <a:cubicBezTo>
                          <a:pt x="236" y="198"/>
                          <a:pt x="228" y="140"/>
                          <a:pt x="179" y="95"/>
                        </a:cubicBezTo>
                        <a:cubicBezTo>
                          <a:pt x="130" y="51"/>
                          <a:pt x="72" y="45"/>
                          <a:pt x="10" y="60"/>
                        </a:cubicBezTo>
                        <a:cubicBezTo>
                          <a:pt x="0" y="38"/>
                          <a:pt x="0" y="36"/>
                          <a:pt x="23" y="30"/>
                        </a:cubicBezTo>
                        <a:cubicBezTo>
                          <a:pt x="133" y="0"/>
                          <a:pt x="265" y="68"/>
                          <a:pt x="290" y="195"/>
                        </a:cubicBezTo>
                        <a:cubicBezTo>
                          <a:pt x="298" y="233"/>
                          <a:pt x="299" y="271"/>
                          <a:pt x="291" y="307"/>
                        </a:cubicBezTo>
                        <a:close/>
                      </a:path>
                    </a:pathLst>
                  </a:custGeom>
                  <a:solidFill>
                    <a:srgbClr val="7E64AD"/>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51" name="Freeform 22"/>
                  <p:cNvSpPr>
                    <a:spLocks/>
                  </p:cNvSpPr>
                  <p:nvPr/>
                </p:nvSpPr>
                <p:spPr bwMode="auto">
                  <a:xfrm>
                    <a:off x="5349876" y="3170237"/>
                    <a:ext cx="398463" cy="395288"/>
                  </a:xfrm>
                  <a:custGeom>
                    <a:avLst/>
                    <a:gdLst>
                      <a:gd name="T0" fmla="*/ 106 w 106"/>
                      <a:gd name="T1" fmla="*/ 52 h 105"/>
                      <a:gd name="T2" fmla="*/ 53 w 106"/>
                      <a:gd name="T3" fmla="*/ 105 h 105"/>
                      <a:gd name="T4" fmla="*/ 1 w 106"/>
                      <a:gd name="T5" fmla="*/ 53 h 105"/>
                      <a:gd name="T6" fmla="*/ 53 w 106"/>
                      <a:gd name="T7" fmla="*/ 0 h 105"/>
                      <a:gd name="T8" fmla="*/ 106 w 106"/>
                      <a:gd name="T9" fmla="*/ 52 h 105"/>
                    </a:gdLst>
                    <a:ahLst/>
                    <a:cxnLst>
                      <a:cxn ang="0">
                        <a:pos x="T0" y="T1"/>
                      </a:cxn>
                      <a:cxn ang="0">
                        <a:pos x="T2" y="T3"/>
                      </a:cxn>
                      <a:cxn ang="0">
                        <a:pos x="T4" y="T5"/>
                      </a:cxn>
                      <a:cxn ang="0">
                        <a:pos x="T6" y="T7"/>
                      </a:cxn>
                      <a:cxn ang="0">
                        <a:pos x="T8" y="T9"/>
                      </a:cxn>
                    </a:cxnLst>
                    <a:rect l="0" t="0" r="r" b="b"/>
                    <a:pathLst>
                      <a:path w="106" h="105">
                        <a:moveTo>
                          <a:pt x="106" y="52"/>
                        </a:moveTo>
                        <a:cubicBezTo>
                          <a:pt x="106" y="82"/>
                          <a:pt x="83" y="105"/>
                          <a:pt x="53" y="105"/>
                        </a:cubicBezTo>
                        <a:cubicBezTo>
                          <a:pt x="24" y="105"/>
                          <a:pt x="1" y="82"/>
                          <a:pt x="1" y="53"/>
                        </a:cubicBezTo>
                        <a:cubicBezTo>
                          <a:pt x="0" y="23"/>
                          <a:pt x="23" y="0"/>
                          <a:pt x="53" y="0"/>
                        </a:cubicBezTo>
                        <a:cubicBezTo>
                          <a:pt x="84" y="0"/>
                          <a:pt x="106" y="22"/>
                          <a:pt x="106" y="52"/>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52" name="Freeform 23"/>
                  <p:cNvSpPr>
                    <a:spLocks/>
                  </p:cNvSpPr>
                  <p:nvPr/>
                </p:nvSpPr>
                <p:spPr bwMode="auto">
                  <a:xfrm>
                    <a:off x="6281738" y="3205162"/>
                    <a:ext cx="398463" cy="393700"/>
                  </a:xfrm>
                  <a:custGeom>
                    <a:avLst/>
                    <a:gdLst>
                      <a:gd name="T0" fmla="*/ 52 w 106"/>
                      <a:gd name="T1" fmla="*/ 105 h 105"/>
                      <a:gd name="T2" fmla="*/ 0 w 106"/>
                      <a:gd name="T3" fmla="*/ 54 h 105"/>
                      <a:gd name="T4" fmla="*/ 53 w 106"/>
                      <a:gd name="T5" fmla="*/ 0 h 105"/>
                      <a:gd name="T6" fmla="*/ 105 w 106"/>
                      <a:gd name="T7" fmla="*/ 55 h 105"/>
                      <a:gd name="T8" fmla="*/ 52 w 106"/>
                      <a:gd name="T9" fmla="*/ 105 h 105"/>
                    </a:gdLst>
                    <a:ahLst/>
                    <a:cxnLst>
                      <a:cxn ang="0">
                        <a:pos x="T0" y="T1"/>
                      </a:cxn>
                      <a:cxn ang="0">
                        <a:pos x="T2" y="T3"/>
                      </a:cxn>
                      <a:cxn ang="0">
                        <a:pos x="T4" y="T5"/>
                      </a:cxn>
                      <a:cxn ang="0">
                        <a:pos x="T6" y="T7"/>
                      </a:cxn>
                      <a:cxn ang="0">
                        <a:pos x="T8" y="T9"/>
                      </a:cxn>
                    </a:cxnLst>
                    <a:rect l="0" t="0" r="r" b="b"/>
                    <a:pathLst>
                      <a:path w="106" h="105">
                        <a:moveTo>
                          <a:pt x="52" y="105"/>
                        </a:moveTo>
                        <a:cubicBezTo>
                          <a:pt x="22" y="105"/>
                          <a:pt x="0" y="83"/>
                          <a:pt x="0" y="54"/>
                        </a:cubicBezTo>
                        <a:cubicBezTo>
                          <a:pt x="0" y="24"/>
                          <a:pt x="23" y="0"/>
                          <a:pt x="53" y="0"/>
                        </a:cubicBezTo>
                        <a:cubicBezTo>
                          <a:pt x="82" y="1"/>
                          <a:pt x="106" y="26"/>
                          <a:pt x="105" y="55"/>
                        </a:cubicBezTo>
                        <a:cubicBezTo>
                          <a:pt x="104" y="83"/>
                          <a:pt x="81" y="105"/>
                          <a:pt x="52" y="105"/>
                        </a:cubicBezTo>
                        <a:close/>
                      </a:path>
                    </a:pathLst>
                  </a:custGeom>
                  <a:solidFill>
                    <a:srgbClr val="F0A82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53" name="Freeform 24"/>
                  <p:cNvSpPr>
                    <a:spLocks/>
                  </p:cNvSpPr>
                  <p:nvPr/>
                </p:nvSpPr>
                <p:spPr bwMode="auto">
                  <a:xfrm>
                    <a:off x="5865813" y="2370137"/>
                    <a:ext cx="396875" cy="398463"/>
                  </a:xfrm>
                  <a:custGeom>
                    <a:avLst/>
                    <a:gdLst>
                      <a:gd name="T0" fmla="*/ 105 w 106"/>
                      <a:gd name="T1" fmla="*/ 54 h 106"/>
                      <a:gd name="T2" fmla="*/ 52 w 106"/>
                      <a:gd name="T3" fmla="*/ 105 h 106"/>
                      <a:gd name="T4" fmla="*/ 1 w 106"/>
                      <a:gd name="T5" fmla="*/ 52 h 106"/>
                      <a:gd name="T6" fmla="*/ 54 w 106"/>
                      <a:gd name="T7" fmla="*/ 1 h 106"/>
                      <a:gd name="T8" fmla="*/ 105 w 106"/>
                      <a:gd name="T9" fmla="*/ 54 h 106"/>
                    </a:gdLst>
                    <a:ahLst/>
                    <a:cxnLst>
                      <a:cxn ang="0">
                        <a:pos x="T0" y="T1"/>
                      </a:cxn>
                      <a:cxn ang="0">
                        <a:pos x="T2" y="T3"/>
                      </a:cxn>
                      <a:cxn ang="0">
                        <a:pos x="T4" y="T5"/>
                      </a:cxn>
                      <a:cxn ang="0">
                        <a:pos x="T6" y="T7"/>
                      </a:cxn>
                      <a:cxn ang="0">
                        <a:pos x="T8" y="T9"/>
                      </a:cxn>
                    </a:cxnLst>
                    <a:rect l="0" t="0" r="r" b="b"/>
                    <a:pathLst>
                      <a:path w="106" h="106">
                        <a:moveTo>
                          <a:pt x="105" y="54"/>
                        </a:moveTo>
                        <a:cubicBezTo>
                          <a:pt x="104" y="83"/>
                          <a:pt x="80" y="106"/>
                          <a:pt x="52" y="105"/>
                        </a:cubicBezTo>
                        <a:cubicBezTo>
                          <a:pt x="23" y="104"/>
                          <a:pt x="0" y="80"/>
                          <a:pt x="1" y="52"/>
                        </a:cubicBezTo>
                        <a:cubicBezTo>
                          <a:pt x="2" y="23"/>
                          <a:pt x="25" y="0"/>
                          <a:pt x="54" y="1"/>
                        </a:cubicBezTo>
                        <a:cubicBezTo>
                          <a:pt x="83" y="2"/>
                          <a:pt x="106" y="26"/>
                          <a:pt x="105" y="54"/>
                        </a:cubicBezTo>
                        <a:close/>
                      </a:path>
                    </a:pathLst>
                  </a:custGeom>
                  <a:solidFill>
                    <a:srgbClr val="7E64AD"/>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grpSp>
      </p:grpSp>
      <p:sp>
        <p:nvSpPr>
          <p:cNvPr id="37" name="Rectangle 36"/>
          <p:cNvSpPr/>
          <p:nvPr/>
        </p:nvSpPr>
        <p:spPr bwMode="auto">
          <a:xfrm>
            <a:off x="3815050" y="4499127"/>
            <a:ext cx="6982148" cy="729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38" name="TextBox 437"/>
          <p:cNvSpPr txBox="1"/>
          <p:nvPr/>
        </p:nvSpPr>
        <p:spPr>
          <a:xfrm>
            <a:off x="3854961" y="4492141"/>
            <a:ext cx="6902471" cy="371123"/>
          </a:xfrm>
          <a:prstGeom prst="rect">
            <a:avLst/>
          </a:prstGeom>
          <a:solidFill>
            <a:schemeClr val="accent2"/>
          </a:solidFill>
        </p:spPr>
        <p:txBody>
          <a:bodyPr wrap="square" lIns="143428" tIns="89642" rIns="143428" bIns="89642"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RESOURCE PROVIDER CONRACT</a:t>
            </a:r>
          </a:p>
        </p:txBody>
      </p:sp>
      <p:sp>
        <p:nvSpPr>
          <p:cNvPr id="33" name="Rectangle 32"/>
          <p:cNvSpPr/>
          <p:nvPr/>
        </p:nvSpPr>
        <p:spPr bwMode="auto">
          <a:xfrm>
            <a:off x="3771135" y="4232456"/>
            <a:ext cx="7075865" cy="9963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272" name="Group 271"/>
          <p:cNvGrpSpPr/>
          <p:nvPr/>
        </p:nvGrpSpPr>
        <p:grpSpPr>
          <a:xfrm>
            <a:off x="9325472" y="2745998"/>
            <a:ext cx="1177240" cy="1603794"/>
            <a:chOff x="10960992" y="2800564"/>
            <a:chExt cx="1200846" cy="1635953"/>
          </a:xfrm>
        </p:grpSpPr>
        <p:sp>
          <p:nvSpPr>
            <p:cNvPr id="379" name="TextBox 378"/>
            <p:cNvSpPr txBox="1"/>
            <p:nvPr/>
          </p:nvSpPr>
          <p:spPr>
            <a:xfrm>
              <a:off x="11034353" y="2800564"/>
              <a:ext cx="1127485" cy="1635953"/>
            </a:xfrm>
            <a:prstGeom prst="rect">
              <a:avLst/>
            </a:prstGeom>
            <a:solidFill>
              <a:schemeClr val="accent5"/>
            </a:solidFill>
          </p:spPr>
          <p:txBody>
            <a:bodyPr wrap="square" lIns="143428" tIns="89642" rIns="143428" bIns="89642" rtlCol="0"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ADFS</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AAD</a:t>
              </a:r>
            </a:p>
          </p:txBody>
        </p:sp>
        <p:sp>
          <p:nvSpPr>
            <p:cNvPr id="424" name="Rectangle 423"/>
            <p:cNvSpPr/>
            <p:nvPr/>
          </p:nvSpPr>
          <p:spPr bwMode="auto">
            <a:xfrm>
              <a:off x="10960992" y="3921710"/>
              <a:ext cx="101830" cy="22867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sp>
        <p:nvSpPr>
          <p:cNvPr id="428" name="Rectangle 427"/>
          <p:cNvSpPr/>
          <p:nvPr/>
        </p:nvSpPr>
        <p:spPr bwMode="auto">
          <a:xfrm>
            <a:off x="9325473" y="2642082"/>
            <a:ext cx="1202252" cy="17100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26" name="TextBox 425"/>
          <p:cNvSpPr txBox="1"/>
          <p:nvPr/>
        </p:nvSpPr>
        <p:spPr>
          <a:xfrm>
            <a:off x="3854960" y="-403740"/>
            <a:ext cx="6902395" cy="2420858"/>
          </a:xfrm>
          <a:prstGeom prst="rect">
            <a:avLst/>
          </a:prstGeom>
          <a:solidFill>
            <a:schemeClr val="accent5"/>
          </a:solidFill>
        </p:spPr>
        <p:txBody>
          <a:bodyPr wrap="square" lIns="143428" tIns="89642" rIns="143428" bIns="89642"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RESOURCE MANAGER</a:t>
            </a:r>
          </a:p>
        </p:txBody>
      </p:sp>
      <p:sp>
        <p:nvSpPr>
          <p:cNvPr id="427" name="Rectangle 426"/>
          <p:cNvSpPr/>
          <p:nvPr/>
        </p:nvSpPr>
        <p:spPr bwMode="auto">
          <a:xfrm>
            <a:off x="3768646" y="-413134"/>
            <a:ext cx="7013613" cy="31568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25" name="TextBox 424"/>
          <p:cNvSpPr txBox="1"/>
          <p:nvPr/>
        </p:nvSpPr>
        <p:spPr>
          <a:xfrm>
            <a:off x="3854963" y="1725812"/>
            <a:ext cx="6902471" cy="371123"/>
          </a:xfrm>
          <a:prstGeom prst="rect">
            <a:avLst/>
          </a:prstGeom>
          <a:solidFill>
            <a:schemeClr val="accent2"/>
          </a:solidFill>
        </p:spPr>
        <p:txBody>
          <a:bodyPr wrap="square" lIns="143428" tIns="89642" rIns="143428" bIns="89642"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SERVICE MANAGEMENT API</a:t>
            </a:r>
          </a:p>
        </p:txBody>
      </p:sp>
      <p:sp>
        <p:nvSpPr>
          <p:cNvPr id="36" name="Rectangle 35"/>
          <p:cNvSpPr/>
          <p:nvPr/>
        </p:nvSpPr>
        <p:spPr bwMode="auto">
          <a:xfrm>
            <a:off x="3771135" y="-948442"/>
            <a:ext cx="7075865" cy="25797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472" name="Group 471"/>
          <p:cNvGrpSpPr/>
          <p:nvPr/>
        </p:nvGrpSpPr>
        <p:grpSpPr>
          <a:xfrm>
            <a:off x="269239" y="1189495"/>
            <a:ext cx="3665178" cy="5376958"/>
            <a:chOff x="274638" y="1212850"/>
            <a:chExt cx="3738672" cy="5484777"/>
          </a:xfrm>
        </p:grpSpPr>
        <p:grpSp>
          <p:nvGrpSpPr>
            <p:cNvPr id="447" name="Group 446"/>
            <p:cNvGrpSpPr/>
            <p:nvPr/>
          </p:nvGrpSpPr>
          <p:grpSpPr>
            <a:xfrm>
              <a:off x="285029" y="1212850"/>
              <a:ext cx="3728281" cy="5484777"/>
              <a:chOff x="285029" y="1212850"/>
              <a:chExt cx="3728281" cy="5484777"/>
            </a:xfrm>
          </p:grpSpPr>
          <p:sp>
            <p:nvSpPr>
              <p:cNvPr id="443" name="Left Bracket 442"/>
              <p:cNvSpPr/>
              <p:nvPr/>
            </p:nvSpPr>
            <p:spPr>
              <a:xfrm>
                <a:off x="3682481" y="1212850"/>
                <a:ext cx="330829" cy="5484777"/>
              </a:xfrm>
              <a:prstGeom prst="leftBracket">
                <a:avLst>
                  <a:gd name="adj" fmla="val 0"/>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cxnSp>
            <p:nvCxnSpPr>
              <p:cNvPr id="445" name="Straight Connector 444"/>
              <p:cNvCxnSpPr/>
              <p:nvPr/>
            </p:nvCxnSpPr>
            <p:spPr>
              <a:xfrm>
                <a:off x="285029" y="2125676"/>
                <a:ext cx="3383280" cy="1"/>
              </a:xfrm>
              <a:prstGeom prst="line">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70" name="Rectangle 469"/>
            <p:cNvSpPr/>
            <p:nvPr/>
          </p:nvSpPr>
          <p:spPr bwMode="auto">
            <a:xfrm>
              <a:off x="274638" y="1216152"/>
              <a:ext cx="3291840" cy="960247"/>
            </a:xfrm>
            <a:prstGeom prst="rect">
              <a:avLst/>
            </a:prstGeom>
          </p:spPr>
          <p:txBody>
            <a:bodyPr vert="horz" wrap="square" lIns="143428" tIns="89642" rIns="143428" bIns="89642" rtlCol="0">
              <a:spAutoFit/>
            </a:bodyPr>
            <a:lstStyle/>
            <a:p>
              <a:pPr marL="0" marR="0" lvl="0" indent="0" algn="l" defTabSz="913505" rtl="0" eaLnBrk="1" fontAlgn="base" latinLnBrk="0" hangingPunct="1">
                <a:lnSpc>
                  <a:spcPct val="90000"/>
                </a:lnSpc>
                <a:spcBef>
                  <a:spcPct val="20000"/>
                </a:spcBef>
                <a:spcAft>
                  <a:spcPct val="0"/>
                </a:spcAft>
                <a:buClrTx/>
                <a:buSzPct val="90000"/>
                <a:buFontTx/>
                <a:buNone/>
                <a:tabLst/>
                <a:defRPr/>
              </a:pPr>
              <a:r>
                <a:rPr kumimoji="0" lang="ru-RU" sz="2745"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rPr>
                <a:t>Уровень управления</a:t>
              </a:r>
              <a:endParaRPr kumimoji="0" lang="en-US" sz="2745"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endParaRPr>
            </a:p>
          </p:txBody>
        </p:sp>
      </p:grpSp>
      <p:sp>
        <p:nvSpPr>
          <p:cNvPr id="35" name="Rectangle 34"/>
          <p:cNvSpPr/>
          <p:nvPr/>
        </p:nvSpPr>
        <p:spPr bwMode="auto">
          <a:xfrm>
            <a:off x="269303" y="3765472"/>
            <a:ext cx="2193769" cy="561204"/>
          </a:xfrm>
          <a:prstGeom prst="rect">
            <a:avLst/>
          </a:prstGeom>
        </p:spPr>
        <p:txBody>
          <a:bodyPr vert="horz" wrap="square" lIns="143428" tIns="89642" rIns="143428" bIns="89642" rtlCol="0">
            <a:spAutoFit/>
          </a:bodyPr>
          <a:lstStyle/>
          <a:p>
            <a:pPr marL="0" marR="0" lvl="0" indent="0" algn="l" defTabSz="913505" rtl="0" eaLnBrk="1" fontAlgn="base" latinLnBrk="0" hangingPunct="1">
              <a:lnSpc>
                <a:spcPct val="90000"/>
              </a:lnSpc>
              <a:spcBef>
                <a:spcPct val="20000"/>
              </a:spcBef>
              <a:spcAft>
                <a:spcPct val="0"/>
              </a:spcAft>
              <a:buClrTx/>
              <a:buSzPct val="90000"/>
              <a:buFontTx/>
              <a:buNone/>
              <a:tabLst/>
              <a:defRPr/>
            </a:pPr>
            <a:r>
              <a:rPr kumimoji="0" lang="ru-RU" sz="2745"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rPr>
              <a:t>Расширения</a:t>
            </a:r>
            <a:endParaRPr kumimoji="0" lang="en-US" sz="2745"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endParaRPr>
          </a:p>
        </p:txBody>
      </p:sp>
      <p:sp>
        <p:nvSpPr>
          <p:cNvPr id="479" name="Rectangle 478"/>
          <p:cNvSpPr/>
          <p:nvPr/>
        </p:nvSpPr>
        <p:spPr bwMode="auto">
          <a:xfrm>
            <a:off x="3647669" y="1260027"/>
            <a:ext cx="7137079" cy="10309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5" name="Text Placeholder 4"/>
          <p:cNvSpPr txBox="1">
            <a:spLocks/>
          </p:cNvSpPr>
          <p:nvPr/>
        </p:nvSpPr>
        <p:spPr>
          <a:xfrm>
            <a:off x="3854963" y="1678292"/>
            <a:ext cx="1792568" cy="452584"/>
          </a:xfrm>
          <a:prstGeom prst="rect">
            <a:avLst/>
          </a:prstGeom>
        </p:spPr>
        <p:txBody>
          <a:bodyPr vert="horz" wrap="square" lIns="143428" tIns="89642" rIns="143428" bIns="89642"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863" rtl="0" eaLnBrk="1" fontAlgn="base" latinLnBrk="0" hangingPunct="1">
              <a:lnSpc>
                <a:spcPct val="90000"/>
              </a:lnSpc>
              <a:spcBef>
                <a:spcPct val="20000"/>
              </a:spcBef>
              <a:spcAft>
                <a:spcPct val="0"/>
              </a:spcAft>
              <a:buClrTx/>
              <a:buSzPct val="90000"/>
              <a:buFont typeface="Arial" pitchFamily="34" charset="0"/>
              <a:buNone/>
              <a:tabLst/>
              <a:defRPr/>
            </a:pPr>
            <a:r>
              <a:rPr kumimoji="0" lang="ru-RU" sz="1961"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rPr>
              <a:t>Инструменты</a:t>
            </a:r>
            <a:endParaRPr kumimoji="0" lang="en-US" sz="1961"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endParaRPr>
          </a:p>
        </p:txBody>
      </p:sp>
      <p:sp>
        <p:nvSpPr>
          <p:cNvPr id="51" name="Text Placeholder 4"/>
          <p:cNvSpPr txBox="1">
            <a:spLocks/>
          </p:cNvSpPr>
          <p:nvPr/>
        </p:nvSpPr>
        <p:spPr>
          <a:xfrm>
            <a:off x="3854963" y="5589072"/>
            <a:ext cx="1434264" cy="724132"/>
          </a:xfrm>
          <a:prstGeom prst="rect">
            <a:avLst/>
          </a:prstGeom>
        </p:spPr>
        <p:txBody>
          <a:bodyPr vert="horz" wrap="square" lIns="143428" tIns="89642" rIns="143428" bIns="89642"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863" rtl="0" eaLnBrk="1" fontAlgn="base" latinLnBrk="0" hangingPunct="1">
              <a:lnSpc>
                <a:spcPct val="90000"/>
              </a:lnSpc>
              <a:spcBef>
                <a:spcPct val="20000"/>
              </a:spcBef>
              <a:spcAft>
                <a:spcPct val="0"/>
              </a:spcAft>
              <a:buClrTx/>
              <a:buSzPct val="90000"/>
              <a:buFont typeface="Arial" pitchFamily="34" charset="0"/>
              <a:buNone/>
              <a:tabLst/>
              <a:defRPr/>
            </a:pPr>
            <a:r>
              <a:rPr kumimoji="0" lang="ru-RU" sz="1961" b="0" i="0" u="none" strike="noStrike" kern="1200" cap="none" spc="0" normalizeH="0" baseline="0" noProof="0" dirty="0" err="1">
                <a:ln>
                  <a:noFill/>
                </a:ln>
                <a:gradFill>
                  <a:gsLst>
                    <a:gs pos="1250">
                      <a:prstClr val="black"/>
                    </a:gs>
                    <a:gs pos="99000">
                      <a:prstClr val="black"/>
                    </a:gs>
                  </a:gsLst>
                  <a:lin ang="5400000" scaled="0"/>
                </a:gradFill>
                <a:effectLst/>
                <a:uLnTx/>
                <a:uFillTx/>
                <a:latin typeface="Calibri"/>
                <a:ea typeface="MS PGothic" pitchFamily="34" charset="-128"/>
                <a:cs typeface="+mn-cs"/>
              </a:rPr>
              <a:t>Провай</a:t>
            </a:r>
            <a:r>
              <a:rPr kumimoji="0" lang="ru-RU" sz="1961"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rPr>
              <a:t>-деры</a:t>
            </a:r>
            <a:endParaRPr kumimoji="0" lang="en-US" sz="1961"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endParaRPr>
          </a:p>
        </p:txBody>
      </p:sp>
      <p:grpSp>
        <p:nvGrpSpPr>
          <p:cNvPr id="85" name="Group 84"/>
          <p:cNvGrpSpPr/>
          <p:nvPr/>
        </p:nvGrpSpPr>
        <p:grpSpPr>
          <a:xfrm>
            <a:off x="6289339" y="1456888"/>
            <a:ext cx="3990482" cy="850768"/>
            <a:chOff x="6415453" y="1485605"/>
            <a:chExt cx="4070499" cy="867828"/>
          </a:xfrm>
        </p:grpSpPr>
        <p:grpSp>
          <p:nvGrpSpPr>
            <p:cNvPr id="82" name="Group 81"/>
            <p:cNvGrpSpPr/>
            <p:nvPr/>
          </p:nvGrpSpPr>
          <p:grpSpPr>
            <a:xfrm>
              <a:off x="9122889" y="1493986"/>
              <a:ext cx="1363063" cy="859447"/>
              <a:chOff x="9122889" y="1493986"/>
              <a:chExt cx="1363063" cy="859447"/>
            </a:xfrm>
          </p:grpSpPr>
          <p:grpSp>
            <p:nvGrpSpPr>
              <p:cNvPr id="45" name="Group 44"/>
              <p:cNvGrpSpPr/>
              <p:nvPr/>
            </p:nvGrpSpPr>
            <p:grpSpPr>
              <a:xfrm>
                <a:off x="9556309" y="1493986"/>
                <a:ext cx="496215" cy="500359"/>
                <a:chOff x="5835648" y="3126185"/>
                <a:chExt cx="775292" cy="781767"/>
              </a:xfrm>
            </p:grpSpPr>
            <p:sp>
              <p:nvSpPr>
                <p:cNvPr id="42" name="Freeform 23"/>
                <p:cNvSpPr>
                  <a:spLocks/>
                </p:cNvSpPr>
                <p:nvPr/>
              </p:nvSpPr>
              <p:spPr bwMode="auto">
                <a:xfrm>
                  <a:off x="5835648" y="3126185"/>
                  <a:ext cx="775292" cy="781767"/>
                </a:xfrm>
                <a:custGeom>
                  <a:avLst/>
                  <a:gdLst>
                    <a:gd name="T0" fmla="*/ 150 w 200"/>
                    <a:gd name="T1" fmla="*/ 0 h 202"/>
                    <a:gd name="T2" fmla="*/ 71 w 200"/>
                    <a:gd name="T3" fmla="*/ 80 h 202"/>
                    <a:gd name="T4" fmla="*/ 20 w 200"/>
                    <a:gd name="T5" fmla="*/ 41 h 202"/>
                    <a:gd name="T6" fmla="*/ 0 w 200"/>
                    <a:gd name="T7" fmla="*/ 51 h 202"/>
                    <a:gd name="T8" fmla="*/ 0 w 200"/>
                    <a:gd name="T9" fmla="*/ 152 h 202"/>
                    <a:gd name="T10" fmla="*/ 20 w 200"/>
                    <a:gd name="T11" fmla="*/ 162 h 202"/>
                    <a:gd name="T12" fmla="*/ 71 w 200"/>
                    <a:gd name="T13" fmla="*/ 122 h 202"/>
                    <a:gd name="T14" fmla="*/ 150 w 200"/>
                    <a:gd name="T15" fmla="*/ 202 h 202"/>
                    <a:gd name="T16" fmla="*/ 200 w 200"/>
                    <a:gd name="T17" fmla="*/ 182 h 202"/>
                    <a:gd name="T18" fmla="*/ 200 w 200"/>
                    <a:gd name="T19" fmla="*/ 20 h 202"/>
                    <a:gd name="T20" fmla="*/ 150 w 200"/>
                    <a:gd name="T21" fmla="*/ 0 h 202"/>
                    <a:gd name="T22" fmla="*/ 150 w 200"/>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02">
                      <a:moveTo>
                        <a:pt x="150" y="0"/>
                      </a:moveTo>
                      <a:cubicBezTo>
                        <a:pt x="71" y="80"/>
                        <a:pt x="71" y="80"/>
                        <a:pt x="71" y="80"/>
                      </a:cubicBezTo>
                      <a:cubicBezTo>
                        <a:pt x="20" y="41"/>
                        <a:pt x="20" y="41"/>
                        <a:pt x="20" y="41"/>
                      </a:cubicBezTo>
                      <a:cubicBezTo>
                        <a:pt x="0" y="51"/>
                        <a:pt x="0" y="51"/>
                        <a:pt x="0" y="51"/>
                      </a:cubicBezTo>
                      <a:cubicBezTo>
                        <a:pt x="0" y="152"/>
                        <a:pt x="0" y="152"/>
                        <a:pt x="0" y="152"/>
                      </a:cubicBezTo>
                      <a:cubicBezTo>
                        <a:pt x="20" y="162"/>
                        <a:pt x="20" y="162"/>
                        <a:pt x="20" y="162"/>
                      </a:cubicBezTo>
                      <a:cubicBezTo>
                        <a:pt x="71" y="122"/>
                        <a:pt x="71" y="122"/>
                        <a:pt x="71" y="122"/>
                      </a:cubicBezTo>
                      <a:cubicBezTo>
                        <a:pt x="150" y="202"/>
                        <a:pt x="150" y="202"/>
                        <a:pt x="150" y="202"/>
                      </a:cubicBezTo>
                      <a:cubicBezTo>
                        <a:pt x="200" y="182"/>
                        <a:pt x="200" y="182"/>
                        <a:pt x="200" y="182"/>
                      </a:cubicBezTo>
                      <a:cubicBezTo>
                        <a:pt x="200" y="20"/>
                        <a:pt x="200" y="20"/>
                        <a:pt x="200" y="20"/>
                      </a:cubicBezTo>
                      <a:cubicBezTo>
                        <a:pt x="150" y="0"/>
                        <a:pt x="150" y="0"/>
                        <a:pt x="150" y="0"/>
                      </a:cubicBezTo>
                      <a:cubicBezTo>
                        <a:pt x="150" y="0"/>
                        <a:pt x="150" y="0"/>
                        <a:pt x="15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3" name="Freeform 24"/>
                <p:cNvSpPr>
                  <a:spLocks/>
                </p:cNvSpPr>
                <p:nvPr/>
              </p:nvSpPr>
              <p:spPr bwMode="auto">
                <a:xfrm>
                  <a:off x="5911850" y="3382963"/>
                  <a:ext cx="114300" cy="228600"/>
                </a:xfrm>
                <a:custGeom>
                  <a:avLst/>
                  <a:gdLst>
                    <a:gd name="T0" fmla="*/ 0 w 30"/>
                    <a:gd name="T1" fmla="*/ 60 h 60"/>
                    <a:gd name="T2" fmla="*/ 0 w 30"/>
                    <a:gd name="T3" fmla="*/ 0 h 60"/>
                    <a:gd name="T4" fmla="*/ 30 w 30"/>
                    <a:gd name="T5" fmla="*/ 30 h 60"/>
                    <a:gd name="T6" fmla="*/ 0 w 30"/>
                    <a:gd name="T7" fmla="*/ 60 h 60"/>
                    <a:gd name="T8" fmla="*/ 0 w 30"/>
                    <a:gd name="T9" fmla="*/ 60 h 60"/>
                  </a:gdLst>
                  <a:ahLst/>
                  <a:cxnLst>
                    <a:cxn ang="0">
                      <a:pos x="T0" y="T1"/>
                    </a:cxn>
                    <a:cxn ang="0">
                      <a:pos x="T2" y="T3"/>
                    </a:cxn>
                    <a:cxn ang="0">
                      <a:pos x="T4" y="T5"/>
                    </a:cxn>
                    <a:cxn ang="0">
                      <a:pos x="T6" y="T7"/>
                    </a:cxn>
                    <a:cxn ang="0">
                      <a:pos x="T8" y="T9"/>
                    </a:cxn>
                  </a:cxnLst>
                  <a:rect l="0" t="0" r="r" b="b"/>
                  <a:pathLst>
                    <a:path w="30" h="60">
                      <a:moveTo>
                        <a:pt x="0" y="60"/>
                      </a:moveTo>
                      <a:cubicBezTo>
                        <a:pt x="0" y="0"/>
                        <a:pt x="0" y="0"/>
                        <a:pt x="0" y="0"/>
                      </a:cubicBezTo>
                      <a:cubicBezTo>
                        <a:pt x="30" y="30"/>
                        <a:pt x="30" y="30"/>
                        <a:pt x="30" y="30"/>
                      </a:cubicBezTo>
                      <a:cubicBezTo>
                        <a:pt x="0" y="60"/>
                        <a:pt x="0" y="60"/>
                        <a:pt x="0" y="60"/>
                      </a:cubicBezTo>
                      <a:cubicBezTo>
                        <a:pt x="0" y="60"/>
                        <a:pt x="0" y="60"/>
                        <a:pt x="0" y="6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4" name="Freeform 25"/>
                <p:cNvSpPr>
                  <a:spLocks/>
                </p:cNvSpPr>
                <p:nvPr/>
              </p:nvSpPr>
              <p:spPr bwMode="auto">
                <a:xfrm>
                  <a:off x="6205538" y="3341688"/>
                  <a:ext cx="201613" cy="314325"/>
                </a:xfrm>
                <a:custGeom>
                  <a:avLst/>
                  <a:gdLst>
                    <a:gd name="T0" fmla="*/ 0 w 53"/>
                    <a:gd name="T1" fmla="*/ 41 h 83"/>
                    <a:gd name="T2" fmla="*/ 53 w 53"/>
                    <a:gd name="T3" fmla="*/ 0 h 83"/>
                    <a:gd name="T4" fmla="*/ 53 w 53"/>
                    <a:gd name="T5" fmla="*/ 83 h 83"/>
                    <a:gd name="T6" fmla="*/ 0 w 53"/>
                    <a:gd name="T7" fmla="*/ 41 h 83"/>
                    <a:gd name="T8" fmla="*/ 0 w 53"/>
                    <a:gd name="T9" fmla="*/ 41 h 83"/>
                  </a:gdLst>
                  <a:ahLst/>
                  <a:cxnLst>
                    <a:cxn ang="0">
                      <a:pos x="T0" y="T1"/>
                    </a:cxn>
                    <a:cxn ang="0">
                      <a:pos x="T2" y="T3"/>
                    </a:cxn>
                    <a:cxn ang="0">
                      <a:pos x="T4" y="T5"/>
                    </a:cxn>
                    <a:cxn ang="0">
                      <a:pos x="T6" y="T7"/>
                    </a:cxn>
                    <a:cxn ang="0">
                      <a:pos x="T8" y="T9"/>
                    </a:cxn>
                  </a:cxnLst>
                  <a:rect l="0" t="0" r="r" b="b"/>
                  <a:pathLst>
                    <a:path w="53" h="83">
                      <a:moveTo>
                        <a:pt x="0" y="41"/>
                      </a:moveTo>
                      <a:cubicBezTo>
                        <a:pt x="53" y="0"/>
                        <a:pt x="53" y="0"/>
                        <a:pt x="53" y="0"/>
                      </a:cubicBezTo>
                      <a:cubicBezTo>
                        <a:pt x="53" y="83"/>
                        <a:pt x="53" y="83"/>
                        <a:pt x="53" y="83"/>
                      </a:cubicBezTo>
                      <a:cubicBezTo>
                        <a:pt x="0" y="41"/>
                        <a:pt x="0" y="41"/>
                        <a:pt x="0" y="41"/>
                      </a:cubicBezTo>
                      <a:cubicBezTo>
                        <a:pt x="0" y="41"/>
                        <a:pt x="0" y="41"/>
                        <a:pt x="0" y="4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sp>
            <p:nvSpPr>
              <p:cNvPr id="61" name="Text Placeholder 4"/>
              <p:cNvSpPr txBox="1">
                <a:spLocks/>
              </p:cNvSpPr>
              <p:nvPr/>
            </p:nvSpPr>
            <p:spPr>
              <a:xfrm>
                <a:off x="9122889" y="2002568"/>
                <a:ext cx="1363063" cy="350865"/>
              </a:xfrm>
              <a:prstGeom prst="rect">
                <a:avLst/>
              </a:prstGeom>
            </p:spPr>
            <p:txBody>
              <a:bodyPr vert="horz" wrap="square" lIns="143428" tIns="89642" rIns="143428" bIns="89642"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1863" rtl="0" eaLnBrk="1" fontAlgn="base" latinLnBrk="0" hangingPunct="1">
                  <a:lnSpc>
                    <a:spcPct val="90000"/>
                  </a:lnSpc>
                  <a:spcBef>
                    <a:spcPct val="20000"/>
                  </a:spcBef>
                  <a:spcAft>
                    <a:spcPct val="0"/>
                  </a:spcAft>
                  <a:buClrTx/>
                  <a:buSzPct val="90000"/>
                  <a:buFont typeface="Arial" pitchFamily="34" charset="0"/>
                  <a:buNone/>
                  <a:tabLst/>
                  <a:defRPr/>
                </a:pPr>
                <a:r>
                  <a:rPr kumimoji="0" lang="en-US" sz="1176"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rPr>
                  <a:t>Visual Studio</a:t>
                </a:r>
              </a:p>
            </p:txBody>
          </p:sp>
        </p:grpSp>
        <p:sp>
          <p:nvSpPr>
            <p:cNvPr id="68" name="Freeform 29"/>
            <p:cNvSpPr>
              <a:spLocks/>
            </p:cNvSpPr>
            <p:nvPr/>
          </p:nvSpPr>
          <p:spPr bwMode="auto">
            <a:xfrm>
              <a:off x="7826154"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69" name="Freeform 29"/>
            <p:cNvSpPr>
              <a:spLocks/>
            </p:cNvSpPr>
            <p:nvPr/>
          </p:nvSpPr>
          <p:spPr bwMode="auto">
            <a:xfrm>
              <a:off x="9071277"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nvGrpSpPr>
            <p:cNvPr id="84" name="Group 83"/>
            <p:cNvGrpSpPr/>
            <p:nvPr/>
          </p:nvGrpSpPr>
          <p:grpSpPr>
            <a:xfrm>
              <a:off x="6415453" y="1485605"/>
              <a:ext cx="1363063" cy="867828"/>
              <a:chOff x="6415453" y="1485605"/>
              <a:chExt cx="1363063" cy="867828"/>
            </a:xfrm>
          </p:grpSpPr>
          <p:sp>
            <p:nvSpPr>
              <p:cNvPr id="59" name="Text Placeholder 4"/>
              <p:cNvSpPr txBox="1">
                <a:spLocks/>
              </p:cNvSpPr>
              <p:nvPr/>
            </p:nvSpPr>
            <p:spPr>
              <a:xfrm>
                <a:off x="6415453" y="2002568"/>
                <a:ext cx="1363063" cy="350865"/>
              </a:xfrm>
              <a:prstGeom prst="rect">
                <a:avLst/>
              </a:prstGeom>
            </p:spPr>
            <p:txBody>
              <a:bodyPr vert="horz" wrap="square" lIns="143428" tIns="89642" rIns="143428" bIns="89642"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1863" rtl="0" eaLnBrk="1" fontAlgn="base" latinLnBrk="0" hangingPunct="1">
                  <a:lnSpc>
                    <a:spcPct val="90000"/>
                  </a:lnSpc>
                  <a:spcBef>
                    <a:spcPct val="20000"/>
                  </a:spcBef>
                  <a:spcAft>
                    <a:spcPct val="0"/>
                  </a:spcAft>
                  <a:buClrTx/>
                  <a:buSzPct val="90000"/>
                  <a:buFont typeface="Arial" pitchFamily="34" charset="0"/>
                  <a:buNone/>
                  <a:tabLst/>
                  <a:defRPr/>
                </a:pPr>
                <a:r>
                  <a:rPr kumimoji="0" lang="en-US" sz="1176"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rPr>
                  <a:t>Microsoft Azure</a:t>
                </a:r>
              </a:p>
            </p:txBody>
          </p:sp>
          <p:sp>
            <p:nvSpPr>
              <p:cNvPr id="77" name="Freeform 33"/>
              <p:cNvSpPr>
                <a:spLocks/>
              </p:cNvSpPr>
              <p:nvPr/>
            </p:nvSpPr>
            <p:spPr bwMode="auto">
              <a:xfrm>
                <a:off x="6642405" y="1485605"/>
                <a:ext cx="918568" cy="5087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3" name="Group 82"/>
            <p:cNvGrpSpPr/>
            <p:nvPr/>
          </p:nvGrpSpPr>
          <p:grpSpPr>
            <a:xfrm>
              <a:off x="7873544" y="1506916"/>
              <a:ext cx="1363063" cy="846517"/>
              <a:chOff x="7873544" y="1506916"/>
              <a:chExt cx="1363063" cy="846517"/>
            </a:xfrm>
          </p:grpSpPr>
          <p:sp>
            <p:nvSpPr>
              <p:cNvPr id="60" name="Text Placeholder 4"/>
              <p:cNvSpPr txBox="1">
                <a:spLocks/>
              </p:cNvSpPr>
              <p:nvPr/>
            </p:nvSpPr>
            <p:spPr>
              <a:xfrm>
                <a:off x="7873544" y="2002568"/>
                <a:ext cx="1363063" cy="350865"/>
              </a:xfrm>
              <a:prstGeom prst="rect">
                <a:avLst/>
              </a:prstGeom>
            </p:spPr>
            <p:txBody>
              <a:bodyPr vert="horz" wrap="square" lIns="143428" tIns="89642" rIns="143428" bIns="89642"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1863" rtl="0" eaLnBrk="1" fontAlgn="base" latinLnBrk="0" hangingPunct="1">
                  <a:lnSpc>
                    <a:spcPct val="90000"/>
                  </a:lnSpc>
                  <a:spcBef>
                    <a:spcPct val="20000"/>
                  </a:spcBef>
                  <a:spcAft>
                    <a:spcPct val="0"/>
                  </a:spcAft>
                  <a:buClrTx/>
                  <a:buSzPct val="90000"/>
                  <a:buFont typeface="Arial" pitchFamily="34" charset="0"/>
                  <a:buNone/>
                  <a:tabLst/>
                  <a:defRPr/>
                </a:pPr>
                <a:r>
                  <a:rPr kumimoji="0" lang="en-US" sz="1176"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rPr>
                  <a:t>Command line</a:t>
                </a:r>
              </a:p>
            </p:txBody>
          </p:sp>
          <p:sp>
            <p:nvSpPr>
              <p:cNvPr id="81" name="Freeform 37"/>
              <p:cNvSpPr>
                <a:spLocks noEditPoints="1"/>
              </p:cNvSpPr>
              <p:nvPr/>
            </p:nvSpPr>
            <p:spPr bwMode="auto">
              <a:xfrm>
                <a:off x="8313584" y="1506916"/>
                <a:ext cx="494911" cy="495652"/>
              </a:xfrm>
              <a:custGeom>
                <a:avLst/>
                <a:gdLst>
                  <a:gd name="T0" fmla="*/ 0 w 136"/>
                  <a:gd name="T1" fmla="*/ 32 h 136"/>
                  <a:gd name="T2" fmla="*/ 136 w 136"/>
                  <a:gd name="T3" fmla="*/ 32 h 136"/>
                  <a:gd name="T4" fmla="*/ 136 w 136"/>
                  <a:gd name="T5" fmla="*/ 118 h 136"/>
                  <a:gd name="T6" fmla="*/ 118 w 136"/>
                  <a:gd name="T7" fmla="*/ 136 h 136"/>
                  <a:gd name="T8" fmla="*/ 18 w 136"/>
                  <a:gd name="T9" fmla="*/ 136 h 136"/>
                  <a:gd name="T10" fmla="*/ 0 w 136"/>
                  <a:gd name="T11" fmla="*/ 118 h 136"/>
                  <a:gd name="T12" fmla="*/ 0 w 136"/>
                  <a:gd name="T13" fmla="*/ 32 h 136"/>
                  <a:gd name="T14" fmla="*/ 18 w 136"/>
                  <a:gd name="T15" fmla="*/ 0 h 136"/>
                  <a:gd name="T16" fmla="*/ 118 w 136"/>
                  <a:gd name="T17" fmla="*/ 0 h 136"/>
                  <a:gd name="T18" fmla="*/ 136 w 136"/>
                  <a:gd name="T19" fmla="*/ 18 h 136"/>
                  <a:gd name="T20" fmla="*/ 136 w 136"/>
                  <a:gd name="T21" fmla="*/ 24 h 136"/>
                  <a:gd name="T22" fmla="*/ 0 w 136"/>
                  <a:gd name="T23" fmla="*/ 24 h 136"/>
                  <a:gd name="T24" fmla="*/ 0 w 136"/>
                  <a:gd name="T25" fmla="*/ 18 h 136"/>
                  <a:gd name="T26" fmla="*/ 18 w 136"/>
                  <a:gd name="T27" fmla="*/ 0 h 136"/>
                  <a:gd name="T28" fmla="*/ 124 w 136"/>
                  <a:gd name="T29" fmla="*/ 8 h 136"/>
                  <a:gd name="T30" fmla="*/ 124 w 136"/>
                  <a:gd name="T31" fmla="*/ 8 h 136"/>
                  <a:gd name="T32" fmla="*/ 120 w 136"/>
                  <a:gd name="T33" fmla="*/ 11 h 136"/>
                  <a:gd name="T34" fmla="*/ 120 w 136"/>
                  <a:gd name="T35" fmla="*/ 12 h 136"/>
                  <a:gd name="T36" fmla="*/ 124 w 136"/>
                  <a:gd name="T37" fmla="*/ 16 h 136"/>
                  <a:gd name="T38" fmla="*/ 124 w 136"/>
                  <a:gd name="T39" fmla="*/ 16 h 136"/>
                  <a:gd name="T40" fmla="*/ 128 w 136"/>
                  <a:gd name="T41" fmla="*/ 12 h 136"/>
                  <a:gd name="T42" fmla="*/ 128 w 136"/>
                  <a:gd name="T43" fmla="*/ 11 h 136"/>
                  <a:gd name="T44" fmla="*/ 124 w 136"/>
                  <a:gd name="T45" fmla="*/ 8 h 136"/>
                  <a:gd name="T46" fmla="*/ 92 w 136"/>
                  <a:gd name="T47" fmla="*/ 8 h 136"/>
                  <a:gd name="T48" fmla="*/ 92 w 136"/>
                  <a:gd name="T49" fmla="*/ 8 h 136"/>
                  <a:gd name="T50" fmla="*/ 88 w 136"/>
                  <a:gd name="T51" fmla="*/ 11 h 136"/>
                  <a:gd name="T52" fmla="*/ 88 w 136"/>
                  <a:gd name="T53" fmla="*/ 12 h 136"/>
                  <a:gd name="T54" fmla="*/ 92 w 136"/>
                  <a:gd name="T55" fmla="*/ 16 h 136"/>
                  <a:gd name="T56" fmla="*/ 92 w 136"/>
                  <a:gd name="T57" fmla="*/ 16 h 136"/>
                  <a:gd name="T58" fmla="*/ 96 w 136"/>
                  <a:gd name="T59" fmla="*/ 12 h 136"/>
                  <a:gd name="T60" fmla="*/ 96 w 136"/>
                  <a:gd name="T61" fmla="*/ 11 h 136"/>
                  <a:gd name="T62" fmla="*/ 92 w 136"/>
                  <a:gd name="T63" fmla="*/ 8 h 136"/>
                  <a:gd name="T64" fmla="*/ 108 w 136"/>
                  <a:gd name="T65" fmla="*/ 8 h 136"/>
                  <a:gd name="T66" fmla="*/ 108 w 136"/>
                  <a:gd name="T67" fmla="*/ 8 h 136"/>
                  <a:gd name="T68" fmla="*/ 104 w 136"/>
                  <a:gd name="T69" fmla="*/ 11 h 136"/>
                  <a:gd name="T70" fmla="*/ 104 w 136"/>
                  <a:gd name="T71" fmla="*/ 12 h 136"/>
                  <a:gd name="T72" fmla="*/ 108 w 136"/>
                  <a:gd name="T73" fmla="*/ 16 h 136"/>
                  <a:gd name="T74" fmla="*/ 108 w 136"/>
                  <a:gd name="T75" fmla="*/ 16 h 136"/>
                  <a:gd name="T76" fmla="*/ 112 w 136"/>
                  <a:gd name="T77" fmla="*/ 12 h 136"/>
                  <a:gd name="T78" fmla="*/ 112 w 136"/>
                  <a:gd name="T79" fmla="*/ 11 h 136"/>
                  <a:gd name="T80" fmla="*/ 108 w 136"/>
                  <a:gd name="T81" fmla="*/ 8 h 136"/>
                  <a:gd name="T82" fmla="*/ 20 w 136"/>
                  <a:gd name="T83" fmla="*/ 52 h 136"/>
                  <a:gd name="T84" fmla="*/ 20 w 136"/>
                  <a:gd name="T85" fmla="*/ 52 h 136"/>
                  <a:gd name="T86" fmla="*/ 20 w 136"/>
                  <a:gd name="T87" fmla="*/ 60 h 136"/>
                  <a:gd name="T88" fmla="*/ 32 w 136"/>
                  <a:gd name="T89" fmla="*/ 72 h 136"/>
                  <a:gd name="T90" fmla="*/ 20 w 136"/>
                  <a:gd name="T91" fmla="*/ 84 h 136"/>
                  <a:gd name="T92" fmla="*/ 20 w 136"/>
                  <a:gd name="T93" fmla="*/ 92 h 136"/>
                  <a:gd name="T94" fmla="*/ 20 w 136"/>
                  <a:gd name="T95" fmla="*/ 92 h 136"/>
                  <a:gd name="T96" fmla="*/ 28 w 136"/>
                  <a:gd name="T97" fmla="*/ 92 h 136"/>
                  <a:gd name="T98" fmla="*/ 48 w 136"/>
                  <a:gd name="T99" fmla="*/ 72 h 136"/>
                  <a:gd name="T100" fmla="*/ 28 w 136"/>
                  <a:gd name="T101" fmla="*/ 52 h 136"/>
                  <a:gd name="T102" fmla="*/ 20 w 136"/>
                  <a:gd name="T103" fmla="*/ 52 h 136"/>
                  <a:gd name="T104" fmla="*/ 61 w 136"/>
                  <a:gd name="T105" fmla="*/ 84 h 136"/>
                  <a:gd name="T106" fmla="*/ 56 w 136"/>
                  <a:gd name="T107" fmla="*/ 89 h 136"/>
                  <a:gd name="T108" fmla="*/ 56 w 136"/>
                  <a:gd name="T109" fmla="*/ 91 h 136"/>
                  <a:gd name="T110" fmla="*/ 61 w 136"/>
                  <a:gd name="T111" fmla="*/ 96 h 136"/>
                  <a:gd name="T112" fmla="*/ 79 w 136"/>
                  <a:gd name="T113" fmla="*/ 96 h 136"/>
                  <a:gd name="T114" fmla="*/ 84 w 136"/>
                  <a:gd name="T115" fmla="*/ 91 h 136"/>
                  <a:gd name="T116" fmla="*/ 84 w 136"/>
                  <a:gd name="T117" fmla="*/ 89 h 136"/>
                  <a:gd name="T118" fmla="*/ 79 w 136"/>
                  <a:gd name="T119" fmla="*/ 84 h 136"/>
                  <a:gd name="T120" fmla="*/ 61 w 136"/>
                  <a:gd name="T121"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0" y="32"/>
                    </a:moveTo>
                    <a:cubicBezTo>
                      <a:pt x="136" y="32"/>
                      <a:pt x="136" y="32"/>
                      <a:pt x="136" y="32"/>
                    </a:cubicBezTo>
                    <a:cubicBezTo>
                      <a:pt x="136" y="118"/>
                      <a:pt x="136" y="118"/>
                      <a:pt x="136" y="118"/>
                    </a:cubicBezTo>
                    <a:cubicBezTo>
                      <a:pt x="136" y="128"/>
                      <a:pt x="128" y="136"/>
                      <a:pt x="118" y="136"/>
                    </a:cubicBezTo>
                    <a:cubicBezTo>
                      <a:pt x="18" y="136"/>
                      <a:pt x="18" y="136"/>
                      <a:pt x="18" y="136"/>
                    </a:cubicBezTo>
                    <a:cubicBezTo>
                      <a:pt x="8" y="136"/>
                      <a:pt x="0" y="128"/>
                      <a:pt x="0" y="118"/>
                    </a:cubicBezTo>
                    <a:cubicBezTo>
                      <a:pt x="0" y="32"/>
                      <a:pt x="0" y="32"/>
                      <a:pt x="0" y="32"/>
                    </a:cubicBezTo>
                    <a:close/>
                    <a:moveTo>
                      <a:pt x="18" y="0"/>
                    </a:moveTo>
                    <a:cubicBezTo>
                      <a:pt x="118" y="0"/>
                      <a:pt x="118" y="0"/>
                      <a:pt x="118" y="0"/>
                    </a:cubicBezTo>
                    <a:cubicBezTo>
                      <a:pt x="128" y="0"/>
                      <a:pt x="136" y="8"/>
                      <a:pt x="136" y="18"/>
                    </a:cubicBezTo>
                    <a:cubicBezTo>
                      <a:pt x="136" y="24"/>
                      <a:pt x="136" y="24"/>
                      <a:pt x="136" y="24"/>
                    </a:cubicBezTo>
                    <a:cubicBezTo>
                      <a:pt x="0" y="24"/>
                      <a:pt x="0" y="24"/>
                      <a:pt x="0" y="24"/>
                    </a:cubicBezTo>
                    <a:cubicBezTo>
                      <a:pt x="0" y="18"/>
                      <a:pt x="0" y="18"/>
                      <a:pt x="0" y="18"/>
                    </a:cubicBezTo>
                    <a:cubicBezTo>
                      <a:pt x="0" y="8"/>
                      <a:pt x="8" y="0"/>
                      <a:pt x="18" y="0"/>
                    </a:cubicBezTo>
                    <a:close/>
                    <a:moveTo>
                      <a:pt x="124" y="8"/>
                    </a:moveTo>
                    <a:cubicBezTo>
                      <a:pt x="124" y="8"/>
                      <a:pt x="124" y="8"/>
                      <a:pt x="124" y="8"/>
                    </a:cubicBezTo>
                    <a:cubicBezTo>
                      <a:pt x="122" y="8"/>
                      <a:pt x="120" y="10"/>
                      <a:pt x="120" y="11"/>
                    </a:cubicBezTo>
                    <a:cubicBezTo>
                      <a:pt x="120" y="12"/>
                      <a:pt x="120" y="12"/>
                      <a:pt x="120" y="12"/>
                    </a:cubicBezTo>
                    <a:cubicBezTo>
                      <a:pt x="120" y="14"/>
                      <a:pt x="122" y="16"/>
                      <a:pt x="124" y="16"/>
                    </a:cubicBezTo>
                    <a:cubicBezTo>
                      <a:pt x="124" y="16"/>
                      <a:pt x="124" y="16"/>
                      <a:pt x="124" y="16"/>
                    </a:cubicBezTo>
                    <a:cubicBezTo>
                      <a:pt x="126" y="16"/>
                      <a:pt x="128" y="14"/>
                      <a:pt x="128" y="12"/>
                    </a:cubicBezTo>
                    <a:cubicBezTo>
                      <a:pt x="128" y="11"/>
                      <a:pt x="128" y="11"/>
                      <a:pt x="128" y="11"/>
                    </a:cubicBezTo>
                    <a:cubicBezTo>
                      <a:pt x="128" y="10"/>
                      <a:pt x="126" y="8"/>
                      <a:pt x="124" y="8"/>
                    </a:cubicBezTo>
                    <a:close/>
                    <a:moveTo>
                      <a:pt x="92" y="8"/>
                    </a:moveTo>
                    <a:cubicBezTo>
                      <a:pt x="92" y="8"/>
                      <a:pt x="92" y="8"/>
                      <a:pt x="92" y="8"/>
                    </a:cubicBezTo>
                    <a:cubicBezTo>
                      <a:pt x="90" y="8"/>
                      <a:pt x="88" y="10"/>
                      <a:pt x="88" y="11"/>
                    </a:cubicBezTo>
                    <a:cubicBezTo>
                      <a:pt x="88" y="12"/>
                      <a:pt x="88" y="12"/>
                      <a:pt x="88" y="12"/>
                    </a:cubicBezTo>
                    <a:cubicBezTo>
                      <a:pt x="88" y="14"/>
                      <a:pt x="90" y="16"/>
                      <a:pt x="92" y="16"/>
                    </a:cubicBezTo>
                    <a:cubicBezTo>
                      <a:pt x="92" y="16"/>
                      <a:pt x="92" y="16"/>
                      <a:pt x="92" y="16"/>
                    </a:cubicBezTo>
                    <a:cubicBezTo>
                      <a:pt x="94" y="16"/>
                      <a:pt x="96" y="14"/>
                      <a:pt x="96" y="12"/>
                    </a:cubicBezTo>
                    <a:cubicBezTo>
                      <a:pt x="96" y="11"/>
                      <a:pt x="96" y="11"/>
                      <a:pt x="96" y="11"/>
                    </a:cubicBezTo>
                    <a:cubicBezTo>
                      <a:pt x="96" y="10"/>
                      <a:pt x="94" y="8"/>
                      <a:pt x="92" y="8"/>
                    </a:cubicBezTo>
                    <a:close/>
                    <a:moveTo>
                      <a:pt x="108" y="8"/>
                    </a:moveTo>
                    <a:cubicBezTo>
                      <a:pt x="108" y="8"/>
                      <a:pt x="108" y="8"/>
                      <a:pt x="108" y="8"/>
                    </a:cubicBezTo>
                    <a:cubicBezTo>
                      <a:pt x="106" y="8"/>
                      <a:pt x="104" y="10"/>
                      <a:pt x="104" y="11"/>
                    </a:cubicBezTo>
                    <a:cubicBezTo>
                      <a:pt x="104" y="12"/>
                      <a:pt x="104" y="12"/>
                      <a:pt x="104" y="12"/>
                    </a:cubicBezTo>
                    <a:cubicBezTo>
                      <a:pt x="104" y="14"/>
                      <a:pt x="106" y="16"/>
                      <a:pt x="108" y="16"/>
                    </a:cubicBezTo>
                    <a:cubicBezTo>
                      <a:pt x="108" y="16"/>
                      <a:pt x="108" y="16"/>
                      <a:pt x="108" y="16"/>
                    </a:cubicBezTo>
                    <a:cubicBezTo>
                      <a:pt x="110" y="16"/>
                      <a:pt x="112" y="14"/>
                      <a:pt x="112" y="12"/>
                    </a:cubicBezTo>
                    <a:cubicBezTo>
                      <a:pt x="112" y="11"/>
                      <a:pt x="112" y="11"/>
                      <a:pt x="112" y="11"/>
                    </a:cubicBezTo>
                    <a:cubicBezTo>
                      <a:pt x="112" y="10"/>
                      <a:pt x="110" y="8"/>
                      <a:pt x="108" y="8"/>
                    </a:cubicBezTo>
                    <a:close/>
                    <a:moveTo>
                      <a:pt x="20" y="52"/>
                    </a:moveTo>
                    <a:cubicBezTo>
                      <a:pt x="20" y="52"/>
                      <a:pt x="20" y="52"/>
                      <a:pt x="20" y="52"/>
                    </a:cubicBezTo>
                    <a:cubicBezTo>
                      <a:pt x="18" y="54"/>
                      <a:pt x="18" y="58"/>
                      <a:pt x="20" y="60"/>
                    </a:cubicBezTo>
                    <a:cubicBezTo>
                      <a:pt x="32" y="72"/>
                      <a:pt x="32" y="72"/>
                      <a:pt x="32" y="72"/>
                    </a:cubicBezTo>
                    <a:cubicBezTo>
                      <a:pt x="20" y="84"/>
                      <a:pt x="20" y="84"/>
                      <a:pt x="20" y="84"/>
                    </a:cubicBezTo>
                    <a:cubicBezTo>
                      <a:pt x="18" y="86"/>
                      <a:pt x="18" y="90"/>
                      <a:pt x="20" y="92"/>
                    </a:cubicBezTo>
                    <a:cubicBezTo>
                      <a:pt x="20" y="92"/>
                      <a:pt x="20" y="92"/>
                      <a:pt x="20" y="92"/>
                    </a:cubicBezTo>
                    <a:cubicBezTo>
                      <a:pt x="22" y="94"/>
                      <a:pt x="26" y="94"/>
                      <a:pt x="28" y="92"/>
                    </a:cubicBezTo>
                    <a:cubicBezTo>
                      <a:pt x="48" y="72"/>
                      <a:pt x="48" y="72"/>
                      <a:pt x="48" y="72"/>
                    </a:cubicBezTo>
                    <a:cubicBezTo>
                      <a:pt x="28" y="52"/>
                      <a:pt x="28" y="52"/>
                      <a:pt x="28" y="52"/>
                    </a:cubicBezTo>
                    <a:cubicBezTo>
                      <a:pt x="26" y="50"/>
                      <a:pt x="22" y="50"/>
                      <a:pt x="20" y="52"/>
                    </a:cubicBezTo>
                    <a:close/>
                    <a:moveTo>
                      <a:pt x="61" y="84"/>
                    </a:moveTo>
                    <a:cubicBezTo>
                      <a:pt x="58" y="84"/>
                      <a:pt x="56" y="86"/>
                      <a:pt x="56" y="89"/>
                    </a:cubicBezTo>
                    <a:cubicBezTo>
                      <a:pt x="56" y="91"/>
                      <a:pt x="56" y="91"/>
                      <a:pt x="56" y="91"/>
                    </a:cubicBezTo>
                    <a:cubicBezTo>
                      <a:pt x="56" y="94"/>
                      <a:pt x="58" y="96"/>
                      <a:pt x="61" y="96"/>
                    </a:cubicBezTo>
                    <a:cubicBezTo>
                      <a:pt x="79" y="96"/>
                      <a:pt x="79" y="96"/>
                      <a:pt x="79" y="96"/>
                    </a:cubicBezTo>
                    <a:cubicBezTo>
                      <a:pt x="82" y="96"/>
                      <a:pt x="84" y="94"/>
                      <a:pt x="84" y="91"/>
                    </a:cubicBezTo>
                    <a:cubicBezTo>
                      <a:pt x="84" y="89"/>
                      <a:pt x="84" y="89"/>
                      <a:pt x="84" y="89"/>
                    </a:cubicBezTo>
                    <a:cubicBezTo>
                      <a:pt x="84" y="86"/>
                      <a:pt x="82" y="84"/>
                      <a:pt x="79" y="84"/>
                    </a:cubicBezTo>
                    <a:lnTo>
                      <a:pt x="61" y="84"/>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473" name="Group 472"/>
          <p:cNvGrpSpPr/>
          <p:nvPr/>
        </p:nvGrpSpPr>
        <p:grpSpPr>
          <a:xfrm>
            <a:off x="4034245" y="3429000"/>
            <a:ext cx="2046819" cy="1161119"/>
            <a:chOff x="4115140" y="3497262"/>
            <a:chExt cx="2087862" cy="1184402"/>
          </a:xfrm>
        </p:grpSpPr>
        <p:sp>
          <p:nvSpPr>
            <p:cNvPr id="86" name="Freeform 33"/>
            <p:cNvSpPr>
              <a:spLocks/>
            </p:cNvSpPr>
            <p:nvPr/>
          </p:nvSpPr>
          <p:spPr bwMode="auto">
            <a:xfrm flipH="1">
              <a:off x="4115140" y="3497262"/>
              <a:ext cx="817588" cy="4528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5">
                <a:lumMod val="10000"/>
                <a:lumOff val="90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88" name="Freeform 33"/>
            <p:cNvSpPr>
              <a:spLocks/>
            </p:cNvSpPr>
            <p:nvPr/>
          </p:nvSpPr>
          <p:spPr bwMode="auto">
            <a:xfrm>
              <a:off x="4221662" y="3584319"/>
              <a:ext cx="1981340" cy="109734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2" name="Group 91"/>
          <p:cNvGrpSpPr/>
          <p:nvPr/>
        </p:nvGrpSpPr>
        <p:grpSpPr>
          <a:xfrm>
            <a:off x="6185642" y="3771647"/>
            <a:ext cx="2689245" cy="398279"/>
            <a:chOff x="6101339" y="3779030"/>
            <a:chExt cx="2743170" cy="406265"/>
          </a:xfrm>
        </p:grpSpPr>
        <p:sp>
          <p:nvSpPr>
            <p:cNvPr id="89" name="Text Placeholder 4"/>
            <p:cNvSpPr txBox="1">
              <a:spLocks/>
            </p:cNvSpPr>
            <p:nvPr/>
          </p:nvSpPr>
          <p:spPr>
            <a:xfrm>
              <a:off x="6101339" y="3779030"/>
              <a:ext cx="1072795" cy="406265"/>
            </a:xfrm>
            <a:prstGeom prst="rect">
              <a:avLst/>
            </a:prstGeom>
          </p:spPr>
          <p:txBody>
            <a:bodyPr vert="horz" wrap="square" lIns="143428" tIns="89642" rIns="143428" bIns="89642"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1863" rtl="0" eaLnBrk="1" fontAlgn="base" latinLnBrk="0" hangingPunct="1">
                <a:lnSpc>
                  <a:spcPct val="90000"/>
                </a:lnSpc>
                <a:spcBef>
                  <a:spcPct val="20000"/>
                </a:spcBef>
                <a:spcAft>
                  <a:spcPct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0">
                        <a:prstClr val="white"/>
                      </a:gs>
                      <a:gs pos="52000">
                        <a:prstClr val="white"/>
                      </a:gs>
                    </a:gsLst>
                    <a:lin ang="5400000" scaled="0"/>
                  </a:gradFill>
                  <a:effectLst/>
                  <a:uLnTx/>
                  <a:uFillTx/>
                  <a:latin typeface="Calibri"/>
                  <a:ea typeface="MS PGothic" pitchFamily="34" charset="-128"/>
                  <a:cs typeface="+mn-cs"/>
                </a:rPr>
                <a:t>Cloud</a:t>
              </a:r>
            </a:p>
          </p:txBody>
        </p:sp>
        <p:sp>
          <p:nvSpPr>
            <p:cNvPr id="90" name="Text Placeholder 4"/>
            <p:cNvSpPr txBox="1">
              <a:spLocks/>
            </p:cNvSpPr>
            <p:nvPr/>
          </p:nvSpPr>
          <p:spPr>
            <a:xfrm>
              <a:off x="7244871" y="3779030"/>
              <a:ext cx="1599638" cy="406265"/>
            </a:xfrm>
            <a:prstGeom prst="rect">
              <a:avLst/>
            </a:prstGeom>
          </p:spPr>
          <p:txBody>
            <a:bodyPr vert="horz" wrap="square" lIns="143428" tIns="89642" rIns="143428" bIns="89642"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1863" rtl="0" eaLnBrk="1" fontAlgn="base" latinLnBrk="0" hangingPunct="1">
                <a:lnSpc>
                  <a:spcPct val="90000"/>
                </a:lnSpc>
                <a:spcBef>
                  <a:spcPct val="20000"/>
                </a:spcBef>
                <a:spcAft>
                  <a:spcPct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0">
                        <a:prstClr val="white"/>
                      </a:gs>
                      <a:gs pos="52000">
                        <a:prstClr val="white"/>
                      </a:gs>
                    </a:gsLst>
                    <a:lin ang="5400000" scaled="0"/>
                  </a:gradFill>
                  <a:effectLst/>
                  <a:uLnTx/>
                  <a:uFillTx/>
                  <a:latin typeface="Calibri"/>
                  <a:ea typeface="MS PGothic" pitchFamily="34" charset="-128"/>
                  <a:cs typeface="+mn-cs"/>
                </a:rPr>
                <a:t>On-premises</a:t>
              </a:r>
            </a:p>
          </p:txBody>
        </p:sp>
        <p:sp>
          <p:nvSpPr>
            <p:cNvPr id="91" name="Freeform 29"/>
            <p:cNvSpPr>
              <a:spLocks/>
            </p:cNvSpPr>
            <p:nvPr/>
          </p:nvSpPr>
          <p:spPr bwMode="auto">
            <a:xfrm>
              <a:off x="7098377" y="3858775"/>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sp>
        <p:nvSpPr>
          <p:cNvPr id="439" name="AutoShape 371"/>
          <p:cNvSpPr>
            <a:spLocks noChangeAspect="1" noChangeArrowheads="1" noTextEdit="1"/>
          </p:cNvSpPr>
          <p:nvPr/>
        </p:nvSpPr>
        <p:spPr bwMode="auto">
          <a:xfrm flipH="1">
            <a:off x="868413" y="2280457"/>
            <a:ext cx="563378" cy="728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8872" y="5244187"/>
            <a:ext cx="846708" cy="8467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390" y="5356717"/>
            <a:ext cx="632618" cy="621648"/>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60658" y="5840209"/>
            <a:ext cx="637889" cy="427935"/>
          </a:xfrm>
          <a:prstGeom prst="rect">
            <a:avLst/>
          </a:prstGeom>
        </p:spPr>
      </p:pic>
      <p:grpSp>
        <p:nvGrpSpPr>
          <p:cNvPr id="474" name="Group 473"/>
          <p:cNvGrpSpPr/>
          <p:nvPr/>
        </p:nvGrpSpPr>
        <p:grpSpPr>
          <a:xfrm>
            <a:off x="8438649" y="2861862"/>
            <a:ext cx="2090653" cy="2180686"/>
            <a:chOff x="8607860" y="2918751"/>
            <a:chExt cx="2132575" cy="2224413"/>
          </a:xfrm>
        </p:grpSpPr>
        <p:grpSp>
          <p:nvGrpSpPr>
            <p:cNvPr id="103" name="Group 102"/>
            <p:cNvGrpSpPr/>
            <p:nvPr/>
          </p:nvGrpSpPr>
          <p:grpSpPr>
            <a:xfrm>
              <a:off x="8607860" y="4547811"/>
              <a:ext cx="2130966" cy="595353"/>
              <a:chOff x="8607860" y="3874981"/>
              <a:chExt cx="2130966" cy="595353"/>
            </a:xfrm>
          </p:grpSpPr>
          <p:grpSp>
            <p:nvGrpSpPr>
              <p:cNvPr id="97" name="Group 96"/>
              <p:cNvGrpSpPr/>
              <p:nvPr/>
            </p:nvGrpSpPr>
            <p:grpSpPr>
              <a:xfrm>
                <a:off x="8607860" y="3874981"/>
                <a:ext cx="2130966" cy="349980"/>
                <a:chOff x="8609677" y="3874981"/>
                <a:chExt cx="1440439" cy="236571"/>
              </a:xfrm>
            </p:grpSpPr>
            <p:sp>
              <p:nvSpPr>
                <p:cNvPr id="93"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94"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95"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96"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8" name="Group 97"/>
              <p:cNvGrpSpPr/>
              <p:nvPr/>
            </p:nvGrpSpPr>
            <p:grpSpPr>
              <a:xfrm>
                <a:off x="8607860" y="4120354"/>
                <a:ext cx="2130966" cy="349980"/>
                <a:chOff x="8609677" y="3874981"/>
                <a:chExt cx="1440439" cy="236571"/>
              </a:xfrm>
            </p:grpSpPr>
            <p:sp>
              <p:nvSpPr>
                <p:cNvPr id="99"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00"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01"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02"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442" name="Group 441"/>
            <p:cNvGrpSpPr/>
            <p:nvPr/>
          </p:nvGrpSpPr>
          <p:grpSpPr>
            <a:xfrm>
              <a:off x="9164967" y="2918751"/>
              <a:ext cx="1575468" cy="1565276"/>
              <a:chOff x="1808160" y="2424113"/>
              <a:chExt cx="1575468" cy="1565276"/>
            </a:xfrm>
          </p:grpSpPr>
          <p:grpSp>
            <p:nvGrpSpPr>
              <p:cNvPr id="437" name="Group 436"/>
              <p:cNvGrpSpPr/>
              <p:nvPr/>
            </p:nvGrpSpPr>
            <p:grpSpPr>
              <a:xfrm flipH="1">
                <a:off x="2996277" y="2424113"/>
                <a:ext cx="387351" cy="1565275"/>
                <a:chOff x="1350375" y="2424113"/>
                <a:chExt cx="387351" cy="1565275"/>
              </a:xfrm>
            </p:grpSpPr>
            <p:sp>
              <p:nvSpPr>
                <p:cNvPr id="380" name="Rectangle 314"/>
                <p:cNvSpPr>
                  <a:spLocks noChangeArrowheads="1"/>
                </p:cNvSpPr>
                <p:nvPr/>
              </p:nvSpPr>
              <p:spPr bwMode="auto">
                <a:xfrm>
                  <a:off x="1350375" y="3278188"/>
                  <a:ext cx="155575" cy="71120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1" name="Rectangle 315"/>
                <p:cNvSpPr>
                  <a:spLocks noChangeArrowheads="1"/>
                </p:cNvSpPr>
                <p:nvPr/>
              </p:nvSpPr>
              <p:spPr bwMode="auto">
                <a:xfrm>
                  <a:off x="1428163" y="2874963"/>
                  <a:ext cx="309563" cy="111442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2" name="Freeform 316"/>
                <p:cNvSpPr>
                  <a:spLocks/>
                </p:cNvSpPr>
                <p:nvPr/>
              </p:nvSpPr>
              <p:spPr bwMode="auto">
                <a:xfrm>
                  <a:off x="1502775" y="2762251"/>
                  <a:ext cx="160338" cy="112713"/>
                </a:xfrm>
                <a:custGeom>
                  <a:avLst/>
                  <a:gdLst>
                    <a:gd name="T0" fmla="*/ 75 w 101"/>
                    <a:gd name="T1" fmla="*/ 0 h 71"/>
                    <a:gd name="T2" fmla="*/ 26 w 101"/>
                    <a:gd name="T3" fmla="*/ 0 h 71"/>
                    <a:gd name="T4" fmla="*/ 0 w 101"/>
                    <a:gd name="T5" fmla="*/ 71 h 71"/>
                    <a:gd name="T6" fmla="*/ 101 w 101"/>
                    <a:gd name="T7" fmla="*/ 71 h 71"/>
                    <a:gd name="T8" fmla="*/ 75 w 101"/>
                    <a:gd name="T9" fmla="*/ 0 h 71"/>
                  </a:gdLst>
                  <a:ahLst/>
                  <a:cxnLst>
                    <a:cxn ang="0">
                      <a:pos x="T0" y="T1"/>
                    </a:cxn>
                    <a:cxn ang="0">
                      <a:pos x="T2" y="T3"/>
                    </a:cxn>
                    <a:cxn ang="0">
                      <a:pos x="T4" y="T5"/>
                    </a:cxn>
                    <a:cxn ang="0">
                      <a:pos x="T6" y="T7"/>
                    </a:cxn>
                    <a:cxn ang="0">
                      <a:pos x="T8" y="T9"/>
                    </a:cxn>
                  </a:cxnLst>
                  <a:rect l="0" t="0" r="r" b="b"/>
                  <a:pathLst>
                    <a:path w="101" h="71">
                      <a:moveTo>
                        <a:pt x="75" y="0"/>
                      </a:moveTo>
                      <a:lnTo>
                        <a:pt x="26" y="0"/>
                      </a:lnTo>
                      <a:lnTo>
                        <a:pt x="0" y="71"/>
                      </a:lnTo>
                      <a:lnTo>
                        <a:pt x="101" y="71"/>
                      </a:lnTo>
                      <a:lnTo>
                        <a:pt x="75"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3" name="Rectangle 317"/>
                <p:cNvSpPr>
                  <a:spLocks noChangeArrowheads="1"/>
                </p:cNvSpPr>
                <p:nvPr/>
              </p:nvSpPr>
              <p:spPr bwMode="auto">
                <a:xfrm>
                  <a:off x="1569450" y="2424113"/>
                  <a:ext cx="26988" cy="38735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4" name="Rectangle 318"/>
                <p:cNvSpPr>
                  <a:spLocks noChangeArrowheads="1"/>
                </p:cNvSpPr>
                <p:nvPr/>
              </p:nvSpPr>
              <p:spPr bwMode="auto">
                <a:xfrm>
                  <a:off x="146943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5" name="Rectangle 319"/>
                <p:cNvSpPr>
                  <a:spLocks noChangeArrowheads="1"/>
                </p:cNvSpPr>
                <p:nvPr/>
              </p:nvSpPr>
              <p:spPr bwMode="auto">
                <a:xfrm>
                  <a:off x="1534525" y="29130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6" name="Rectangle 320"/>
                <p:cNvSpPr>
                  <a:spLocks noChangeArrowheads="1"/>
                </p:cNvSpPr>
                <p:nvPr/>
              </p:nvSpPr>
              <p:spPr bwMode="auto">
                <a:xfrm>
                  <a:off x="1599613" y="2913063"/>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7" name="Rectangle 321"/>
                <p:cNvSpPr>
                  <a:spLocks noChangeArrowheads="1"/>
                </p:cNvSpPr>
                <p:nvPr/>
              </p:nvSpPr>
              <p:spPr bwMode="auto">
                <a:xfrm>
                  <a:off x="166628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8" name="Rectangle 322"/>
                <p:cNvSpPr>
                  <a:spLocks noChangeArrowheads="1"/>
                </p:cNvSpPr>
                <p:nvPr/>
              </p:nvSpPr>
              <p:spPr bwMode="auto">
                <a:xfrm>
                  <a:off x="146943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9" name="Rectangle 323"/>
                <p:cNvSpPr>
                  <a:spLocks noChangeArrowheads="1"/>
                </p:cNvSpPr>
                <p:nvPr/>
              </p:nvSpPr>
              <p:spPr bwMode="auto">
                <a:xfrm>
                  <a:off x="1534525" y="3016251"/>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0" name="Rectangle 324"/>
                <p:cNvSpPr>
                  <a:spLocks noChangeArrowheads="1"/>
                </p:cNvSpPr>
                <p:nvPr/>
              </p:nvSpPr>
              <p:spPr bwMode="auto">
                <a:xfrm>
                  <a:off x="1599613" y="30162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1" name="Rectangle 325"/>
                <p:cNvSpPr>
                  <a:spLocks noChangeArrowheads="1"/>
                </p:cNvSpPr>
                <p:nvPr/>
              </p:nvSpPr>
              <p:spPr bwMode="auto">
                <a:xfrm>
                  <a:off x="166628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2" name="Rectangle 326"/>
                <p:cNvSpPr>
                  <a:spLocks noChangeArrowheads="1"/>
                </p:cNvSpPr>
                <p:nvPr/>
              </p:nvSpPr>
              <p:spPr bwMode="auto">
                <a:xfrm>
                  <a:off x="146943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3" name="Rectangle 327"/>
                <p:cNvSpPr>
                  <a:spLocks noChangeArrowheads="1"/>
                </p:cNvSpPr>
                <p:nvPr/>
              </p:nvSpPr>
              <p:spPr bwMode="auto">
                <a:xfrm>
                  <a:off x="1534525" y="311943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4" name="Rectangle 328"/>
                <p:cNvSpPr>
                  <a:spLocks noChangeArrowheads="1"/>
                </p:cNvSpPr>
                <p:nvPr/>
              </p:nvSpPr>
              <p:spPr bwMode="auto">
                <a:xfrm>
                  <a:off x="1599613" y="31194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5" name="Rectangle 329"/>
                <p:cNvSpPr>
                  <a:spLocks noChangeArrowheads="1"/>
                </p:cNvSpPr>
                <p:nvPr/>
              </p:nvSpPr>
              <p:spPr bwMode="auto">
                <a:xfrm>
                  <a:off x="166628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6" name="Rectangle 330"/>
                <p:cNvSpPr>
                  <a:spLocks noChangeArrowheads="1"/>
                </p:cNvSpPr>
                <p:nvPr/>
              </p:nvSpPr>
              <p:spPr bwMode="auto">
                <a:xfrm>
                  <a:off x="146943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7" name="Rectangle 331"/>
                <p:cNvSpPr>
                  <a:spLocks noChangeArrowheads="1"/>
                </p:cNvSpPr>
                <p:nvPr/>
              </p:nvSpPr>
              <p:spPr bwMode="auto">
                <a:xfrm>
                  <a:off x="1534525"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8" name="Rectangle 332"/>
                <p:cNvSpPr>
                  <a:spLocks noChangeArrowheads="1"/>
                </p:cNvSpPr>
                <p:nvPr/>
              </p:nvSpPr>
              <p:spPr bwMode="auto">
                <a:xfrm>
                  <a:off x="1599613"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9" name="Rectangle 333"/>
                <p:cNvSpPr>
                  <a:spLocks noChangeArrowheads="1"/>
                </p:cNvSpPr>
                <p:nvPr/>
              </p:nvSpPr>
              <p:spPr bwMode="auto">
                <a:xfrm>
                  <a:off x="166628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0" name="Rectangle 334"/>
                <p:cNvSpPr>
                  <a:spLocks noChangeArrowheads="1"/>
                </p:cNvSpPr>
                <p:nvPr/>
              </p:nvSpPr>
              <p:spPr bwMode="auto">
                <a:xfrm>
                  <a:off x="146943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1" name="Rectangle 335"/>
                <p:cNvSpPr>
                  <a:spLocks noChangeArrowheads="1"/>
                </p:cNvSpPr>
                <p:nvPr/>
              </p:nvSpPr>
              <p:spPr bwMode="auto">
                <a:xfrm>
                  <a:off x="1534525" y="332898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2" name="Rectangle 336"/>
                <p:cNvSpPr>
                  <a:spLocks noChangeArrowheads="1"/>
                </p:cNvSpPr>
                <p:nvPr/>
              </p:nvSpPr>
              <p:spPr bwMode="auto">
                <a:xfrm>
                  <a:off x="1599613" y="332898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3" name="Rectangle 337"/>
                <p:cNvSpPr>
                  <a:spLocks noChangeArrowheads="1"/>
                </p:cNvSpPr>
                <p:nvPr/>
              </p:nvSpPr>
              <p:spPr bwMode="auto">
                <a:xfrm>
                  <a:off x="166628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4" name="Rectangle 338"/>
                <p:cNvSpPr>
                  <a:spLocks noChangeArrowheads="1"/>
                </p:cNvSpPr>
                <p:nvPr/>
              </p:nvSpPr>
              <p:spPr bwMode="auto">
                <a:xfrm>
                  <a:off x="146943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5" name="Rectangle 339"/>
                <p:cNvSpPr>
                  <a:spLocks noChangeArrowheads="1"/>
                </p:cNvSpPr>
                <p:nvPr/>
              </p:nvSpPr>
              <p:spPr bwMode="auto">
                <a:xfrm>
                  <a:off x="1534525" y="3432176"/>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6" name="Rectangle 340"/>
                <p:cNvSpPr>
                  <a:spLocks noChangeArrowheads="1"/>
                </p:cNvSpPr>
                <p:nvPr/>
              </p:nvSpPr>
              <p:spPr bwMode="auto">
                <a:xfrm>
                  <a:off x="1599613" y="343217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7" name="Rectangle 341"/>
                <p:cNvSpPr>
                  <a:spLocks noChangeArrowheads="1"/>
                </p:cNvSpPr>
                <p:nvPr/>
              </p:nvSpPr>
              <p:spPr bwMode="auto">
                <a:xfrm>
                  <a:off x="166628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8" name="Rectangle 342"/>
                <p:cNvSpPr>
                  <a:spLocks noChangeArrowheads="1"/>
                </p:cNvSpPr>
                <p:nvPr/>
              </p:nvSpPr>
              <p:spPr bwMode="auto">
                <a:xfrm>
                  <a:off x="146943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9" name="Rectangle 343"/>
                <p:cNvSpPr>
                  <a:spLocks noChangeArrowheads="1"/>
                </p:cNvSpPr>
                <p:nvPr/>
              </p:nvSpPr>
              <p:spPr bwMode="auto">
                <a:xfrm>
                  <a:off x="1534525"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0" name="Rectangle 344"/>
                <p:cNvSpPr>
                  <a:spLocks noChangeArrowheads="1"/>
                </p:cNvSpPr>
                <p:nvPr/>
              </p:nvSpPr>
              <p:spPr bwMode="auto">
                <a:xfrm>
                  <a:off x="1599613"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1" name="Rectangle 345"/>
                <p:cNvSpPr>
                  <a:spLocks noChangeArrowheads="1"/>
                </p:cNvSpPr>
                <p:nvPr/>
              </p:nvSpPr>
              <p:spPr bwMode="auto">
                <a:xfrm>
                  <a:off x="166628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2" name="Rectangle 346"/>
                <p:cNvSpPr>
                  <a:spLocks noChangeArrowheads="1"/>
                </p:cNvSpPr>
                <p:nvPr/>
              </p:nvSpPr>
              <p:spPr bwMode="auto">
                <a:xfrm>
                  <a:off x="146943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3" name="Rectangle 347"/>
                <p:cNvSpPr>
                  <a:spLocks noChangeArrowheads="1"/>
                </p:cNvSpPr>
                <p:nvPr/>
              </p:nvSpPr>
              <p:spPr bwMode="auto">
                <a:xfrm>
                  <a:off x="1534525"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4" name="Rectangle 348"/>
                <p:cNvSpPr>
                  <a:spLocks noChangeArrowheads="1"/>
                </p:cNvSpPr>
                <p:nvPr/>
              </p:nvSpPr>
              <p:spPr bwMode="auto">
                <a:xfrm>
                  <a:off x="1599613"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5" name="Rectangle 349"/>
                <p:cNvSpPr>
                  <a:spLocks noChangeArrowheads="1"/>
                </p:cNvSpPr>
                <p:nvPr/>
              </p:nvSpPr>
              <p:spPr bwMode="auto">
                <a:xfrm>
                  <a:off x="166628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6" name="Rectangle 350"/>
                <p:cNvSpPr>
                  <a:spLocks noChangeArrowheads="1"/>
                </p:cNvSpPr>
                <p:nvPr/>
              </p:nvSpPr>
              <p:spPr bwMode="auto">
                <a:xfrm>
                  <a:off x="146943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7" name="Rectangle 351"/>
                <p:cNvSpPr>
                  <a:spLocks noChangeArrowheads="1"/>
                </p:cNvSpPr>
                <p:nvPr/>
              </p:nvSpPr>
              <p:spPr bwMode="auto">
                <a:xfrm>
                  <a:off x="1534525"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8" name="Rectangle 352"/>
                <p:cNvSpPr>
                  <a:spLocks noChangeArrowheads="1"/>
                </p:cNvSpPr>
                <p:nvPr/>
              </p:nvSpPr>
              <p:spPr bwMode="auto">
                <a:xfrm>
                  <a:off x="1599613"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9" name="Rectangle 353"/>
                <p:cNvSpPr>
                  <a:spLocks noChangeArrowheads="1"/>
                </p:cNvSpPr>
                <p:nvPr/>
              </p:nvSpPr>
              <p:spPr bwMode="auto">
                <a:xfrm>
                  <a:off x="166628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20" name="Rectangle 354"/>
                <p:cNvSpPr>
                  <a:spLocks noChangeArrowheads="1"/>
                </p:cNvSpPr>
                <p:nvPr/>
              </p:nvSpPr>
              <p:spPr bwMode="auto">
                <a:xfrm>
                  <a:off x="146943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21" name="Rectangle 355"/>
                <p:cNvSpPr>
                  <a:spLocks noChangeArrowheads="1"/>
                </p:cNvSpPr>
                <p:nvPr/>
              </p:nvSpPr>
              <p:spPr bwMode="auto">
                <a:xfrm>
                  <a:off x="1534525"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22" name="Rectangle 356"/>
                <p:cNvSpPr>
                  <a:spLocks noChangeArrowheads="1"/>
                </p:cNvSpPr>
                <p:nvPr/>
              </p:nvSpPr>
              <p:spPr bwMode="auto">
                <a:xfrm>
                  <a:off x="1599613"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23" name="Rectangle 357"/>
                <p:cNvSpPr>
                  <a:spLocks noChangeArrowheads="1"/>
                </p:cNvSpPr>
                <p:nvPr/>
              </p:nvSpPr>
              <p:spPr bwMode="auto">
                <a:xfrm>
                  <a:off x="166628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36" name="Group 435"/>
              <p:cNvGrpSpPr/>
              <p:nvPr/>
            </p:nvGrpSpPr>
            <p:grpSpPr>
              <a:xfrm>
                <a:off x="1808160" y="2824164"/>
                <a:ext cx="1094873" cy="1165225"/>
                <a:chOff x="1819157" y="2439988"/>
                <a:chExt cx="1455857" cy="1549401"/>
              </a:xfrm>
            </p:grpSpPr>
            <p:sp>
              <p:nvSpPr>
                <p:cNvPr id="273" name="Rectangle 207"/>
                <p:cNvSpPr>
                  <a:spLocks noChangeArrowheads="1"/>
                </p:cNvSpPr>
                <p:nvPr/>
              </p:nvSpPr>
              <p:spPr bwMode="auto">
                <a:xfrm>
                  <a:off x="2797176" y="3033713"/>
                  <a:ext cx="477838" cy="9556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74" name="Rectangle 208"/>
                <p:cNvSpPr>
                  <a:spLocks noChangeArrowheads="1"/>
                </p:cNvSpPr>
                <p:nvPr/>
              </p:nvSpPr>
              <p:spPr bwMode="auto">
                <a:xfrm>
                  <a:off x="3171826"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75" name="Rectangle 209"/>
                <p:cNvSpPr>
                  <a:spLocks noChangeArrowheads="1"/>
                </p:cNvSpPr>
                <p:nvPr/>
              </p:nvSpPr>
              <p:spPr bwMode="auto">
                <a:xfrm>
                  <a:off x="3068638"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76" name="Rectangle 210"/>
                <p:cNvSpPr>
                  <a:spLocks noChangeArrowheads="1"/>
                </p:cNvSpPr>
                <p:nvPr/>
              </p:nvSpPr>
              <p:spPr bwMode="auto">
                <a:xfrm>
                  <a:off x="2962276"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77" name="Rectangle 211"/>
                <p:cNvSpPr>
                  <a:spLocks noChangeArrowheads="1"/>
                </p:cNvSpPr>
                <p:nvPr/>
              </p:nvSpPr>
              <p:spPr bwMode="auto">
                <a:xfrm>
                  <a:off x="2859088"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78" name="Rectangle 212"/>
                <p:cNvSpPr>
                  <a:spLocks noChangeArrowheads="1"/>
                </p:cNvSpPr>
                <p:nvPr/>
              </p:nvSpPr>
              <p:spPr bwMode="auto">
                <a:xfrm>
                  <a:off x="3171826"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79" name="Rectangle 213"/>
                <p:cNvSpPr>
                  <a:spLocks noChangeArrowheads="1"/>
                </p:cNvSpPr>
                <p:nvPr/>
              </p:nvSpPr>
              <p:spPr bwMode="auto">
                <a:xfrm>
                  <a:off x="3068638"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0" name="Rectangle 214"/>
                <p:cNvSpPr>
                  <a:spLocks noChangeArrowheads="1"/>
                </p:cNvSpPr>
                <p:nvPr/>
              </p:nvSpPr>
              <p:spPr bwMode="auto">
                <a:xfrm>
                  <a:off x="2962276"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1" name="Rectangle 215"/>
                <p:cNvSpPr>
                  <a:spLocks noChangeArrowheads="1"/>
                </p:cNvSpPr>
                <p:nvPr/>
              </p:nvSpPr>
              <p:spPr bwMode="auto">
                <a:xfrm>
                  <a:off x="2859088"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2" name="Rectangle 216"/>
                <p:cNvSpPr>
                  <a:spLocks noChangeArrowheads="1"/>
                </p:cNvSpPr>
                <p:nvPr/>
              </p:nvSpPr>
              <p:spPr bwMode="auto">
                <a:xfrm>
                  <a:off x="3171826"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3" name="Rectangle 217"/>
                <p:cNvSpPr>
                  <a:spLocks noChangeArrowheads="1"/>
                </p:cNvSpPr>
                <p:nvPr/>
              </p:nvSpPr>
              <p:spPr bwMode="auto">
                <a:xfrm>
                  <a:off x="3068638"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4" name="Rectangle 218"/>
                <p:cNvSpPr>
                  <a:spLocks noChangeArrowheads="1"/>
                </p:cNvSpPr>
                <p:nvPr/>
              </p:nvSpPr>
              <p:spPr bwMode="auto">
                <a:xfrm>
                  <a:off x="2962276"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5" name="Rectangle 219"/>
                <p:cNvSpPr>
                  <a:spLocks noChangeArrowheads="1"/>
                </p:cNvSpPr>
                <p:nvPr/>
              </p:nvSpPr>
              <p:spPr bwMode="auto">
                <a:xfrm>
                  <a:off x="2859088"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6" name="Rectangle 220"/>
                <p:cNvSpPr>
                  <a:spLocks noChangeArrowheads="1"/>
                </p:cNvSpPr>
                <p:nvPr/>
              </p:nvSpPr>
              <p:spPr bwMode="auto">
                <a:xfrm>
                  <a:off x="3171826"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7" name="Rectangle 221"/>
                <p:cNvSpPr>
                  <a:spLocks noChangeArrowheads="1"/>
                </p:cNvSpPr>
                <p:nvPr/>
              </p:nvSpPr>
              <p:spPr bwMode="auto">
                <a:xfrm>
                  <a:off x="3068638"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8" name="Rectangle 222"/>
                <p:cNvSpPr>
                  <a:spLocks noChangeArrowheads="1"/>
                </p:cNvSpPr>
                <p:nvPr/>
              </p:nvSpPr>
              <p:spPr bwMode="auto">
                <a:xfrm>
                  <a:off x="2962276"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9" name="Rectangle 223"/>
                <p:cNvSpPr>
                  <a:spLocks noChangeArrowheads="1"/>
                </p:cNvSpPr>
                <p:nvPr/>
              </p:nvSpPr>
              <p:spPr bwMode="auto">
                <a:xfrm>
                  <a:off x="2859088"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0" name="Rectangle 224"/>
                <p:cNvSpPr>
                  <a:spLocks noChangeArrowheads="1"/>
                </p:cNvSpPr>
                <p:nvPr/>
              </p:nvSpPr>
              <p:spPr bwMode="auto">
                <a:xfrm>
                  <a:off x="3171826"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1" name="Rectangle 225"/>
                <p:cNvSpPr>
                  <a:spLocks noChangeArrowheads="1"/>
                </p:cNvSpPr>
                <p:nvPr/>
              </p:nvSpPr>
              <p:spPr bwMode="auto">
                <a:xfrm>
                  <a:off x="3068638"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2" name="Rectangle 226"/>
                <p:cNvSpPr>
                  <a:spLocks noChangeArrowheads="1"/>
                </p:cNvSpPr>
                <p:nvPr/>
              </p:nvSpPr>
              <p:spPr bwMode="auto">
                <a:xfrm>
                  <a:off x="2962276"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3" name="Rectangle 227"/>
                <p:cNvSpPr>
                  <a:spLocks noChangeArrowheads="1"/>
                </p:cNvSpPr>
                <p:nvPr/>
              </p:nvSpPr>
              <p:spPr bwMode="auto">
                <a:xfrm>
                  <a:off x="2859088"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4" name="Rectangle 228"/>
                <p:cNvSpPr>
                  <a:spLocks noChangeArrowheads="1"/>
                </p:cNvSpPr>
                <p:nvPr/>
              </p:nvSpPr>
              <p:spPr bwMode="auto">
                <a:xfrm>
                  <a:off x="3171826"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5" name="Rectangle 229"/>
                <p:cNvSpPr>
                  <a:spLocks noChangeArrowheads="1"/>
                </p:cNvSpPr>
                <p:nvPr/>
              </p:nvSpPr>
              <p:spPr bwMode="auto">
                <a:xfrm>
                  <a:off x="3068638"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6" name="Rectangle 230"/>
                <p:cNvSpPr>
                  <a:spLocks noChangeArrowheads="1"/>
                </p:cNvSpPr>
                <p:nvPr/>
              </p:nvSpPr>
              <p:spPr bwMode="auto">
                <a:xfrm>
                  <a:off x="2962276"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7" name="Rectangle 231"/>
                <p:cNvSpPr>
                  <a:spLocks noChangeArrowheads="1"/>
                </p:cNvSpPr>
                <p:nvPr/>
              </p:nvSpPr>
              <p:spPr bwMode="auto">
                <a:xfrm>
                  <a:off x="2859088"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8" name="Rectangle 232"/>
                <p:cNvSpPr>
                  <a:spLocks noChangeArrowheads="1"/>
                </p:cNvSpPr>
                <p:nvPr/>
              </p:nvSpPr>
              <p:spPr bwMode="auto">
                <a:xfrm>
                  <a:off x="3171826"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9" name="Rectangle 233"/>
                <p:cNvSpPr>
                  <a:spLocks noChangeArrowheads="1"/>
                </p:cNvSpPr>
                <p:nvPr/>
              </p:nvSpPr>
              <p:spPr bwMode="auto">
                <a:xfrm>
                  <a:off x="3068638"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0" name="Rectangle 234"/>
                <p:cNvSpPr>
                  <a:spLocks noChangeArrowheads="1"/>
                </p:cNvSpPr>
                <p:nvPr/>
              </p:nvSpPr>
              <p:spPr bwMode="auto">
                <a:xfrm>
                  <a:off x="2962276"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1" name="Rectangle 235"/>
                <p:cNvSpPr>
                  <a:spLocks noChangeArrowheads="1"/>
                </p:cNvSpPr>
                <p:nvPr/>
              </p:nvSpPr>
              <p:spPr bwMode="auto">
                <a:xfrm>
                  <a:off x="2859088"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2" name="Rectangle 236"/>
                <p:cNvSpPr>
                  <a:spLocks noChangeArrowheads="1"/>
                </p:cNvSpPr>
                <p:nvPr/>
              </p:nvSpPr>
              <p:spPr bwMode="auto">
                <a:xfrm>
                  <a:off x="3171826"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3" name="Rectangle 237"/>
                <p:cNvSpPr>
                  <a:spLocks noChangeArrowheads="1"/>
                </p:cNvSpPr>
                <p:nvPr/>
              </p:nvSpPr>
              <p:spPr bwMode="auto">
                <a:xfrm>
                  <a:off x="3068638"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4" name="Rectangle 238"/>
                <p:cNvSpPr>
                  <a:spLocks noChangeArrowheads="1"/>
                </p:cNvSpPr>
                <p:nvPr/>
              </p:nvSpPr>
              <p:spPr bwMode="auto">
                <a:xfrm>
                  <a:off x="2962276"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5" name="Rectangle 239"/>
                <p:cNvSpPr>
                  <a:spLocks noChangeArrowheads="1"/>
                </p:cNvSpPr>
                <p:nvPr/>
              </p:nvSpPr>
              <p:spPr bwMode="auto">
                <a:xfrm>
                  <a:off x="2859088"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6" name="Rectangle 240"/>
                <p:cNvSpPr>
                  <a:spLocks noChangeArrowheads="1"/>
                </p:cNvSpPr>
                <p:nvPr/>
              </p:nvSpPr>
              <p:spPr bwMode="auto">
                <a:xfrm>
                  <a:off x="1819157" y="3500438"/>
                  <a:ext cx="277814" cy="4889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7" name="Rectangle 241"/>
                <p:cNvSpPr>
                  <a:spLocks noChangeArrowheads="1"/>
                </p:cNvSpPr>
                <p:nvPr/>
              </p:nvSpPr>
              <p:spPr bwMode="auto">
                <a:xfrm>
                  <a:off x="2600326" y="3241676"/>
                  <a:ext cx="277813" cy="7477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8" name="Rectangle 242"/>
                <p:cNvSpPr>
                  <a:spLocks noChangeArrowheads="1"/>
                </p:cNvSpPr>
                <p:nvPr/>
              </p:nvSpPr>
              <p:spPr bwMode="auto">
                <a:xfrm>
                  <a:off x="1931988" y="3244851"/>
                  <a:ext cx="468313" cy="3746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9" name="Freeform 243"/>
                <p:cNvSpPr>
                  <a:spLocks/>
                </p:cNvSpPr>
                <p:nvPr/>
              </p:nvSpPr>
              <p:spPr bwMode="auto">
                <a:xfrm>
                  <a:off x="2200276" y="2562226"/>
                  <a:ext cx="400050" cy="1427163"/>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0" name="Freeform 244"/>
                <p:cNvSpPr>
                  <a:spLocks/>
                </p:cNvSpPr>
                <p:nvPr/>
              </p:nvSpPr>
              <p:spPr bwMode="auto">
                <a:xfrm>
                  <a:off x="1931988" y="3249613"/>
                  <a:ext cx="268288" cy="739775"/>
                </a:xfrm>
                <a:custGeom>
                  <a:avLst/>
                  <a:gdLst>
                    <a:gd name="T0" fmla="*/ 0 w 169"/>
                    <a:gd name="T1" fmla="*/ 233 h 466"/>
                    <a:gd name="T2" fmla="*/ 0 w 169"/>
                    <a:gd name="T3" fmla="*/ 466 h 466"/>
                    <a:gd name="T4" fmla="*/ 169 w 169"/>
                    <a:gd name="T5" fmla="*/ 466 h 466"/>
                    <a:gd name="T6" fmla="*/ 169 w 169"/>
                    <a:gd name="T7" fmla="*/ 0 h 466"/>
                    <a:gd name="T8" fmla="*/ 0 w 169"/>
                    <a:gd name="T9" fmla="*/ 233 h 466"/>
                  </a:gdLst>
                  <a:ahLst/>
                  <a:cxnLst>
                    <a:cxn ang="0">
                      <a:pos x="T0" y="T1"/>
                    </a:cxn>
                    <a:cxn ang="0">
                      <a:pos x="T2" y="T3"/>
                    </a:cxn>
                    <a:cxn ang="0">
                      <a:pos x="T4" y="T5"/>
                    </a:cxn>
                    <a:cxn ang="0">
                      <a:pos x="T6" y="T7"/>
                    </a:cxn>
                    <a:cxn ang="0">
                      <a:pos x="T8" y="T9"/>
                    </a:cxn>
                  </a:cxnLst>
                  <a:rect l="0" t="0" r="r" b="b"/>
                  <a:pathLst>
                    <a:path w="169" h="466">
                      <a:moveTo>
                        <a:pt x="0" y="233"/>
                      </a:moveTo>
                      <a:lnTo>
                        <a:pt x="0" y="466"/>
                      </a:lnTo>
                      <a:lnTo>
                        <a:pt x="169" y="466"/>
                      </a:lnTo>
                      <a:lnTo>
                        <a:pt x="169" y="0"/>
                      </a:lnTo>
                      <a:lnTo>
                        <a:pt x="0" y="233"/>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1" name="Rectangle 245"/>
                <p:cNvSpPr>
                  <a:spLocks noChangeArrowheads="1"/>
                </p:cNvSpPr>
                <p:nvPr/>
              </p:nvSpPr>
              <p:spPr bwMode="auto">
                <a:xfrm>
                  <a:off x="2249488" y="2640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2" name="Rectangle 246"/>
                <p:cNvSpPr>
                  <a:spLocks noChangeArrowheads="1"/>
                </p:cNvSpPr>
                <p:nvPr/>
              </p:nvSpPr>
              <p:spPr bwMode="auto">
                <a:xfrm>
                  <a:off x="233838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3" name="Rectangle 247"/>
                <p:cNvSpPr>
                  <a:spLocks noChangeArrowheads="1"/>
                </p:cNvSpPr>
                <p:nvPr/>
              </p:nvSpPr>
              <p:spPr bwMode="auto">
                <a:xfrm>
                  <a:off x="2422526"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4" name="Rectangle 248"/>
                <p:cNvSpPr>
                  <a:spLocks noChangeArrowheads="1"/>
                </p:cNvSpPr>
                <p:nvPr/>
              </p:nvSpPr>
              <p:spPr bwMode="auto">
                <a:xfrm>
                  <a:off x="250983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5" name="Rectangle 249"/>
                <p:cNvSpPr>
                  <a:spLocks noChangeArrowheads="1"/>
                </p:cNvSpPr>
                <p:nvPr/>
              </p:nvSpPr>
              <p:spPr bwMode="auto">
                <a:xfrm>
                  <a:off x="2249488" y="27527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6" name="Rectangle 250"/>
                <p:cNvSpPr>
                  <a:spLocks noChangeArrowheads="1"/>
                </p:cNvSpPr>
                <p:nvPr/>
              </p:nvSpPr>
              <p:spPr bwMode="auto">
                <a:xfrm>
                  <a:off x="233838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7" name="Rectangle 251"/>
                <p:cNvSpPr>
                  <a:spLocks noChangeArrowheads="1"/>
                </p:cNvSpPr>
                <p:nvPr/>
              </p:nvSpPr>
              <p:spPr bwMode="auto">
                <a:xfrm>
                  <a:off x="2422526"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8" name="Rectangle 252"/>
                <p:cNvSpPr>
                  <a:spLocks noChangeArrowheads="1"/>
                </p:cNvSpPr>
                <p:nvPr/>
              </p:nvSpPr>
              <p:spPr bwMode="auto">
                <a:xfrm>
                  <a:off x="250983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9" name="Rectangle 253"/>
                <p:cNvSpPr>
                  <a:spLocks noChangeArrowheads="1"/>
                </p:cNvSpPr>
                <p:nvPr/>
              </p:nvSpPr>
              <p:spPr bwMode="auto">
                <a:xfrm>
                  <a:off x="2249488" y="286226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0" name="Rectangle 254"/>
                <p:cNvSpPr>
                  <a:spLocks noChangeArrowheads="1"/>
                </p:cNvSpPr>
                <p:nvPr/>
              </p:nvSpPr>
              <p:spPr bwMode="auto">
                <a:xfrm>
                  <a:off x="233838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1" name="Rectangle 255"/>
                <p:cNvSpPr>
                  <a:spLocks noChangeArrowheads="1"/>
                </p:cNvSpPr>
                <p:nvPr/>
              </p:nvSpPr>
              <p:spPr bwMode="auto">
                <a:xfrm>
                  <a:off x="2422526"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2" name="Rectangle 256"/>
                <p:cNvSpPr>
                  <a:spLocks noChangeArrowheads="1"/>
                </p:cNvSpPr>
                <p:nvPr/>
              </p:nvSpPr>
              <p:spPr bwMode="auto">
                <a:xfrm>
                  <a:off x="250983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3" name="Rectangle 257"/>
                <p:cNvSpPr>
                  <a:spLocks noChangeArrowheads="1"/>
                </p:cNvSpPr>
                <p:nvPr/>
              </p:nvSpPr>
              <p:spPr bwMode="auto">
                <a:xfrm>
                  <a:off x="2249488" y="297497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4" name="Rectangle 258"/>
                <p:cNvSpPr>
                  <a:spLocks noChangeArrowheads="1"/>
                </p:cNvSpPr>
                <p:nvPr/>
              </p:nvSpPr>
              <p:spPr bwMode="auto">
                <a:xfrm>
                  <a:off x="233838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5" name="Rectangle 259"/>
                <p:cNvSpPr>
                  <a:spLocks noChangeArrowheads="1"/>
                </p:cNvSpPr>
                <p:nvPr/>
              </p:nvSpPr>
              <p:spPr bwMode="auto">
                <a:xfrm>
                  <a:off x="2422526"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6" name="Rectangle 260"/>
                <p:cNvSpPr>
                  <a:spLocks noChangeArrowheads="1"/>
                </p:cNvSpPr>
                <p:nvPr/>
              </p:nvSpPr>
              <p:spPr bwMode="auto">
                <a:xfrm>
                  <a:off x="250983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7" name="Rectangle 261"/>
                <p:cNvSpPr>
                  <a:spLocks noChangeArrowheads="1"/>
                </p:cNvSpPr>
                <p:nvPr/>
              </p:nvSpPr>
              <p:spPr bwMode="auto">
                <a:xfrm>
                  <a:off x="2249488" y="30876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8" name="Rectangle 262"/>
                <p:cNvSpPr>
                  <a:spLocks noChangeArrowheads="1"/>
                </p:cNvSpPr>
                <p:nvPr/>
              </p:nvSpPr>
              <p:spPr bwMode="auto">
                <a:xfrm>
                  <a:off x="233838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9" name="Rectangle 263"/>
                <p:cNvSpPr>
                  <a:spLocks noChangeArrowheads="1"/>
                </p:cNvSpPr>
                <p:nvPr/>
              </p:nvSpPr>
              <p:spPr bwMode="auto">
                <a:xfrm>
                  <a:off x="2422526"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0" name="Rectangle 264"/>
                <p:cNvSpPr>
                  <a:spLocks noChangeArrowheads="1"/>
                </p:cNvSpPr>
                <p:nvPr/>
              </p:nvSpPr>
              <p:spPr bwMode="auto">
                <a:xfrm>
                  <a:off x="250983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1" name="Rectangle 265"/>
                <p:cNvSpPr>
                  <a:spLocks noChangeArrowheads="1"/>
                </p:cNvSpPr>
                <p:nvPr/>
              </p:nvSpPr>
              <p:spPr bwMode="auto">
                <a:xfrm>
                  <a:off x="2249488" y="32004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2" name="Rectangle 266"/>
                <p:cNvSpPr>
                  <a:spLocks noChangeArrowheads="1"/>
                </p:cNvSpPr>
                <p:nvPr/>
              </p:nvSpPr>
              <p:spPr bwMode="auto">
                <a:xfrm>
                  <a:off x="233838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3" name="Rectangle 267"/>
                <p:cNvSpPr>
                  <a:spLocks noChangeArrowheads="1"/>
                </p:cNvSpPr>
                <p:nvPr/>
              </p:nvSpPr>
              <p:spPr bwMode="auto">
                <a:xfrm>
                  <a:off x="2422526"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4" name="Rectangle 268"/>
                <p:cNvSpPr>
                  <a:spLocks noChangeArrowheads="1"/>
                </p:cNvSpPr>
                <p:nvPr/>
              </p:nvSpPr>
              <p:spPr bwMode="auto">
                <a:xfrm>
                  <a:off x="250983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5" name="Rectangle 269"/>
                <p:cNvSpPr>
                  <a:spLocks noChangeArrowheads="1"/>
                </p:cNvSpPr>
                <p:nvPr/>
              </p:nvSpPr>
              <p:spPr bwMode="auto">
                <a:xfrm>
                  <a:off x="2249488"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6" name="Rectangle 270"/>
                <p:cNvSpPr>
                  <a:spLocks noChangeArrowheads="1"/>
                </p:cNvSpPr>
                <p:nvPr/>
              </p:nvSpPr>
              <p:spPr bwMode="auto">
                <a:xfrm>
                  <a:off x="233838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7" name="Rectangle 271"/>
                <p:cNvSpPr>
                  <a:spLocks noChangeArrowheads="1"/>
                </p:cNvSpPr>
                <p:nvPr/>
              </p:nvSpPr>
              <p:spPr bwMode="auto">
                <a:xfrm>
                  <a:off x="2422526"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8" name="Rectangle 272"/>
                <p:cNvSpPr>
                  <a:spLocks noChangeArrowheads="1"/>
                </p:cNvSpPr>
                <p:nvPr/>
              </p:nvSpPr>
              <p:spPr bwMode="auto">
                <a:xfrm>
                  <a:off x="250983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9" name="Rectangle 273"/>
                <p:cNvSpPr>
                  <a:spLocks noChangeArrowheads="1"/>
                </p:cNvSpPr>
                <p:nvPr/>
              </p:nvSpPr>
              <p:spPr bwMode="auto">
                <a:xfrm>
                  <a:off x="2249488" y="35321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0" name="Rectangle 274"/>
                <p:cNvSpPr>
                  <a:spLocks noChangeArrowheads="1"/>
                </p:cNvSpPr>
                <p:nvPr/>
              </p:nvSpPr>
              <p:spPr bwMode="auto">
                <a:xfrm>
                  <a:off x="233838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1" name="Rectangle 275"/>
                <p:cNvSpPr>
                  <a:spLocks noChangeArrowheads="1"/>
                </p:cNvSpPr>
                <p:nvPr/>
              </p:nvSpPr>
              <p:spPr bwMode="auto">
                <a:xfrm>
                  <a:off x="2422526"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2" name="Rectangle 276"/>
                <p:cNvSpPr>
                  <a:spLocks noChangeArrowheads="1"/>
                </p:cNvSpPr>
                <p:nvPr/>
              </p:nvSpPr>
              <p:spPr bwMode="auto">
                <a:xfrm>
                  <a:off x="250983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3" name="Rectangle 277"/>
                <p:cNvSpPr>
                  <a:spLocks noChangeArrowheads="1"/>
                </p:cNvSpPr>
                <p:nvPr/>
              </p:nvSpPr>
              <p:spPr bwMode="auto">
                <a:xfrm>
                  <a:off x="2249488" y="34163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4" name="Rectangle 278"/>
                <p:cNvSpPr>
                  <a:spLocks noChangeArrowheads="1"/>
                </p:cNvSpPr>
                <p:nvPr/>
              </p:nvSpPr>
              <p:spPr bwMode="auto">
                <a:xfrm>
                  <a:off x="233838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5" name="Rectangle 279"/>
                <p:cNvSpPr>
                  <a:spLocks noChangeArrowheads="1"/>
                </p:cNvSpPr>
                <p:nvPr/>
              </p:nvSpPr>
              <p:spPr bwMode="auto">
                <a:xfrm>
                  <a:off x="2422526"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6" name="Rectangle 280"/>
                <p:cNvSpPr>
                  <a:spLocks noChangeArrowheads="1"/>
                </p:cNvSpPr>
                <p:nvPr/>
              </p:nvSpPr>
              <p:spPr bwMode="auto">
                <a:xfrm>
                  <a:off x="250983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7" name="Rectangle 281"/>
                <p:cNvSpPr>
                  <a:spLocks noChangeArrowheads="1"/>
                </p:cNvSpPr>
                <p:nvPr/>
              </p:nvSpPr>
              <p:spPr bwMode="auto">
                <a:xfrm>
                  <a:off x="2249488" y="36449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8" name="Rectangle 282"/>
                <p:cNvSpPr>
                  <a:spLocks noChangeArrowheads="1"/>
                </p:cNvSpPr>
                <p:nvPr/>
              </p:nvSpPr>
              <p:spPr bwMode="auto">
                <a:xfrm>
                  <a:off x="233838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9" name="Rectangle 283"/>
                <p:cNvSpPr>
                  <a:spLocks noChangeArrowheads="1"/>
                </p:cNvSpPr>
                <p:nvPr/>
              </p:nvSpPr>
              <p:spPr bwMode="auto">
                <a:xfrm>
                  <a:off x="2422526"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0" name="Rectangle 284"/>
                <p:cNvSpPr>
                  <a:spLocks noChangeArrowheads="1"/>
                </p:cNvSpPr>
                <p:nvPr/>
              </p:nvSpPr>
              <p:spPr bwMode="auto">
                <a:xfrm>
                  <a:off x="250983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1" name="Rectangle 285"/>
                <p:cNvSpPr>
                  <a:spLocks noChangeArrowheads="1"/>
                </p:cNvSpPr>
                <p:nvPr/>
              </p:nvSpPr>
              <p:spPr bwMode="auto">
                <a:xfrm>
                  <a:off x="2249488" y="37607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2" name="Rectangle 286"/>
                <p:cNvSpPr>
                  <a:spLocks noChangeArrowheads="1"/>
                </p:cNvSpPr>
                <p:nvPr/>
              </p:nvSpPr>
              <p:spPr bwMode="auto">
                <a:xfrm>
                  <a:off x="233838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3" name="Rectangle 287"/>
                <p:cNvSpPr>
                  <a:spLocks noChangeArrowheads="1"/>
                </p:cNvSpPr>
                <p:nvPr/>
              </p:nvSpPr>
              <p:spPr bwMode="auto">
                <a:xfrm>
                  <a:off x="2422526"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4" name="Rectangle 288"/>
                <p:cNvSpPr>
                  <a:spLocks noChangeArrowheads="1"/>
                </p:cNvSpPr>
                <p:nvPr/>
              </p:nvSpPr>
              <p:spPr bwMode="auto">
                <a:xfrm>
                  <a:off x="250983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5" name="Rectangle 289"/>
                <p:cNvSpPr>
                  <a:spLocks noChangeArrowheads="1"/>
                </p:cNvSpPr>
                <p:nvPr/>
              </p:nvSpPr>
              <p:spPr bwMode="auto">
                <a:xfrm>
                  <a:off x="2249488" y="38735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6" name="Rectangle 290"/>
                <p:cNvSpPr>
                  <a:spLocks noChangeArrowheads="1"/>
                </p:cNvSpPr>
                <p:nvPr/>
              </p:nvSpPr>
              <p:spPr bwMode="auto">
                <a:xfrm>
                  <a:off x="233838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7" name="Rectangle 291"/>
                <p:cNvSpPr>
                  <a:spLocks noChangeArrowheads="1"/>
                </p:cNvSpPr>
                <p:nvPr/>
              </p:nvSpPr>
              <p:spPr bwMode="auto">
                <a:xfrm>
                  <a:off x="2422526"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8" name="Rectangle 292"/>
                <p:cNvSpPr>
                  <a:spLocks noChangeArrowheads="1"/>
                </p:cNvSpPr>
                <p:nvPr/>
              </p:nvSpPr>
              <p:spPr bwMode="auto">
                <a:xfrm>
                  <a:off x="250983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9" name="Rectangle 293"/>
                <p:cNvSpPr>
                  <a:spLocks noChangeArrowheads="1"/>
                </p:cNvSpPr>
                <p:nvPr/>
              </p:nvSpPr>
              <p:spPr bwMode="auto">
                <a:xfrm>
                  <a:off x="1958976"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0" name="Rectangle 294"/>
                <p:cNvSpPr>
                  <a:spLocks noChangeArrowheads="1"/>
                </p:cNvSpPr>
                <p:nvPr/>
              </p:nvSpPr>
              <p:spPr bwMode="auto">
                <a:xfrm>
                  <a:off x="2047876" y="3313113"/>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1" name="Rectangle 295"/>
                <p:cNvSpPr>
                  <a:spLocks noChangeArrowheads="1"/>
                </p:cNvSpPr>
                <p:nvPr/>
              </p:nvSpPr>
              <p:spPr bwMode="auto">
                <a:xfrm>
                  <a:off x="2132013"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2" name="Rectangle 296"/>
                <p:cNvSpPr>
                  <a:spLocks noChangeArrowheads="1"/>
                </p:cNvSpPr>
                <p:nvPr/>
              </p:nvSpPr>
              <p:spPr bwMode="auto">
                <a:xfrm>
                  <a:off x="1958976" y="342582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3" name="Rectangle 297"/>
                <p:cNvSpPr>
                  <a:spLocks noChangeArrowheads="1"/>
                </p:cNvSpPr>
                <p:nvPr/>
              </p:nvSpPr>
              <p:spPr bwMode="auto">
                <a:xfrm>
                  <a:off x="2047876" y="3425826"/>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4" name="Rectangle 298"/>
                <p:cNvSpPr>
                  <a:spLocks noChangeArrowheads="1"/>
                </p:cNvSpPr>
                <p:nvPr/>
              </p:nvSpPr>
              <p:spPr bwMode="auto">
                <a:xfrm>
                  <a:off x="2132013" y="342582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5" name="Rectangle 299"/>
                <p:cNvSpPr>
                  <a:spLocks noChangeArrowheads="1"/>
                </p:cNvSpPr>
                <p:nvPr/>
              </p:nvSpPr>
              <p:spPr bwMode="auto">
                <a:xfrm>
                  <a:off x="1958976" y="3529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6" name="Rectangle 300"/>
                <p:cNvSpPr>
                  <a:spLocks noChangeArrowheads="1"/>
                </p:cNvSpPr>
                <p:nvPr/>
              </p:nvSpPr>
              <p:spPr bwMode="auto">
                <a:xfrm>
                  <a:off x="2047876" y="3529013"/>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7" name="Rectangle 301"/>
                <p:cNvSpPr>
                  <a:spLocks noChangeArrowheads="1"/>
                </p:cNvSpPr>
                <p:nvPr/>
              </p:nvSpPr>
              <p:spPr bwMode="auto">
                <a:xfrm>
                  <a:off x="2132013" y="3529013"/>
                  <a:ext cx="39688"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8" name="Rectangle 302"/>
                <p:cNvSpPr>
                  <a:spLocks noChangeArrowheads="1"/>
                </p:cNvSpPr>
                <p:nvPr/>
              </p:nvSpPr>
              <p:spPr bwMode="auto">
                <a:xfrm>
                  <a:off x="1958976" y="3632201"/>
                  <a:ext cx="41275"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9" name="Rectangle 303"/>
                <p:cNvSpPr>
                  <a:spLocks noChangeArrowheads="1"/>
                </p:cNvSpPr>
                <p:nvPr/>
              </p:nvSpPr>
              <p:spPr bwMode="auto">
                <a:xfrm>
                  <a:off x="2047876" y="3632201"/>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0" name="Rectangle 304"/>
                <p:cNvSpPr>
                  <a:spLocks noChangeArrowheads="1"/>
                </p:cNvSpPr>
                <p:nvPr/>
              </p:nvSpPr>
              <p:spPr bwMode="auto">
                <a:xfrm>
                  <a:off x="2132013" y="36322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1" name="Rectangle 305"/>
                <p:cNvSpPr>
                  <a:spLocks noChangeArrowheads="1"/>
                </p:cNvSpPr>
                <p:nvPr/>
              </p:nvSpPr>
              <p:spPr bwMode="auto">
                <a:xfrm>
                  <a:off x="1958976" y="3738563"/>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2" name="Rectangle 306"/>
                <p:cNvSpPr>
                  <a:spLocks noChangeArrowheads="1"/>
                </p:cNvSpPr>
                <p:nvPr/>
              </p:nvSpPr>
              <p:spPr bwMode="auto">
                <a:xfrm>
                  <a:off x="2047876" y="3738563"/>
                  <a:ext cx="3651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3" name="Rectangle 307"/>
                <p:cNvSpPr>
                  <a:spLocks noChangeArrowheads="1"/>
                </p:cNvSpPr>
                <p:nvPr/>
              </p:nvSpPr>
              <p:spPr bwMode="auto">
                <a:xfrm>
                  <a:off x="2132013" y="3738563"/>
                  <a:ext cx="39688"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4" name="Rectangle 308"/>
                <p:cNvSpPr>
                  <a:spLocks noChangeArrowheads="1"/>
                </p:cNvSpPr>
                <p:nvPr/>
              </p:nvSpPr>
              <p:spPr bwMode="auto">
                <a:xfrm>
                  <a:off x="1958976" y="3841751"/>
                  <a:ext cx="41275"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5" name="Rectangle 309"/>
                <p:cNvSpPr>
                  <a:spLocks noChangeArrowheads="1"/>
                </p:cNvSpPr>
                <p:nvPr/>
              </p:nvSpPr>
              <p:spPr bwMode="auto">
                <a:xfrm>
                  <a:off x="2047876" y="3841751"/>
                  <a:ext cx="36513"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6" name="Rectangle 310"/>
                <p:cNvSpPr>
                  <a:spLocks noChangeArrowheads="1"/>
                </p:cNvSpPr>
                <p:nvPr/>
              </p:nvSpPr>
              <p:spPr bwMode="auto">
                <a:xfrm>
                  <a:off x="2132013" y="3841751"/>
                  <a:ext cx="39688"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7" name="Rectangle 311"/>
                <p:cNvSpPr>
                  <a:spLocks noChangeArrowheads="1"/>
                </p:cNvSpPr>
                <p:nvPr/>
              </p:nvSpPr>
              <p:spPr bwMode="auto">
                <a:xfrm>
                  <a:off x="2422526" y="2486026"/>
                  <a:ext cx="127000"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8" name="Rectangle 312"/>
                <p:cNvSpPr>
                  <a:spLocks noChangeArrowheads="1"/>
                </p:cNvSpPr>
                <p:nvPr/>
              </p:nvSpPr>
              <p:spPr bwMode="auto">
                <a:xfrm>
                  <a:off x="2290763" y="2439988"/>
                  <a:ext cx="25400" cy="1222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29" name="Rectangle 363"/>
                <p:cNvSpPr>
                  <a:spLocks noChangeArrowheads="1"/>
                </p:cNvSpPr>
                <p:nvPr/>
              </p:nvSpPr>
              <p:spPr bwMode="auto">
                <a:xfrm>
                  <a:off x="2600326" y="3278188"/>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30" name="Rectangle 364"/>
                <p:cNvSpPr>
                  <a:spLocks noChangeArrowheads="1"/>
                </p:cNvSpPr>
                <p:nvPr/>
              </p:nvSpPr>
              <p:spPr bwMode="auto">
                <a:xfrm>
                  <a:off x="2600326" y="338137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31" name="Rectangle 365"/>
                <p:cNvSpPr>
                  <a:spLocks noChangeArrowheads="1"/>
                </p:cNvSpPr>
                <p:nvPr/>
              </p:nvSpPr>
              <p:spPr bwMode="auto">
                <a:xfrm>
                  <a:off x="2600326" y="3487738"/>
                  <a:ext cx="277813" cy="571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32" name="Rectangle 366"/>
                <p:cNvSpPr>
                  <a:spLocks noChangeArrowheads="1"/>
                </p:cNvSpPr>
                <p:nvPr/>
              </p:nvSpPr>
              <p:spPr bwMode="auto">
                <a:xfrm>
                  <a:off x="2600326" y="359092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33" name="Rectangle 367"/>
                <p:cNvSpPr>
                  <a:spLocks noChangeArrowheads="1"/>
                </p:cNvSpPr>
                <p:nvPr/>
              </p:nvSpPr>
              <p:spPr bwMode="auto">
                <a:xfrm>
                  <a:off x="2600326" y="3695701"/>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34" name="Rectangle 368"/>
                <p:cNvSpPr>
                  <a:spLocks noChangeArrowheads="1"/>
                </p:cNvSpPr>
                <p:nvPr/>
              </p:nvSpPr>
              <p:spPr bwMode="auto">
                <a:xfrm>
                  <a:off x="2600326" y="3798888"/>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35" name="Rectangle 369"/>
                <p:cNvSpPr>
                  <a:spLocks noChangeArrowheads="1"/>
                </p:cNvSpPr>
                <p:nvPr/>
              </p:nvSpPr>
              <p:spPr bwMode="auto">
                <a:xfrm>
                  <a:off x="2600326" y="3905251"/>
                  <a:ext cx="277813" cy="555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sp>
            <p:nvSpPr>
              <p:cNvPr id="440" name="Freeform 373"/>
              <p:cNvSpPr>
                <a:spLocks/>
              </p:cNvSpPr>
              <p:nvPr/>
            </p:nvSpPr>
            <p:spPr bwMode="auto">
              <a:xfrm flipH="1">
                <a:off x="2543683" y="2431847"/>
                <a:ext cx="574830" cy="133756"/>
              </a:xfrm>
              <a:custGeom>
                <a:avLst/>
                <a:gdLst>
                  <a:gd name="T0" fmla="*/ 283 w 360"/>
                  <a:gd name="T1" fmla="*/ 77 h 152"/>
                  <a:gd name="T2" fmla="*/ 360 w 360"/>
                  <a:gd name="T3" fmla="*/ 0 h 152"/>
                  <a:gd name="T4" fmla="*/ 0 w 360"/>
                  <a:gd name="T5" fmla="*/ 0 h 152"/>
                  <a:gd name="T6" fmla="*/ 0 w 360"/>
                  <a:gd name="T7" fmla="*/ 152 h 152"/>
                  <a:gd name="T8" fmla="*/ 360 w 360"/>
                  <a:gd name="T9" fmla="*/ 152 h 152"/>
                  <a:gd name="T10" fmla="*/ 283 w 360"/>
                  <a:gd name="T11" fmla="*/ 77 h 152"/>
                </a:gdLst>
                <a:ahLst/>
                <a:cxnLst>
                  <a:cxn ang="0">
                    <a:pos x="T0" y="T1"/>
                  </a:cxn>
                  <a:cxn ang="0">
                    <a:pos x="T2" y="T3"/>
                  </a:cxn>
                  <a:cxn ang="0">
                    <a:pos x="T4" y="T5"/>
                  </a:cxn>
                  <a:cxn ang="0">
                    <a:pos x="T6" y="T7"/>
                  </a:cxn>
                  <a:cxn ang="0">
                    <a:pos x="T8" y="T9"/>
                  </a:cxn>
                  <a:cxn ang="0">
                    <a:pos x="T10" y="T11"/>
                  </a:cxn>
                </a:cxnLst>
                <a:rect l="0" t="0" r="r" b="b"/>
                <a:pathLst>
                  <a:path w="360" h="152">
                    <a:moveTo>
                      <a:pt x="283" y="77"/>
                    </a:moveTo>
                    <a:lnTo>
                      <a:pt x="360" y="0"/>
                    </a:lnTo>
                    <a:lnTo>
                      <a:pt x="0" y="0"/>
                    </a:lnTo>
                    <a:lnTo>
                      <a:pt x="0" y="152"/>
                    </a:lnTo>
                    <a:lnTo>
                      <a:pt x="360" y="152"/>
                    </a:lnTo>
                    <a:lnTo>
                      <a:pt x="283" y="77"/>
                    </a:lnTo>
                    <a:close/>
                  </a:path>
                </a:pathLst>
              </a:custGeom>
              <a:solidFill>
                <a:schemeClr val="accent1"/>
              </a:solidFill>
              <a:ln>
                <a:noFill/>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dirty="0">
                    <a:ln>
                      <a:noFill/>
                    </a:ln>
                    <a:solidFill>
                      <a:prstClr val="black"/>
                    </a:solidFill>
                    <a:effectLst/>
                    <a:uLnTx/>
                    <a:uFillTx/>
                    <a:latin typeface="Calibri"/>
                    <a:ea typeface="+mn-ea"/>
                    <a:cs typeface="+mn-cs"/>
                  </a:rPr>
                  <a:t>    </a:t>
                </a:r>
                <a:r>
                  <a:rPr kumimoji="0" lang="en-US" sz="784" b="0" i="0" u="none" strike="noStrike" kern="1200" cap="none" spc="0" normalizeH="0" baseline="0" noProof="0" dirty="0">
                    <a:ln>
                      <a:noFill/>
                    </a:ln>
                    <a:gradFill>
                      <a:gsLst>
                        <a:gs pos="12500">
                          <a:prstClr val="white"/>
                        </a:gs>
                        <a:gs pos="52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Contoso</a:t>
                </a:r>
              </a:p>
            </p:txBody>
          </p:sp>
        </p:grpSp>
      </p:grpSp>
      <p:sp>
        <p:nvSpPr>
          <p:cNvPr id="13" name="Title 5"/>
          <p:cNvSpPr>
            <a:spLocks noGrp="1"/>
          </p:cNvSpPr>
          <p:nvPr>
            <p:ph type="title"/>
          </p:nvPr>
        </p:nvSpPr>
        <p:spPr/>
        <p:txBody>
          <a:bodyPr/>
          <a:lstStyle/>
          <a:p>
            <a:r>
              <a:rPr lang="en-US" dirty="0"/>
              <a:t>Azure Resource Manager (ARM)</a:t>
            </a:r>
          </a:p>
        </p:txBody>
      </p:sp>
      <p:grpSp>
        <p:nvGrpSpPr>
          <p:cNvPr id="263" name="Group 262"/>
          <p:cNvGrpSpPr/>
          <p:nvPr/>
        </p:nvGrpSpPr>
        <p:grpSpPr>
          <a:xfrm>
            <a:off x="5289219" y="5670063"/>
            <a:ext cx="717140" cy="717132"/>
            <a:chOff x="5395278" y="5783263"/>
            <a:chExt cx="731520" cy="731512"/>
          </a:xfrm>
        </p:grpSpPr>
        <p:sp>
          <p:nvSpPr>
            <p:cNvPr id="52" name="Rectangle 51"/>
            <p:cNvSpPr/>
            <p:nvPr/>
          </p:nvSpPr>
          <p:spPr bwMode="auto">
            <a:xfrm>
              <a:off x="539527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1" name="Freeform 34"/>
            <p:cNvSpPr>
              <a:spLocks noEditPoints="1"/>
            </p:cNvSpPr>
            <p:nvPr/>
          </p:nvSpPr>
          <p:spPr bwMode="auto">
            <a:xfrm>
              <a:off x="5514593" y="5902476"/>
              <a:ext cx="492890" cy="493086"/>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2" name="Group 261"/>
          <p:cNvGrpSpPr/>
          <p:nvPr/>
        </p:nvGrpSpPr>
        <p:grpSpPr>
          <a:xfrm>
            <a:off x="6081064" y="5670063"/>
            <a:ext cx="717140" cy="717132"/>
            <a:chOff x="6203002" y="5783263"/>
            <a:chExt cx="731520" cy="731512"/>
          </a:xfrm>
        </p:grpSpPr>
        <p:sp>
          <p:nvSpPr>
            <p:cNvPr id="53" name="Rectangle 52"/>
            <p:cNvSpPr/>
            <p:nvPr/>
          </p:nvSpPr>
          <p:spPr bwMode="auto">
            <a:xfrm>
              <a:off x="6203002"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261" name="Group 260"/>
            <p:cNvGrpSpPr/>
            <p:nvPr/>
          </p:nvGrpSpPr>
          <p:grpSpPr>
            <a:xfrm>
              <a:off x="6284196" y="5913394"/>
              <a:ext cx="569133" cy="471250"/>
              <a:chOff x="6284196" y="5913394"/>
              <a:chExt cx="569133" cy="471250"/>
            </a:xfrm>
          </p:grpSpPr>
          <p:sp>
            <p:nvSpPr>
              <p:cNvPr id="256" name="Freeform 38"/>
              <p:cNvSpPr>
                <a:spLocks noEditPoints="1"/>
              </p:cNvSpPr>
              <p:nvPr/>
            </p:nvSpPr>
            <p:spPr bwMode="auto">
              <a:xfrm>
                <a:off x="6467649" y="5967288"/>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60" name="Freeform 42"/>
              <p:cNvSpPr>
                <a:spLocks noEditPoints="1"/>
              </p:cNvSpPr>
              <p:nvPr/>
            </p:nvSpPr>
            <p:spPr bwMode="auto">
              <a:xfrm>
                <a:off x="6284196" y="5913394"/>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497" name="Group 496"/>
          <p:cNvGrpSpPr/>
          <p:nvPr/>
        </p:nvGrpSpPr>
        <p:grpSpPr>
          <a:xfrm>
            <a:off x="6872910" y="5670063"/>
            <a:ext cx="717140" cy="717132"/>
            <a:chOff x="7010726" y="5783263"/>
            <a:chExt cx="731520" cy="731512"/>
          </a:xfrm>
        </p:grpSpPr>
        <p:sp>
          <p:nvSpPr>
            <p:cNvPr id="54" name="Rectangle 53"/>
            <p:cNvSpPr/>
            <p:nvPr/>
          </p:nvSpPr>
          <p:spPr bwMode="auto">
            <a:xfrm>
              <a:off x="7010726"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96" name="Freeform 495"/>
            <p:cNvSpPr/>
            <p:nvPr/>
          </p:nvSpPr>
          <p:spPr bwMode="auto">
            <a:xfrm>
              <a:off x="7126518" y="5899051"/>
              <a:ext cx="499937" cy="499937"/>
            </a:xfrm>
            <a:custGeom>
              <a:avLst/>
              <a:gdLst>
                <a:gd name="connsiteX0" fmla="*/ 3781393 w 4778452"/>
                <a:gd name="connsiteY0" fmla="*/ 3962665 h 4778452"/>
                <a:gd name="connsiteX1" fmla="*/ 3988598 w 4778452"/>
                <a:gd name="connsiteY1" fmla="*/ 4169870 h 4778452"/>
                <a:gd name="connsiteX2" fmla="*/ 3913401 w 4778452"/>
                <a:gd name="connsiteY2" fmla="*/ 4238213 h 4778452"/>
                <a:gd name="connsiteX3" fmla="*/ 2634219 w 4778452"/>
                <a:gd name="connsiteY3" fmla="*/ 4773006 h 4778452"/>
                <a:gd name="connsiteX4" fmla="*/ 2526385 w 4778452"/>
                <a:gd name="connsiteY4" fmla="*/ 4778452 h 4778452"/>
                <a:gd name="connsiteX5" fmla="*/ 2526385 w 4778452"/>
                <a:gd name="connsiteY5" fmla="*/ 4485420 h 4778452"/>
                <a:gd name="connsiteX6" fmla="*/ 2604258 w 4778452"/>
                <a:gd name="connsiteY6" fmla="*/ 4481487 h 4778452"/>
                <a:gd name="connsiteX7" fmla="*/ 3727006 w 4778452"/>
                <a:gd name="connsiteY7" fmla="*/ 4012095 h 4778452"/>
                <a:gd name="connsiteX8" fmla="*/ 997059 w 4778452"/>
                <a:gd name="connsiteY8" fmla="*/ 3962664 h 4778452"/>
                <a:gd name="connsiteX9" fmla="*/ 1051447 w 4778452"/>
                <a:gd name="connsiteY9" fmla="*/ 4012095 h 4778452"/>
                <a:gd name="connsiteX10" fmla="*/ 2174194 w 4778452"/>
                <a:gd name="connsiteY10" fmla="*/ 4481487 h 4778452"/>
                <a:gd name="connsiteX11" fmla="*/ 2252069 w 4778452"/>
                <a:gd name="connsiteY11" fmla="*/ 4485420 h 4778452"/>
                <a:gd name="connsiteX12" fmla="*/ 2252069 w 4778452"/>
                <a:gd name="connsiteY12" fmla="*/ 4778452 h 4778452"/>
                <a:gd name="connsiteX13" fmla="*/ 2144234 w 4778452"/>
                <a:gd name="connsiteY13" fmla="*/ 4773006 h 4778452"/>
                <a:gd name="connsiteX14" fmla="*/ 865051 w 4778452"/>
                <a:gd name="connsiteY14" fmla="*/ 4238213 h 4778452"/>
                <a:gd name="connsiteX15" fmla="*/ 789854 w 4778452"/>
                <a:gd name="connsiteY15" fmla="*/ 4169868 h 4778452"/>
                <a:gd name="connsiteX16" fmla="*/ 4778452 w 4778452"/>
                <a:gd name="connsiteY16" fmla="*/ 2526383 h 4778452"/>
                <a:gd name="connsiteX17" fmla="*/ 4773007 w 4778452"/>
                <a:gd name="connsiteY17" fmla="*/ 2634218 h 4778452"/>
                <a:gd name="connsiteX18" fmla="*/ 4238213 w 4778452"/>
                <a:gd name="connsiteY18" fmla="*/ 3913400 h 4778452"/>
                <a:gd name="connsiteX19" fmla="*/ 4181963 w 4778452"/>
                <a:gd name="connsiteY19" fmla="*/ 3975291 h 4778452"/>
                <a:gd name="connsiteX20" fmla="*/ 3974758 w 4778452"/>
                <a:gd name="connsiteY20" fmla="*/ 3768087 h 4778452"/>
                <a:gd name="connsiteX21" fmla="*/ 4012096 w 4778452"/>
                <a:gd name="connsiteY21" fmla="*/ 3727005 h 4778452"/>
                <a:gd name="connsiteX22" fmla="*/ 4481488 w 4778452"/>
                <a:gd name="connsiteY22" fmla="*/ 2604257 h 4778452"/>
                <a:gd name="connsiteX23" fmla="*/ 4485421 w 4778452"/>
                <a:gd name="connsiteY23" fmla="*/ 2526384 h 4778452"/>
                <a:gd name="connsiteX24" fmla="*/ 0 w 4778452"/>
                <a:gd name="connsiteY24" fmla="*/ 2526383 h 4778452"/>
                <a:gd name="connsiteX25" fmla="*/ 293032 w 4778452"/>
                <a:gd name="connsiteY25" fmla="*/ 2526383 h 4778452"/>
                <a:gd name="connsiteX26" fmla="*/ 296964 w 4778452"/>
                <a:gd name="connsiteY26" fmla="*/ 2604257 h 4778452"/>
                <a:gd name="connsiteX27" fmla="*/ 766357 w 4778452"/>
                <a:gd name="connsiteY27" fmla="*/ 3727005 h 4778452"/>
                <a:gd name="connsiteX28" fmla="*/ 803694 w 4778452"/>
                <a:gd name="connsiteY28" fmla="*/ 3768086 h 4778452"/>
                <a:gd name="connsiteX29" fmla="*/ 596489 w 4778452"/>
                <a:gd name="connsiteY29" fmla="*/ 3975291 h 4778452"/>
                <a:gd name="connsiteX30" fmla="*/ 540239 w 4778452"/>
                <a:gd name="connsiteY30" fmla="*/ 3913400 h 4778452"/>
                <a:gd name="connsiteX31" fmla="*/ 5445 w 4778452"/>
                <a:gd name="connsiteY31" fmla="*/ 2634218 h 4778452"/>
                <a:gd name="connsiteX32" fmla="*/ 3561714 w 4778452"/>
                <a:gd name="connsiteY32" fmla="*/ 1922631 h 4778452"/>
                <a:gd name="connsiteX33" fmla="*/ 4018914 w 4778452"/>
                <a:gd name="connsiteY33" fmla="*/ 2379831 h 4778452"/>
                <a:gd name="connsiteX34" fmla="*/ 3561714 w 4778452"/>
                <a:gd name="connsiteY34" fmla="*/ 2837031 h 4778452"/>
                <a:gd name="connsiteX35" fmla="*/ 3104514 w 4778452"/>
                <a:gd name="connsiteY35" fmla="*/ 2379831 h 4778452"/>
                <a:gd name="connsiteX36" fmla="*/ 3561714 w 4778452"/>
                <a:gd name="connsiteY36" fmla="*/ 1922631 h 4778452"/>
                <a:gd name="connsiteX37" fmla="*/ 2418727 w 4778452"/>
                <a:gd name="connsiteY37" fmla="*/ 1922631 h 4778452"/>
                <a:gd name="connsiteX38" fmla="*/ 2875927 w 4778452"/>
                <a:gd name="connsiteY38" fmla="*/ 2379831 h 4778452"/>
                <a:gd name="connsiteX39" fmla="*/ 2418727 w 4778452"/>
                <a:gd name="connsiteY39" fmla="*/ 2837031 h 4778452"/>
                <a:gd name="connsiteX40" fmla="*/ 1961527 w 4778452"/>
                <a:gd name="connsiteY40" fmla="*/ 2379831 h 4778452"/>
                <a:gd name="connsiteX41" fmla="*/ 2418727 w 4778452"/>
                <a:gd name="connsiteY41" fmla="*/ 1922631 h 4778452"/>
                <a:gd name="connsiteX42" fmla="*/ 1275739 w 4778452"/>
                <a:gd name="connsiteY42" fmla="*/ 1922631 h 4778452"/>
                <a:gd name="connsiteX43" fmla="*/ 1732939 w 4778452"/>
                <a:gd name="connsiteY43" fmla="*/ 2379831 h 4778452"/>
                <a:gd name="connsiteX44" fmla="*/ 1275739 w 4778452"/>
                <a:gd name="connsiteY44" fmla="*/ 2837031 h 4778452"/>
                <a:gd name="connsiteX45" fmla="*/ 818539 w 4778452"/>
                <a:gd name="connsiteY45" fmla="*/ 2379831 h 4778452"/>
                <a:gd name="connsiteX46" fmla="*/ 1275739 w 4778452"/>
                <a:gd name="connsiteY46" fmla="*/ 1922631 h 4778452"/>
                <a:gd name="connsiteX47" fmla="*/ 608582 w 4778452"/>
                <a:gd name="connsiteY47" fmla="*/ 789854 h 4778452"/>
                <a:gd name="connsiteX48" fmla="*/ 815787 w 4778452"/>
                <a:gd name="connsiteY48" fmla="*/ 997059 h 4778452"/>
                <a:gd name="connsiteX49" fmla="*/ 766357 w 4778452"/>
                <a:gd name="connsiteY49" fmla="*/ 1051446 h 4778452"/>
                <a:gd name="connsiteX50" fmla="*/ 296964 w 4778452"/>
                <a:gd name="connsiteY50" fmla="*/ 2174193 h 4778452"/>
                <a:gd name="connsiteX51" fmla="*/ 293032 w 4778452"/>
                <a:gd name="connsiteY51" fmla="*/ 2252067 h 4778452"/>
                <a:gd name="connsiteX52" fmla="*/ 0 w 4778452"/>
                <a:gd name="connsiteY52" fmla="*/ 2252067 h 4778452"/>
                <a:gd name="connsiteX53" fmla="*/ 5445 w 4778452"/>
                <a:gd name="connsiteY53" fmla="*/ 2144233 h 4778452"/>
                <a:gd name="connsiteX54" fmla="*/ 540239 w 4778452"/>
                <a:gd name="connsiteY54" fmla="*/ 865050 h 4778452"/>
                <a:gd name="connsiteX55" fmla="*/ 4169869 w 4778452"/>
                <a:gd name="connsiteY55" fmla="*/ 789853 h 4778452"/>
                <a:gd name="connsiteX56" fmla="*/ 4238213 w 4778452"/>
                <a:gd name="connsiteY56" fmla="*/ 865050 h 4778452"/>
                <a:gd name="connsiteX57" fmla="*/ 4773007 w 4778452"/>
                <a:gd name="connsiteY57" fmla="*/ 2144233 h 4778452"/>
                <a:gd name="connsiteX58" fmla="*/ 4778452 w 4778452"/>
                <a:gd name="connsiteY58" fmla="*/ 2252067 h 4778452"/>
                <a:gd name="connsiteX59" fmla="*/ 4485421 w 4778452"/>
                <a:gd name="connsiteY59" fmla="*/ 2252067 h 4778452"/>
                <a:gd name="connsiteX60" fmla="*/ 4481488 w 4778452"/>
                <a:gd name="connsiteY60" fmla="*/ 2174193 h 4778452"/>
                <a:gd name="connsiteX61" fmla="*/ 4012096 w 4778452"/>
                <a:gd name="connsiteY61" fmla="*/ 1051446 h 4778452"/>
                <a:gd name="connsiteX62" fmla="*/ 3962665 w 4778452"/>
                <a:gd name="connsiteY62" fmla="*/ 997058 h 4778452"/>
                <a:gd name="connsiteX63" fmla="*/ 2526385 w 4778452"/>
                <a:gd name="connsiteY63" fmla="*/ 0 h 4778452"/>
                <a:gd name="connsiteX64" fmla="*/ 2634219 w 4778452"/>
                <a:gd name="connsiteY64" fmla="*/ 5444 h 4778452"/>
                <a:gd name="connsiteX65" fmla="*/ 3913401 w 4778452"/>
                <a:gd name="connsiteY65" fmla="*/ 540238 h 4778452"/>
                <a:gd name="connsiteX66" fmla="*/ 3975292 w 4778452"/>
                <a:gd name="connsiteY66" fmla="*/ 596488 h 4778452"/>
                <a:gd name="connsiteX67" fmla="*/ 3768087 w 4778452"/>
                <a:gd name="connsiteY67" fmla="*/ 803693 h 4778452"/>
                <a:gd name="connsiteX68" fmla="*/ 3727006 w 4778452"/>
                <a:gd name="connsiteY68" fmla="*/ 766356 h 4778452"/>
                <a:gd name="connsiteX69" fmla="*/ 2604258 w 4778452"/>
                <a:gd name="connsiteY69" fmla="*/ 296963 h 4778452"/>
                <a:gd name="connsiteX70" fmla="*/ 2526385 w 4778452"/>
                <a:gd name="connsiteY70" fmla="*/ 293031 h 4778452"/>
                <a:gd name="connsiteX71" fmla="*/ 2252069 w 4778452"/>
                <a:gd name="connsiteY71" fmla="*/ 0 h 4778452"/>
                <a:gd name="connsiteX72" fmla="*/ 2252068 w 4778452"/>
                <a:gd name="connsiteY72" fmla="*/ 293031 h 4778452"/>
                <a:gd name="connsiteX73" fmla="*/ 2174194 w 4778452"/>
                <a:gd name="connsiteY73" fmla="*/ 296963 h 4778452"/>
                <a:gd name="connsiteX74" fmla="*/ 1051447 w 4778452"/>
                <a:gd name="connsiteY74" fmla="*/ 766356 h 4778452"/>
                <a:gd name="connsiteX75" fmla="*/ 1010365 w 4778452"/>
                <a:gd name="connsiteY75" fmla="*/ 803694 h 4778452"/>
                <a:gd name="connsiteX76" fmla="*/ 803160 w 4778452"/>
                <a:gd name="connsiteY76" fmla="*/ 596489 h 4778452"/>
                <a:gd name="connsiteX77" fmla="*/ 865051 w 4778452"/>
                <a:gd name="connsiteY77" fmla="*/ 540238 h 4778452"/>
                <a:gd name="connsiteX78" fmla="*/ 2144234 w 4778452"/>
                <a:gd name="connsiteY78" fmla="*/ 5444 h 477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78452" h="4778452">
                  <a:moveTo>
                    <a:pt x="3781393" y="3962665"/>
                  </a:moveTo>
                  <a:lnTo>
                    <a:pt x="3988598" y="4169870"/>
                  </a:lnTo>
                  <a:lnTo>
                    <a:pt x="3913401" y="4238213"/>
                  </a:lnTo>
                  <a:cubicBezTo>
                    <a:pt x="3558376" y="4531206"/>
                    <a:pt x="3117528" y="4723923"/>
                    <a:pt x="2634219" y="4773006"/>
                  </a:cubicBezTo>
                  <a:lnTo>
                    <a:pt x="2526385" y="4778452"/>
                  </a:lnTo>
                  <a:lnTo>
                    <a:pt x="2526385" y="4485420"/>
                  </a:lnTo>
                  <a:lnTo>
                    <a:pt x="2604258" y="4481487"/>
                  </a:lnTo>
                  <a:cubicBezTo>
                    <a:pt x="3028462" y="4438407"/>
                    <a:pt x="3415397" y="4269257"/>
                    <a:pt x="3727006" y="4012095"/>
                  </a:cubicBezTo>
                  <a:close/>
                  <a:moveTo>
                    <a:pt x="997059" y="3962664"/>
                  </a:moveTo>
                  <a:lnTo>
                    <a:pt x="1051447" y="4012095"/>
                  </a:lnTo>
                  <a:cubicBezTo>
                    <a:pt x="1363055" y="4269257"/>
                    <a:pt x="1749990" y="4438407"/>
                    <a:pt x="2174194" y="4481487"/>
                  </a:cubicBezTo>
                  <a:lnTo>
                    <a:pt x="2252069" y="4485420"/>
                  </a:lnTo>
                  <a:lnTo>
                    <a:pt x="2252069" y="4778452"/>
                  </a:lnTo>
                  <a:lnTo>
                    <a:pt x="2144234" y="4773006"/>
                  </a:lnTo>
                  <a:cubicBezTo>
                    <a:pt x="1660924" y="4723923"/>
                    <a:pt x="1220076" y="4531206"/>
                    <a:pt x="865051" y="4238213"/>
                  </a:cubicBezTo>
                  <a:lnTo>
                    <a:pt x="789854" y="4169868"/>
                  </a:lnTo>
                  <a:close/>
                  <a:moveTo>
                    <a:pt x="4778452" y="2526383"/>
                  </a:moveTo>
                  <a:lnTo>
                    <a:pt x="4773007" y="2634218"/>
                  </a:lnTo>
                  <a:cubicBezTo>
                    <a:pt x="4723924" y="3117527"/>
                    <a:pt x="4531207" y="3558375"/>
                    <a:pt x="4238213" y="3913400"/>
                  </a:cubicBezTo>
                  <a:lnTo>
                    <a:pt x="4181963" y="3975291"/>
                  </a:lnTo>
                  <a:lnTo>
                    <a:pt x="3974758" y="3768087"/>
                  </a:lnTo>
                  <a:lnTo>
                    <a:pt x="4012096" y="3727005"/>
                  </a:lnTo>
                  <a:cubicBezTo>
                    <a:pt x="4269258" y="3415396"/>
                    <a:pt x="4438408" y="3028461"/>
                    <a:pt x="4481488" y="2604257"/>
                  </a:cubicBezTo>
                  <a:lnTo>
                    <a:pt x="4485421" y="2526384"/>
                  </a:lnTo>
                  <a:close/>
                  <a:moveTo>
                    <a:pt x="0" y="2526383"/>
                  </a:moveTo>
                  <a:lnTo>
                    <a:pt x="293032" y="2526383"/>
                  </a:lnTo>
                  <a:lnTo>
                    <a:pt x="296964" y="2604257"/>
                  </a:lnTo>
                  <a:cubicBezTo>
                    <a:pt x="340045" y="3028461"/>
                    <a:pt x="509194" y="3415396"/>
                    <a:pt x="766357" y="3727005"/>
                  </a:cubicBezTo>
                  <a:lnTo>
                    <a:pt x="803694" y="3768086"/>
                  </a:lnTo>
                  <a:lnTo>
                    <a:pt x="596489" y="3975291"/>
                  </a:lnTo>
                  <a:lnTo>
                    <a:pt x="540239" y="3913400"/>
                  </a:lnTo>
                  <a:cubicBezTo>
                    <a:pt x="247246" y="3558375"/>
                    <a:pt x="54528" y="3117527"/>
                    <a:pt x="5445" y="2634218"/>
                  </a:cubicBezTo>
                  <a:close/>
                  <a:moveTo>
                    <a:pt x="3561714" y="1922631"/>
                  </a:moveTo>
                  <a:cubicBezTo>
                    <a:pt x="3814219" y="1922631"/>
                    <a:pt x="4018914" y="2127326"/>
                    <a:pt x="4018914" y="2379831"/>
                  </a:cubicBezTo>
                  <a:cubicBezTo>
                    <a:pt x="4018914" y="2632336"/>
                    <a:pt x="3814219" y="2837031"/>
                    <a:pt x="3561714" y="2837031"/>
                  </a:cubicBezTo>
                  <a:cubicBezTo>
                    <a:pt x="3309209" y="2837031"/>
                    <a:pt x="3104514" y="2632336"/>
                    <a:pt x="3104514" y="2379831"/>
                  </a:cubicBezTo>
                  <a:cubicBezTo>
                    <a:pt x="3104514" y="2127326"/>
                    <a:pt x="3309209" y="1922631"/>
                    <a:pt x="3561714" y="1922631"/>
                  </a:cubicBezTo>
                  <a:close/>
                  <a:moveTo>
                    <a:pt x="2418727" y="1922631"/>
                  </a:moveTo>
                  <a:cubicBezTo>
                    <a:pt x="2671232" y="1922631"/>
                    <a:pt x="2875927" y="2127326"/>
                    <a:pt x="2875927" y="2379831"/>
                  </a:cubicBezTo>
                  <a:cubicBezTo>
                    <a:pt x="2875927" y="2632336"/>
                    <a:pt x="2671232" y="2837031"/>
                    <a:pt x="2418727" y="2837031"/>
                  </a:cubicBezTo>
                  <a:cubicBezTo>
                    <a:pt x="2166222" y="2837031"/>
                    <a:pt x="1961527" y="2632336"/>
                    <a:pt x="1961527" y="2379831"/>
                  </a:cubicBezTo>
                  <a:cubicBezTo>
                    <a:pt x="1961527" y="2127326"/>
                    <a:pt x="2166222" y="1922631"/>
                    <a:pt x="2418727" y="1922631"/>
                  </a:cubicBezTo>
                  <a:close/>
                  <a:moveTo>
                    <a:pt x="1275739" y="1922631"/>
                  </a:moveTo>
                  <a:cubicBezTo>
                    <a:pt x="1528244" y="1922631"/>
                    <a:pt x="1732939" y="2127326"/>
                    <a:pt x="1732939" y="2379831"/>
                  </a:cubicBezTo>
                  <a:cubicBezTo>
                    <a:pt x="1732939" y="2632336"/>
                    <a:pt x="1528244" y="2837031"/>
                    <a:pt x="1275739" y="2837031"/>
                  </a:cubicBezTo>
                  <a:cubicBezTo>
                    <a:pt x="1023234" y="2837031"/>
                    <a:pt x="818539" y="2632336"/>
                    <a:pt x="818539" y="2379831"/>
                  </a:cubicBezTo>
                  <a:cubicBezTo>
                    <a:pt x="818539" y="2127326"/>
                    <a:pt x="1023234" y="1922631"/>
                    <a:pt x="1275739" y="1922631"/>
                  </a:cubicBezTo>
                  <a:close/>
                  <a:moveTo>
                    <a:pt x="608582" y="789854"/>
                  </a:moveTo>
                  <a:lnTo>
                    <a:pt x="815787" y="997059"/>
                  </a:lnTo>
                  <a:lnTo>
                    <a:pt x="766357" y="1051446"/>
                  </a:lnTo>
                  <a:cubicBezTo>
                    <a:pt x="509194" y="1363054"/>
                    <a:pt x="340045" y="1749989"/>
                    <a:pt x="296964" y="2174193"/>
                  </a:cubicBezTo>
                  <a:lnTo>
                    <a:pt x="293032" y="2252067"/>
                  </a:lnTo>
                  <a:lnTo>
                    <a:pt x="0" y="2252067"/>
                  </a:lnTo>
                  <a:lnTo>
                    <a:pt x="5445" y="2144233"/>
                  </a:lnTo>
                  <a:cubicBezTo>
                    <a:pt x="54528" y="1660923"/>
                    <a:pt x="247246" y="1220076"/>
                    <a:pt x="540239" y="865050"/>
                  </a:cubicBezTo>
                  <a:close/>
                  <a:moveTo>
                    <a:pt x="4169869" y="789853"/>
                  </a:moveTo>
                  <a:lnTo>
                    <a:pt x="4238213" y="865050"/>
                  </a:lnTo>
                  <a:cubicBezTo>
                    <a:pt x="4531207" y="1220076"/>
                    <a:pt x="4723924" y="1660923"/>
                    <a:pt x="4773007" y="2144233"/>
                  </a:cubicBezTo>
                  <a:lnTo>
                    <a:pt x="4778452" y="2252067"/>
                  </a:lnTo>
                  <a:lnTo>
                    <a:pt x="4485421" y="2252067"/>
                  </a:lnTo>
                  <a:lnTo>
                    <a:pt x="4481488" y="2174193"/>
                  </a:lnTo>
                  <a:cubicBezTo>
                    <a:pt x="4438408" y="1749989"/>
                    <a:pt x="4269258" y="1363054"/>
                    <a:pt x="4012096" y="1051446"/>
                  </a:cubicBezTo>
                  <a:lnTo>
                    <a:pt x="3962665" y="997058"/>
                  </a:lnTo>
                  <a:close/>
                  <a:moveTo>
                    <a:pt x="2526385" y="0"/>
                  </a:moveTo>
                  <a:lnTo>
                    <a:pt x="2634219" y="5444"/>
                  </a:lnTo>
                  <a:cubicBezTo>
                    <a:pt x="3117528" y="54527"/>
                    <a:pt x="3558376" y="247245"/>
                    <a:pt x="3913401" y="540238"/>
                  </a:cubicBezTo>
                  <a:lnTo>
                    <a:pt x="3975292" y="596488"/>
                  </a:lnTo>
                  <a:lnTo>
                    <a:pt x="3768087" y="803693"/>
                  </a:lnTo>
                  <a:lnTo>
                    <a:pt x="3727006" y="766356"/>
                  </a:lnTo>
                  <a:cubicBezTo>
                    <a:pt x="3415397" y="509194"/>
                    <a:pt x="3028462" y="340044"/>
                    <a:pt x="2604258" y="296963"/>
                  </a:cubicBezTo>
                  <a:lnTo>
                    <a:pt x="2526385" y="293031"/>
                  </a:lnTo>
                  <a:close/>
                  <a:moveTo>
                    <a:pt x="2252069" y="0"/>
                  </a:moveTo>
                  <a:lnTo>
                    <a:pt x="2252068" y="293031"/>
                  </a:lnTo>
                  <a:lnTo>
                    <a:pt x="2174194" y="296963"/>
                  </a:lnTo>
                  <a:cubicBezTo>
                    <a:pt x="1749990" y="340044"/>
                    <a:pt x="1363055" y="509194"/>
                    <a:pt x="1051447" y="766356"/>
                  </a:cubicBezTo>
                  <a:lnTo>
                    <a:pt x="1010365" y="803694"/>
                  </a:lnTo>
                  <a:lnTo>
                    <a:pt x="803160" y="596489"/>
                  </a:lnTo>
                  <a:lnTo>
                    <a:pt x="865051" y="540238"/>
                  </a:lnTo>
                  <a:cubicBezTo>
                    <a:pt x="1220076" y="247245"/>
                    <a:pt x="1660924" y="54527"/>
                    <a:pt x="2144234" y="544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grpSp>
        <p:nvGrpSpPr>
          <p:cNvPr id="79" name="Group 78"/>
          <p:cNvGrpSpPr/>
          <p:nvPr/>
        </p:nvGrpSpPr>
        <p:grpSpPr>
          <a:xfrm>
            <a:off x="7664756" y="5670063"/>
            <a:ext cx="717140" cy="717132"/>
            <a:chOff x="7818450" y="5783263"/>
            <a:chExt cx="731520" cy="731512"/>
          </a:xfrm>
        </p:grpSpPr>
        <p:sp>
          <p:nvSpPr>
            <p:cNvPr id="55" name="Rectangle 54"/>
            <p:cNvSpPr/>
            <p:nvPr/>
          </p:nvSpPr>
          <p:spPr bwMode="auto">
            <a:xfrm>
              <a:off x="781845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78" name="Group 77"/>
            <p:cNvGrpSpPr/>
            <p:nvPr/>
          </p:nvGrpSpPr>
          <p:grpSpPr>
            <a:xfrm>
              <a:off x="7880749" y="5896591"/>
              <a:ext cx="606922" cy="504856"/>
              <a:chOff x="4071938" y="-3111500"/>
              <a:chExt cx="1935162" cy="1609725"/>
            </a:xfrm>
          </p:grpSpPr>
          <p:sp>
            <p:nvSpPr>
              <p:cNvPr id="511" name="AutoShape 55"/>
              <p:cNvSpPr>
                <a:spLocks noChangeAspect="1" noChangeArrowheads="1" noTextEdit="1"/>
              </p:cNvSpPr>
              <p:nvPr/>
            </p:nvSpPr>
            <p:spPr bwMode="auto">
              <a:xfrm>
                <a:off x="4071938" y="-3111500"/>
                <a:ext cx="193516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64" name="Freeform 57"/>
              <p:cNvSpPr>
                <a:spLocks noEditPoints="1"/>
              </p:cNvSpPr>
              <p:nvPr/>
            </p:nvSpPr>
            <p:spPr bwMode="auto">
              <a:xfrm>
                <a:off x="4075113" y="-3108325"/>
                <a:ext cx="1931987" cy="1603375"/>
              </a:xfrm>
              <a:custGeom>
                <a:avLst/>
                <a:gdLst>
                  <a:gd name="T0" fmla="*/ 477 w 512"/>
                  <a:gd name="T1" fmla="*/ 32 h 424"/>
                  <a:gd name="T2" fmla="*/ 416 w 512"/>
                  <a:gd name="T3" fmla="*/ 32 h 424"/>
                  <a:gd name="T4" fmla="*/ 416 w 512"/>
                  <a:gd name="T5" fmla="*/ 12 h 424"/>
                  <a:gd name="T6" fmla="*/ 404 w 512"/>
                  <a:gd name="T7" fmla="*/ 0 h 424"/>
                  <a:gd name="T8" fmla="*/ 396 w 512"/>
                  <a:gd name="T9" fmla="*/ 0 h 424"/>
                  <a:gd name="T10" fmla="*/ 384 w 512"/>
                  <a:gd name="T11" fmla="*/ 12 h 424"/>
                  <a:gd name="T12" fmla="*/ 384 w 512"/>
                  <a:gd name="T13" fmla="*/ 32 h 424"/>
                  <a:gd name="T14" fmla="*/ 128 w 512"/>
                  <a:gd name="T15" fmla="*/ 32 h 424"/>
                  <a:gd name="T16" fmla="*/ 128 w 512"/>
                  <a:gd name="T17" fmla="*/ 12 h 424"/>
                  <a:gd name="T18" fmla="*/ 116 w 512"/>
                  <a:gd name="T19" fmla="*/ 0 h 424"/>
                  <a:gd name="T20" fmla="*/ 108 w 512"/>
                  <a:gd name="T21" fmla="*/ 0 h 424"/>
                  <a:gd name="T22" fmla="*/ 96 w 512"/>
                  <a:gd name="T23" fmla="*/ 12 h 424"/>
                  <a:gd name="T24" fmla="*/ 96 w 512"/>
                  <a:gd name="T25" fmla="*/ 32 h 424"/>
                  <a:gd name="T26" fmla="*/ 35 w 512"/>
                  <a:gd name="T27" fmla="*/ 32 h 424"/>
                  <a:gd name="T28" fmla="*/ 0 w 512"/>
                  <a:gd name="T29" fmla="*/ 67 h 424"/>
                  <a:gd name="T30" fmla="*/ 0 w 512"/>
                  <a:gd name="T31" fmla="*/ 389 h 424"/>
                  <a:gd name="T32" fmla="*/ 35 w 512"/>
                  <a:gd name="T33" fmla="*/ 424 h 424"/>
                  <a:gd name="T34" fmla="*/ 477 w 512"/>
                  <a:gd name="T35" fmla="*/ 424 h 424"/>
                  <a:gd name="T36" fmla="*/ 512 w 512"/>
                  <a:gd name="T37" fmla="*/ 389 h 424"/>
                  <a:gd name="T38" fmla="*/ 512 w 512"/>
                  <a:gd name="T39" fmla="*/ 67 h 424"/>
                  <a:gd name="T40" fmla="*/ 477 w 512"/>
                  <a:gd name="T41" fmla="*/ 32 h 424"/>
                  <a:gd name="T42" fmla="*/ 480 w 512"/>
                  <a:gd name="T43" fmla="*/ 375 h 424"/>
                  <a:gd name="T44" fmla="*/ 463 w 512"/>
                  <a:gd name="T45" fmla="*/ 392 h 424"/>
                  <a:gd name="T46" fmla="*/ 49 w 512"/>
                  <a:gd name="T47" fmla="*/ 392 h 424"/>
                  <a:gd name="T48" fmla="*/ 32 w 512"/>
                  <a:gd name="T49" fmla="*/ 375 h 424"/>
                  <a:gd name="T50" fmla="*/ 32 w 512"/>
                  <a:gd name="T51" fmla="*/ 136 h 424"/>
                  <a:gd name="T52" fmla="*/ 480 w 512"/>
                  <a:gd name="T53" fmla="*/ 136 h 424"/>
                  <a:gd name="T54" fmla="*/ 480 w 512"/>
                  <a:gd name="T55" fmla="*/ 37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24">
                    <a:moveTo>
                      <a:pt x="477" y="32"/>
                    </a:moveTo>
                    <a:cubicBezTo>
                      <a:pt x="416" y="32"/>
                      <a:pt x="416" y="32"/>
                      <a:pt x="416" y="32"/>
                    </a:cubicBezTo>
                    <a:cubicBezTo>
                      <a:pt x="416" y="12"/>
                      <a:pt x="416" y="12"/>
                      <a:pt x="416" y="12"/>
                    </a:cubicBezTo>
                    <a:cubicBezTo>
                      <a:pt x="416" y="5"/>
                      <a:pt x="411" y="0"/>
                      <a:pt x="404" y="0"/>
                    </a:cubicBezTo>
                    <a:cubicBezTo>
                      <a:pt x="396" y="0"/>
                      <a:pt x="396" y="0"/>
                      <a:pt x="396" y="0"/>
                    </a:cubicBezTo>
                    <a:cubicBezTo>
                      <a:pt x="389" y="0"/>
                      <a:pt x="384" y="5"/>
                      <a:pt x="384" y="12"/>
                    </a:cubicBezTo>
                    <a:cubicBezTo>
                      <a:pt x="384" y="32"/>
                      <a:pt x="384" y="32"/>
                      <a:pt x="384" y="32"/>
                    </a:cubicBezTo>
                    <a:cubicBezTo>
                      <a:pt x="128" y="32"/>
                      <a:pt x="128" y="32"/>
                      <a:pt x="128" y="32"/>
                    </a:cubicBezTo>
                    <a:cubicBezTo>
                      <a:pt x="128" y="12"/>
                      <a:pt x="128" y="12"/>
                      <a:pt x="128" y="12"/>
                    </a:cubicBezTo>
                    <a:cubicBezTo>
                      <a:pt x="128" y="5"/>
                      <a:pt x="123" y="0"/>
                      <a:pt x="116" y="0"/>
                    </a:cubicBezTo>
                    <a:cubicBezTo>
                      <a:pt x="108" y="0"/>
                      <a:pt x="108" y="0"/>
                      <a:pt x="108" y="0"/>
                    </a:cubicBezTo>
                    <a:cubicBezTo>
                      <a:pt x="101" y="0"/>
                      <a:pt x="96" y="5"/>
                      <a:pt x="96" y="12"/>
                    </a:cubicBezTo>
                    <a:cubicBezTo>
                      <a:pt x="96" y="32"/>
                      <a:pt x="96" y="32"/>
                      <a:pt x="96" y="32"/>
                    </a:cubicBezTo>
                    <a:cubicBezTo>
                      <a:pt x="35" y="32"/>
                      <a:pt x="35" y="32"/>
                      <a:pt x="35" y="32"/>
                    </a:cubicBezTo>
                    <a:cubicBezTo>
                      <a:pt x="16" y="32"/>
                      <a:pt x="0" y="47"/>
                      <a:pt x="0" y="67"/>
                    </a:cubicBezTo>
                    <a:cubicBezTo>
                      <a:pt x="0" y="389"/>
                      <a:pt x="0" y="389"/>
                      <a:pt x="0" y="389"/>
                    </a:cubicBezTo>
                    <a:cubicBezTo>
                      <a:pt x="0" y="408"/>
                      <a:pt x="16" y="424"/>
                      <a:pt x="35" y="424"/>
                    </a:cubicBezTo>
                    <a:cubicBezTo>
                      <a:pt x="477" y="424"/>
                      <a:pt x="477" y="424"/>
                      <a:pt x="477" y="424"/>
                    </a:cubicBezTo>
                    <a:cubicBezTo>
                      <a:pt x="496" y="424"/>
                      <a:pt x="512" y="408"/>
                      <a:pt x="512" y="389"/>
                    </a:cubicBezTo>
                    <a:cubicBezTo>
                      <a:pt x="512" y="67"/>
                      <a:pt x="512" y="67"/>
                      <a:pt x="512" y="67"/>
                    </a:cubicBezTo>
                    <a:cubicBezTo>
                      <a:pt x="512" y="47"/>
                      <a:pt x="496" y="32"/>
                      <a:pt x="477" y="32"/>
                    </a:cubicBezTo>
                    <a:close/>
                    <a:moveTo>
                      <a:pt x="480" y="375"/>
                    </a:moveTo>
                    <a:cubicBezTo>
                      <a:pt x="480" y="385"/>
                      <a:pt x="473" y="392"/>
                      <a:pt x="463" y="392"/>
                    </a:cubicBezTo>
                    <a:cubicBezTo>
                      <a:pt x="49" y="392"/>
                      <a:pt x="49" y="392"/>
                      <a:pt x="49" y="392"/>
                    </a:cubicBezTo>
                    <a:cubicBezTo>
                      <a:pt x="39" y="392"/>
                      <a:pt x="32" y="385"/>
                      <a:pt x="32" y="375"/>
                    </a:cubicBezTo>
                    <a:cubicBezTo>
                      <a:pt x="32" y="136"/>
                      <a:pt x="32" y="136"/>
                      <a:pt x="32" y="136"/>
                    </a:cubicBezTo>
                    <a:cubicBezTo>
                      <a:pt x="480" y="136"/>
                      <a:pt x="480" y="136"/>
                      <a:pt x="480" y="136"/>
                    </a:cubicBezTo>
                    <a:cubicBezTo>
                      <a:pt x="480" y="375"/>
                      <a:pt x="480" y="375"/>
                      <a:pt x="480" y="375"/>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65" name="Freeform 58"/>
              <p:cNvSpPr>
                <a:spLocks/>
              </p:cNvSpPr>
              <p:nvPr/>
            </p:nvSpPr>
            <p:spPr bwMode="auto">
              <a:xfrm>
                <a:off x="47402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66" name="Freeform 59"/>
              <p:cNvSpPr>
                <a:spLocks/>
              </p:cNvSpPr>
              <p:nvPr/>
            </p:nvSpPr>
            <p:spPr bwMode="auto">
              <a:xfrm>
                <a:off x="510222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67" name="Freeform 60"/>
              <p:cNvSpPr>
                <a:spLocks/>
              </p:cNvSpPr>
              <p:nvPr/>
            </p:nvSpPr>
            <p:spPr bwMode="auto">
              <a:xfrm>
                <a:off x="54641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70" name="Freeform 61"/>
              <p:cNvSpPr>
                <a:spLocks/>
              </p:cNvSpPr>
              <p:nvPr/>
            </p:nvSpPr>
            <p:spPr bwMode="auto">
              <a:xfrm>
                <a:off x="4376738" y="-2200275"/>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71" name="Freeform 62"/>
              <p:cNvSpPr>
                <a:spLocks/>
              </p:cNvSpPr>
              <p:nvPr/>
            </p:nvSpPr>
            <p:spPr bwMode="auto">
              <a:xfrm>
                <a:off x="47402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72" name="Freeform 63"/>
              <p:cNvSpPr>
                <a:spLocks/>
              </p:cNvSpPr>
              <p:nvPr/>
            </p:nvSpPr>
            <p:spPr bwMode="auto">
              <a:xfrm>
                <a:off x="510222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73" name="Freeform 64"/>
              <p:cNvSpPr>
                <a:spLocks/>
              </p:cNvSpPr>
              <p:nvPr/>
            </p:nvSpPr>
            <p:spPr bwMode="auto">
              <a:xfrm>
                <a:off x="54641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74" name="Freeform 65"/>
              <p:cNvSpPr>
                <a:spLocks/>
              </p:cNvSpPr>
              <p:nvPr/>
            </p:nvSpPr>
            <p:spPr bwMode="auto">
              <a:xfrm>
                <a:off x="4376738" y="-1928813"/>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75" name="Freeform 66"/>
              <p:cNvSpPr>
                <a:spLocks/>
              </p:cNvSpPr>
              <p:nvPr/>
            </p:nvSpPr>
            <p:spPr bwMode="auto">
              <a:xfrm>
                <a:off x="474027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76" name="Freeform 67"/>
              <p:cNvSpPr>
                <a:spLocks/>
              </p:cNvSpPr>
              <p:nvPr/>
            </p:nvSpPr>
            <p:spPr bwMode="auto">
              <a:xfrm>
                <a:off x="510222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119" name="Group 118"/>
          <p:cNvGrpSpPr/>
          <p:nvPr/>
        </p:nvGrpSpPr>
        <p:grpSpPr>
          <a:xfrm>
            <a:off x="9248448" y="5670063"/>
            <a:ext cx="717140" cy="717132"/>
            <a:chOff x="9433898" y="5783263"/>
            <a:chExt cx="731520" cy="731512"/>
          </a:xfrm>
        </p:grpSpPr>
        <p:sp>
          <p:nvSpPr>
            <p:cNvPr id="57" name="Rectangle 56"/>
            <p:cNvSpPr/>
            <p:nvPr/>
          </p:nvSpPr>
          <p:spPr bwMode="auto">
            <a:xfrm>
              <a:off x="943389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512" name="Freeform 30"/>
            <p:cNvSpPr>
              <a:spLocks noEditPoints="1"/>
            </p:cNvSpPr>
            <p:nvPr/>
          </p:nvSpPr>
          <p:spPr bwMode="auto">
            <a:xfrm>
              <a:off x="9585300" y="5905160"/>
              <a:ext cx="439346" cy="4857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42" tIns="224106" rIns="89642" bIns="44821" numCol="1" anchor="t" anchorCtr="0" compatLnSpc="1">
              <a:prstTxWarp prst="textNoShape">
                <a:avLst/>
              </a:prstTxWarp>
            </a:bodyPr>
            <a:lstStyle/>
            <a:p>
              <a:pPr marL="0" marR="0" lvl="0" indent="0" algn="ctr" defTabSz="896175"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10000">
                        <a:srgbClr val="4F81BD"/>
                      </a:gs>
                      <a:gs pos="50000">
                        <a:srgbClr val="4F81BD"/>
                      </a:gs>
                    </a:gsLst>
                    <a:lin ang="5400000" scaled="1"/>
                  </a:gradFill>
                  <a:effectLst/>
                  <a:uLnTx/>
                  <a:uFillTx/>
                  <a:latin typeface="Segoe UI Semibold" panose="020B0702040204020203" pitchFamily="34" charset="0"/>
                  <a:ea typeface="+mn-ea"/>
                  <a:cs typeface="Segoe UI Semibold" panose="020B0702040204020203" pitchFamily="34" charset="0"/>
                </a:rPr>
                <a:t>DB</a:t>
              </a:r>
            </a:p>
          </p:txBody>
        </p:sp>
      </p:grpSp>
      <p:grpSp>
        <p:nvGrpSpPr>
          <p:cNvPr id="115" name="Group 114"/>
          <p:cNvGrpSpPr/>
          <p:nvPr/>
        </p:nvGrpSpPr>
        <p:grpSpPr>
          <a:xfrm>
            <a:off x="8456602" y="5670063"/>
            <a:ext cx="717140" cy="717132"/>
            <a:chOff x="8626174" y="5783263"/>
            <a:chExt cx="731520" cy="731512"/>
          </a:xfrm>
        </p:grpSpPr>
        <p:sp>
          <p:nvSpPr>
            <p:cNvPr id="56" name="Rectangle 55"/>
            <p:cNvSpPr/>
            <p:nvPr/>
          </p:nvSpPr>
          <p:spPr bwMode="auto">
            <a:xfrm>
              <a:off x="8626174"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114" name="Group 113"/>
            <p:cNvGrpSpPr/>
            <p:nvPr/>
          </p:nvGrpSpPr>
          <p:grpSpPr>
            <a:xfrm>
              <a:off x="8784749" y="5904931"/>
              <a:ext cx="414370" cy="488177"/>
              <a:chOff x="-563563" y="-3111500"/>
              <a:chExt cx="6515101" cy="7675563"/>
            </a:xfrm>
          </p:grpSpPr>
          <p:sp>
            <p:nvSpPr>
              <p:cNvPr id="108" name="Freeform 72"/>
              <p:cNvSpPr>
                <a:spLocks/>
              </p:cNvSpPr>
              <p:nvPr/>
            </p:nvSpPr>
            <p:spPr bwMode="auto">
              <a:xfrm>
                <a:off x="-563563" y="-3111500"/>
                <a:ext cx="2722563" cy="5940425"/>
              </a:xfrm>
              <a:custGeom>
                <a:avLst/>
                <a:gdLst>
                  <a:gd name="T0" fmla="*/ 724 w 725"/>
                  <a:gd name="T1" fmla="*/ 503 h 1582"/>
                  <a:gd name="T2" fmla="*/ 506 w 725"/>
                  <a:gd name="T3" fmla="*/ 503 h 1582"/>
                  <a:gd name="T4" fmla="*/ 506 w 725"/>
                  <a:gd name="T5" fmla="*/ 218 h 1582"/>
                  <a:gd name="T6" fmla="*/ 222 w 725"/>
                  <a:gd name="T7" fmla="*/ 218 h 1582"/>
                  <a:gd name="T8" fmla="*/ 222 w 725"/>
                  <a:gd name="T9" fmla="*/ 1364 h 1582"/>
                  <a:gd name="T10" fmla="*/ 436 w 725"/>
                  <a:gd name="T11" fmla="*/ 1364 h 1582"/>
                  <a:gd name="T12" fmla="*/ 436 w 725"/>
                  <a:gd name="T13" fmla="*/ 1580 h 1582"/>
                  <a:gd name="T14" fmla="*/ 415 w 725"/>
                  <a:gd name="T15" fmla="*/ 1580 h 1582"/>
                  <a:gd name="T16" fmla="*/ 111 w 725"/>
                  <a:gd name="T17" fmla="*/ 1581 h 1582"/>
                  <a:gd name="T18" fmla="*/ 32 w 725"/>
                  <a:gd name="T19" fmla="*/ 1549 h 1582"/>
                  <a:gd name="T20" fmla="*/ 0 w 725"/>
                  <a:gd name="T21" fmla="*/ 1477 h 1582"/>
                  <a:gd name="T22" fmla="*/ 1 w 725"/>
                  <a:gd name="T23" fmla="*/ 1025 h 1582"/>
                  <a:gd name="T24" fmla="*/ 6 w 725"/>
                  <a:gd name="T25" fmla="*/ 82 h 1582"/>
                  <a:gd name="T26" fmla="*/ 22 w 725"/>
                  <a:gd name="T27" fmla="*/ 21 h 1582"/>
                  <a:gd name="T28" fmla="*/ 59 w 725"/>
                  <a:gd name="T29" fmla="*/ 1 h 1582"/>
                  <a:gd name="T30" fmla="*/ 678 w 725"/>
                  <a:gd name="T31" fmla="*/ 0 h 1582"/>
                  <a:gd name="T32" fmla="*/ 717 w 725"/>
                  <a:gd name="T33" fmla="*/ 30 h 1582"/>
                  <a:gd name="T34" fmla="*/ 725 w 725"/>
                  <a:gd name="T35" fmla="*/ 66 h 1582"/>
                  <a:gd name="T36" fmla="*/ 725 w 725"/>
                  <a:gd name="T37" fmla="*/ 495 h 1582"/>
                  <a:gd name="T38" fmla="*/ 724 w 725"/>
                  <a:gd name="T39" fmla="*/ 503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1582">
                    <a:moveTo>
                      <a:pt x="724" y="503"/>
                    </a:moveTo>
                    <a:cubicBezTo>
                      <a:pt x="651" y="503"/>
                      <a:pt x="579" y="503"/>
                      <a:pt x="506" y="503"/>
                    </a:cubicBezTo>
                    <a:cubicBezTo>
                      <a:pt x="506" y="408"/>
                      <a:pt x="506" y="314"/>
                      <a:pt x="506" y="218"/>
                    </a:cubicBezTo>
                    <a:cubicBezTo>
                      <a:pt x="411" y="218"/>
                      <a:pt x="317" y="218"/>
                      <a:pt x="222" y="218"/>
                    </a:cubicBezTo>
                    <a:cubicBezTo>
                      <a:pt x="222" y="599"/>
                      <a:pt x="222" y="980"/>
                      <a:pt x="222" y="1364"/>
                    </a:cubicBezTo>
                    <a:cubicBezTo>
                      <a:pt x="293" y="1364"/>
                      <a:pt x="364" y="1364"/>
                      <a:pt x="436" y="1364"/>
                    </a:cubicBezTo>
                    <a:cubicBezTo>
                      <a:pt x="436" y="1436"/>
                      <a:pt x="436" y="1506"/>
                      <a:pt x="436" y="1580"/>
                    </a:cubicBezTo>
                    <a:cubicBezTo>
                      <a:pt x="429" y="1580"/>
                      <a:pt x="422" y="1580"/>
                      <a:pt x="415" y="1580"/>
                    </a:cubicBezTo>
                    <a:cubicBezTo>
                      <a:pt x="314" y="1580"/>
                      <a:pt x="212" y="1578"/>
                      <a:pt x="111" y="1581"/>
                    </a:cubicBezTo>
                    <a:cubicBezTo>
                      <a:pt x="78" y="1582"/>
                      <a:pt x="55" y="1569"/>
                      <a:pt x="32" y="1549"/>
                    </a:cubicBezTo>
                    <a:cubicBezTo>
                      <a:pt x="10" y="1530"/>
                      <a:pt x="0" y="1508"/>
                      <a:pt x="0" y="1477"/>
                    </a:cubicBezTo>
                    <a:cubicBezTo>
                      <a:pt x="2" y="1326"/>
                      <a:pt x="1" y="1176"/>
                      <a:pt x="1" y="1025"/>
                    </a:cubicBezTo>
                    <a:cubicBezTo>
                      <a:pt x="2" y="711"/>
                      <a:pt x="3" y="396"/>
                      <a:pt x="6" y="82"/>
                    </a:cubicBezTo>
                    <a:cubicBezTo>
                      <a:pt x="6" y="62"/>
                      <a:pt x="12" y="39"/>
                      <a:pt x="22" y="21"/>
                    </a:cubicBezTo>
                    <a:cubicBezTo>
                      <a:pt x="28" y="11"/>
                      <a:pt x="46" y="1"/>
                      <a:pt x="59" y="1"/>
                    </a:cubicBezTo>
                    <a:cubicBezTo>
                      <a:pt x="265" y="0"/>
                      <a:pt x="472" y="0"/>
                      <a:pt x="678" y="0"/>
                    </a:cubicBezTo>
                    <a:cubicBezTo>
                      <a:pt x="699" y="0"/>
                      <a:pt x="712" y="10"/>
                      <a:pt x="717" y="30"/>
                    </a:cubicBezTo>
                    <a:cubicBezTo>
                      <a:pt x="721" y="41"/>
                      <a:pt x="725" y="54"/>
                      <a:pt x="725" y="66"/>
                    </a:cubicBezTo>
                    <a:cubicBezTo>
                      <a:pt x="725" y="209"/>
                      <a:pt x="725" y="352"/>
                      <a:pt x="725" y="495"/>
                    </a:cubicBezTo>
                    <a:cubicBezTo>
                      <a:pt x="725" y="497"/>
                      <a:pt x="724" y="499"/>
                      <a:pt x="724" y="50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09" name="Freeform 73"/>
              <p:cNvSpPr>
                <a:spLocks/>
              </p:cNvSpPr>
              <p:nvPr/>
            </p:nvSpPr>
            <p:spPr bwMode="auto">
              <a:xfrm>
                <a:off x="2413000" y="-2233613"/>
                <a:ext cx="3538538" cy="5054600"/>
              </a:xfrm>
              <a:custGeom>
                <a:avLst/>
                <a:gdLst>
                  <a:gd name="T0" fmla="*/ 1 w 942"/>
                  <a:gd name="T1" fmla="*/ 1345 h 1346"/>
                  <a:gd name="T2" fmla="*/ 1 w 942"/>
                  <a:gd name="T3" fmla="*/ 1131 h 1346"/>
                  <a:gd name="T4" fmla="*/ 715 w 942"/>
                  <a:gd name="T5" fmla="*/ 1131 h 1346"/>
                  <a:gd name="T6" fmla="*/ 714 w 942"/>
                  <a:gd name="T7" fmla="*/ 981 h 1346"/>
                  <a:gd name="T8" fmla="*/ 621 w 942"/>
                  <a:gd name="T9" fmla="*/ 911 h 1346"/>
                  <a:gd name="T10" fmla="*/ 320 w 942"/>
                  <a:gd name="T11" fmla="*/ 910 h 1346"/>
                  <a:gd name="T12" fmla="*/ 295 w 942"/>
                  <a:gd name="T13" fmla="*/ 910 h 1346"/>
                  <a:gd name="T14" fmla="*/ 299 w 942"/>
                  <a:gd name="T15" fmla="*/ 836 h 1346"/>
                  <a:gd name="T16" fmla="*/ 299 w 942"/>
                  <a:gd name="T17" fmla="*/ 705 h 1346"/>
                  <a:gd name="T18" fmla="*/ 287 w 942"/>
                  <a:gd name="T19" fmla="*/ 615 h 1346"/>
                  <a:gd name="T20" fmla="*/ 244 w 942"/>
                  <a:gd name="T21" fmla="*/ 449 h 1346"/>
                  <a:gd name="T22" fmla="*/ 147 w 942"/>
                  <a:gd name="T23" fmla="*/ 299 h 1346"/>
                  <a:gd name="T24" fmla="*/ 11 w 942"/>
                  <a:gd name="T25" fmla="*/ 214 h 1346"/>
                  <a:gd name="T26" fmla="*/ 0 w 942"/>
                  <a:gd name="T27" fmla="*/ 203 h 1346"/>
                  <a:gd name="T28" fmla="*/ 0 w 942"/>
                  <a:gd name="T29" fmla="*/ 0 h 1346"/>
                  <a:gd name="T30" fmla="*/ 68 w 942"/>
                  <a:gd name="T31" fmla="*/ 16 h 1346"/>
                  <a:gd name="T32" fmla="*/ 349 w 942"/>
                  <a:gd name="T33" fmla="*/ 193 h 1346"/>
                  <a:gd name="T34" fmla="*/ 467 w 942"/>
                  <a:gd name="T35" fmla="*/ 394 h 1346"/>
                  <a:gd name="T36" fmla="*/ 524 w 942"/>
                  <a:gd name="T37" fmla="*/ 622 h 1346"/>
                  <a:gd name="T38" fmla="*/ 534 w 942"/>
                  <a:gd name="T39" fmla="*/ 698 h 1346"/>
                  <a:gd name="T40" fmla="*/ 589 w 942"/>
                  <a:gd name="T41" fmla="*/ 698 h 1346"/>
                  <a:gd name="T42" fmla="*/ 776 w 942"/>
                  <a:gd name="T43" fmla="*/ 742 h 1346"/>
                  <a:gd name="T44" fmla="*/ 932 w 942"/>
                  <a:gd name="T45" fmla="*/ 966 h 1346"/>
                  <a:gd name="T46" fmla="*/ 936 w 942"/>
                  <a:gd name="T47" fmla="*/ 1033 h 1346"/>
                  <a:gd name="T48" fmla="*/ 937 w 942"/>
                  <a:gd name="T49" fmla="*/ 1231 h 1346"/>
                  <a:gd name="T50" fmla="*/ 862 w 942"/>
                  <a:gd name="T51" fmla="*/ 1342 h 1346"/>
                  <a:gd name="T52" fmla="*/ 845 w 942"/>
                  <a:gd name="T53" fmla="*/ 1346 h 1346"/>
                  <a:gd name="T54" fmla="*/ 13 w 942"/>
                  <a:gd name="T55" fmla="*/ 1346 h 1346"/>
                  <a:gd name="T56" fmla="*/ 1 w 942"/>
                  <a:gd name="T57" fmla="*/ 1345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1346">
                    <a:moveTo>
                      <a:pt x="1" y="1345"/>
                    </a:moveTo>
                    <a:cubicBezTo>
                      <a:pt x="1" y="1273"/>
                      <a:pt x="1" y="1203"/>
                      <a:pt x="1" y="1131"/>
                    </a:cubicBezTo>
                    <a:cubicBezTo>
                      <a:pt x="238" y="1131"/>
                      <a:pt x="476" y="1131"/>
                      <a:pt x="715" y="1131"/>
                    </a:cubicBezTo>
                    <a:cubicBezTo>
                      <a:pt x="715" y="1079"/>
                      <a:pt x="720" y="1030"/>
                      <a:pt x="714" y="981"/>
                    </a:cubicBezTo>
                    <a:cubicBezTo>
                      <a:pt x="707" y="936"/>
                      <a:pt x="672" y="912"/>
                      <a:pt x="621" y="911"/>
                    </a:cubicBezTo>
                    <a:cubicBezTo>
                      <a:pt x="521" y="908"/>
                      <a:pt x="420" y="910"/>
                      <a:pt x="320" y="910"/>
                    </a:cubicBezTo>
                    <a:cubicBezTo>
                      <a:pt x="313" y="910"/>
                      <a:pt x="306" y="910"/>
                      <a:pt x="295" y="910"/>
                    </a:cubicBezTo>
                    <a:cubicBezTo>
                      <a:pt x="296" y="884"/>
                      <a:pt x="298" y="860"/>
                      <a:pt x="299" y="836"/>
                    </a:cubicBezTo>
                    <a:cubicBezTo>
                      <a:pt x="299" y="792"/>
                      <a:pt x="300" y="748"/>
                      <a:pt x="299" y="705"/>
                    </a:cubicBezTo>
                    <a:cubicBezTo>
                      <a:pt x="297" y="675"/>
                      <a:pt x="294" y="644"/>
                      <a:pt x="287" y="615"/>
                    </a:cubicBezTo>
                    <a:cubicBezTo>
                      <a:pt x="275" y="559"/>
                      <a:pt x="263" y="503"/>
                      <a:pt x="244" y="449"/>
                    </a:cubicBezTo>
                    <a:cubicBezTo>
                      <a:pt x="224" y="392"/>
                      <a:pt x="191" y="341"/>
                      <a:pt x="147" y="299"/>
                    </a:cubicBezTo>
                    <a:cubicBezTo>
                      <a:pt x="107" y="261"/>
                      <a:pt x="62" y="233"/>
                      <a:pt x="11" y="214"/>
                    </a:cubicBezTo>
                    <a:cubicBezTo>
                      <a:pt x="7" y="212"/>
                      <a:pt x="0" y="207"/>
                      <a:pt x="0" y="203"/>
                    </a:cubicBezTo>
                    <a:cubicBezTo>
                      <a:pt x="0" y="136"/>
                      <a:pt x="0" y="70"/>
                      <a:pt x="0" y="0"/>
                    </a:cubicBezTo>
                    <a:cubicBezTo>
                      <a:pt x="24" y="6"/>
                      <a:pt x="47" y="10"/>
                      <a:pt x="68" y="16"/>
                    </a:cubicBezTo>
                    <a:cubicBezTo>
                      <a:pt x="178" y="49"/>
                      <a:pt x="273" y="107"/>
                      <a:pt x="349" y="193"/>
                    </a:cubicBezTo>
                    <a:cubicBezTo>
                      <a:pt x="401" y="252"/>
                      <a:pt x="438" y="321"/>
                      <a:pt x="467" y="394"/>
                    </a:cubicBezTo>
                    <a:cubicBezTo>
                      <a:pt x="496" y="467"/>
                      <a:pt x="514" y="544"/>
                      <a:pt x="524" y="622"/>
                    </a:cubicBezTo>
                    <a:cubicBezTo>
                      <a:pt x="527" y="647"/>
                      <a:pt x="530" y="671"/>
                      <a:pt x="534" y="698"/>
                    </a:cubicBezTo>
                    <a:cubicBezTo>
                      <a:pt x="551" y="698"/>
                      <a:pt x="570" y="698"/>
                      <a:pt x="589" y="698"/>
                    </a:cubicBezTo>
                    <a:cubicBezTo>
                      <a:pt x="655" y="698"/>
                      <a:pt x="718" y="710"/>
                      <a:pt x="776" y="742"/>
                    </a:cubicBezTo>
                    <a:cubicBezTo>
                      <a:pt x="865" y="791"/>
                      <a:pt x="920" y="863"/>
                      <a:pt x="932" y="966"/>
                    </a:cubicBezTo>
                    <a:cubicBezTo>
                      <a:pt x="934" y="988"/>
                      <a:pt x="935" y="1011"/>
                      <a:pt x="936" y="1033"/>
                    </a:cubicBezTo>
                    <a:cubicBezTo>
                      <a:pt x="936" y="1099"/>
                      <a:pt x="932" y="1165"/>
                      <a:pt x="937" y="1231"/>
                    </a:cubicBezTo>
                    <a:cubicBezTo>
                      <a:pt x="942" y="1292"/>
                      <a:pt x="903" y="1316"/>
                      <a:pt x="862" y="1342"/>
                    </a:cubicBezTo>
                    <a:cubicBezTo>
                      <a:pt x="857" y="1345"/>
                      <a:pt x="851" y="1346"/>
                      <a:pt x="845" y="1346"/>
                    </a:cubicBezTo>
                    <a:cubicBezTo>
                      <a:pt x="568" y="1346"/>
                      <a:pt x="290" y="1346"/>
                      <a:pt x="13" y="1346"/>
                    </a:cubicBezTo>
                    <a:cubicBezTo>
                      <a:pt x="9" y="1346"/>
                      <a:pt x="6" y="1345"/>
                      <a:pt x="1" y="1345"/>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10" name="Freeform 74"/>
              <p:cNvSpPr>
                <a:spLocks/>
              </p:cNvSpPr>
              <p:nvPr/>
            </p:nvSpPr>
            <p:spPr bwMode="auto">
              <a:xfrm>
                <a:off x="693737" y="1473200"/>
                <a:ext cx="2147888" cy="3090863"/>
              </a:xfrm>
              <a:custGeom>
                <a:avLst/>
                <a:gdLst>
                  <a:gd name="T0" fmla="*/ 287 w 572"/>
                  <a:gd name="T1" fmla="*/ 823 h 823"/>
                  <a:gd name="T2" fmla="*/ 0 w 572"/>
                  <a:gd name="T3" fmla="*/ 427 h 823"/>
                  <a:gd name="T4" fmla="*/ 177 w 572"/>
                  <a:gd name="T5" fmla="*/ 427 h 823"/>
                  <a:gd name="T6" fmla="*/ 177 w 572"/>
                  <a:gd name="T7" fmla="*/ 0 h 823"/>
                  <a:gd name="T8" fmla="*/ 390 w 572"/>
                  <a:gd name="T9" fmla="*/ 0 h 823"/>
                  <a:gd name="T10" fmla="*/ 390 w 572"/>
                  <a:gd name="T11" fmla="*/ 426 h 823"/>
                  <a:gd name="T12" fmla="*/ 572 w 572"/>
                  <a:gd name="T13" fmla="*/ 426 h 823"/>
                  <a:gd name="T14" fmla="*/ 287 w 572"/>
                  <a:gd name="T15" fmla="*/ 823 h 8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2" h="823">
                    <a:moveTo>
                      <a:pt x="287" y="823"/>
                    </a:moveTo>
                    <a:cubicBezTo>
                      <a:pt x="190" y="689"/>
                      <a:pt x="96" y="559"/>
                      <a:pt x="0" y="427"/>
                    </a:cubicBezTo>
                    <a:cubicBezTo>
                      <a:pt x="62" y="427"/>
                      <a:pt x="118" y="427"/>
                      <a:pt x="177" y="427"/>
                    </a:cubicBezTo>
                    <a:cubicBezTo>
                      <a:pt x="177" y="285"/>
                      <a:pt x="177" y="143"/>
                      <a:pt x="177" y="0"/>
                    </a:cubicBezTo>
                    <a:cubicBezTo>
                      <a:pt x="249" y="0"/>
                      <a:pt x="318" y="0"/>
                      <a:pt x="390" y="0"/>
                    </a:cubicBezTo>
                    <a:cubicBezTo>
                      <a:pt x="390" y="142"/>
                      <a:pt x="390" y="283"/>
                      <a:pt x="390" y="426"/>
                    </a:cubicBezTo>
                    <a:cubicBezTo>
                      <a:pt x="450" y="426"/>
                      <a:pt x="508" y="426"/>
                      <a:pt x="572" y="426"/>
                    </a:cubicBezTo>
                    <a:cubicBezTo>
                      <a:pt x="476" y="560"/>
                      <a:pt x="383" y="690"/>
                      <a:pt x="287" y="82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11" name="Freeform 75"/>
              <p:cNvSpPr>
                <a:spLocks/>
              </p:cNvSpPr>
              <p:nvPr/>
            </p:nvSpPr>
            <p:spPr bwMode="auto">
              <a:xfrm>
                <a:off x="795337" y="-960438"/>
                <a:ext cx="1900238" cy="547688"/>
              </a:xfrm>
              <a:custGeom>
                <a:avLst/>
                <a:gdLst>
                  <a:gd name="T0" fmla="*/ 506 w 506"/>
                  <a:gd name="T1" fmla="*/ 0 h 146"/>
                  <a:gd name="T2" fmla="*/ 506 w 506"/>
                  <a:gd name="T3" fmla="*/ 146 h 146"/>
                  <a:gd name="T4" fmla="*/ 0 w 506"/>
                  <a:gd name="T5" fmla="*/ 146 h 146"/>
                  <a:gd name="T6" fmla="*/ 0 w 506"/>
                  <a:gd name="T7" fmla="*/ 0 h 146"/>
                  <a:gd name="T8" fmla="*/ 506 w 506"/>
                  <a:gd name="T9" fmla="*/ 0 h 146"/>
                </a:gdLst>
                <a:ahLst/>
                <a:cxnLst>
                  <a:cxn ang="0">
                    <a:pos x="T0" y="T1"/>
                  </a:cxn>
                  <a:cxn ang="0">
                    <a:pos x="T2" y="T3"/>
                  </a:cxn>
                  <a:cxn ang="0">
                    <a:pos x="T4" y="T5"/>
                  </a:cxn>
                  <a:cxn ang="0">
                    <a:pos x="T6" y="T7"/>
                  </a:cxn>
                  <a:cxn ang="0">
                    <a:pos x="T8" y="T9"/>
                  </a:cxn>
                </a:cxnLst>
                <a:rect l="0" t="0" r="r" b="b"/>
                <a:pathLst>
                  <a:path w="506" h="146">
                    <a:moveTo>
                      <a:pt x="506" y="0"/>
                    </a:moveTo>
                    <a:cubicBezTo>
                      <a:pt x="506" y="49"/>
                      <a:pt x="506" y="97"/>
                      <a:pt x="506" y="146"/>
                    </a:cubicBezTo>
                    <a:cubicBezTo>
                      <a:pt x="337" y="146"/>
                      <a:pt x="169" y="146"/>
                      <a:pt x="0" y="146"/>
                    </a:cubicBezTo>
                    <a:cubicBezTo>
                      <a:pt x="0" y="97"/>
                      <a:pt x="0" y="49"/>
                      <a:pt x="0" y="0"/>
                    </a:cubicBezTo>
                    <a:cubicBezTo>
                      <a:pt x="168" y="0"/>
                      <a:pt x="336" y="0"/>
                      <a:pt x="506" y="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12" name="Freeform 76"/>
              <p:cNvSpPr>
                <a:spLocks/>
              </p:cNvSpPr>
              <p:nvPr/>
            </p:nvSpPr>
            <p:spPr bwMode="auto">
              <a:xfrm>
                <a:off x="795337" y="-149225"/>
                <a:ext cx="1900238" cy="544513"/>
              </a:xfrm>
              <a:custGeom>
                <a:avLst/>
                <a:gdLst>
                  <a:gd name="T0" fmla="*/ 506 w 506"/>
                  <a:gd name="T1" fmla="*/ 0 h 145"/>
                  <a:gd name="T2" fmla="*/ 506 w 506"/>
                  <a:gd name="T3" fmla="*/ 145 h 145"/>
                  <a:gd name="T4" fmla="*/ 0 w 506"/>
                  <a:gd name="T5" fmla="*/ 145 h 145"/>
                  <a:gd name="T6" fmla="*/ 0 w 506"/>
                  <a:gd name="T7" fmla="*/ 0 h 145"/>
                  <a:gd name="T8" fmla="*/ 506 w 506"/>
                  <a:gd name="T9" fmla="*/ 0 h 145"/>
                </a:gdLst>
                <a:ahLst/>
                <a:cxnLst>
                  <a:cxn ang="0">
                    <a:pos x="T0" y="T1"/>
                  </a:cxn>
                  <a:cxn ang="0">
                    <a:pos x="T2" y="T3"/>
                  </a:cxn>
                  <a:cxn ang="0">
                    <a:pos x="T4" y="T5"/>
                  </a:cxn>
                  <a:cxn ang="0">
                    <a:pos x="T6" y="T7"/>
                  </a:cxn>
                  <a:cxn ang="0">
                    <a:pos x="T8" y="T9"/>
                  </a:cxn>
                </a:cxnLst>
                <a:rect l="0" t="0" r="r" b="b"/>
                <a:pathLst>
                  <a:path w="506" h="145">
                    <a:moveTo>
                      <a:pt x="506" y="0"/>
                    </a:moveTo>
                    <a:cubicBezTo>
                      <a:pt x="506" y="49"/>
                      <a:pt x="506" y="97"/>
                      <a:pt x="506" y="145"/>
                    </a:cubicBezTo>
                    <a:cubicBezTo>
                      <a:pt x="338" y="145"/>
                      <a:pt x="170" y="145"/>
                      <a:pt x="0" y="145"/>
                    </a:cubicBezTo>
                    <a:cubicBezTo>
                      <a:pt x="0" y="98"/>
                      <a:pt x="0" y="49"/>
                      <a:pt x="0" y="0"/>
                    </a:cubicBezTo>
                    <a:cubicBezTo>
                      <a:pt x="169" y="0"/>
                      <a:pt x="337" y="0"/>
                      <a:pt x="506" y="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13" name="Freeform 77"/>
              <p:cNvSpPr>
                <a:spLocks/>
              </p:cNvSpPr>
              <p:nvPr/>
            </p:nvSpPr>
            <p:spPr bwMode="auto">
              <a:xfrm>
                <a:off x="795337" y="661988"/>
                <a:ext cx="1900238" cy="544513"/>
              </a:xfrm>
              <a:custGeom>
                <a:avLst/>
                <a:gdLst>
                  <a:gd name="T0" fmla="*/ 0 w 506"/>
                  <a:gd name="T1" fmla="*/ 0 h 145"/>
                  <a:gd name="T2" fmla="*/ 506 w 506"/>
                  <a:gd name="T3" fmla="*/ 0 h 145"/>
                  <a:gd name="T4" fmla="*/ 506 w 506"/>
                  <a:gd name="T5" fmla="*/ 145 h 145"/>
                  <a:gd name="T6" fmla="*/ 0 w 506"/>
                  <a:gd name="T7" fmla="*/ 145 h 145"/>
                  <a:gd name="T8" fmla="*/ 0 w 506"/>
                  <a:gd name="T9" fmla="*/ 0 h 145"/>
                </a:gdLst>
                <a:ahLst/>
                <a:cxnLst>
                  <a:cxn ang="0">
                    <a:pos x="T0" y="T1"/>
                  </a:cxn>
                  <a:cxn ang="0">
                    <a:pos x="T2" y="T3"/>
                  </a:cxn>
                  <a:cxn ang="0">
                    <a:pos x="T4" y="T5"/>
                  </a:cxn>
                  <a:cxn ang="0">
                    <a:pos x="T6" y="T7"/>
                  </a:cxn>
                  <a:cxn ang="0">
                    <a:pos x="T8" y="T9"/>
                  </a:cxn>
                </a:cxnLst>
                <a:rect l="0" t="0" r="r" b="b"/>
                <a:pathLst>
                  <a:path w="506" h="145">
                    <a:moveTo>
                      <a:pt x="0" y="0"/>
                    </a:moveTo>
                    <a:cubicBezTo>
                      <a:pt x="169" y="0"/>
                      <a:pt x="337" y="0"/>
                      <a:pt x="506" y="0"/>
                    </a:cubicBezTo>
                    <a:cubicBezTo>
                      <a:pt x="506" y="48"/>
                      <a:pt x="506" y="96"/>
                      <a:pt x="506" y="145"/>
                    </a:cubicBezTo>
                    <a:cubicBezTo>
                      <a:pt x="338" y="145"/>
                      <a:pt x="170" y="145"/>
                      <a:pt x="0" y="145"/>
                    </a:cubicBezTo>
                    <a:cubicBezTo>
                      <a:pt x="0" y="98"/>
                      <a:pt x="0" y="49"/>
                      <a:pt x="0" y="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118" name="Group 117"/>
          <p:cNvGrpSpPr/>
          <p:nvPr/>
        </p:nvGrpSpPr>
        <p:grpSpPr>
          <a:xfrm>
            <a:off x="10040292" y="5670063"/>
            <a:ext cx="717140" cy="717132"/>
            <a:chOff x="10241620" y="5783263"/>
            <a:chExt cx="731520" cy="731512"/>
          </a:xfrm>
        </p:grpSpPr>
        <p:sp>
          <p:nvSpPr>
            <p:cNvPr id="58" name="Rectangle 57"/>
            <p:cNvSpPr/>
            <p:nvPr/>
          </p:nvSpPr>
          <p:spPr bwMode="auto">
            <a:xfrm>
              <a:off x="1024162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117" name="Group 116"/>
            <p:cNvGrpSpPr/>
            <p:nvPr/>
          </p:nvGrpSpPr>
          <p:grpSpPr>
            <a:xfrm>
              <a:off x="10524535" y="6318870"/>
              <a:ext cx="338025" cy="80118"/>
              <a:chOff x="8936447" y="7520578"/>
              <a:chExt cx="957887" cy="227036"/>
            </a:xfrm>
          </p:grpSpPr>
          <p:sp>
            <p:nvSpPr>
              <p:cNvPr id="116" name="Oval 115"/>
              <p:cNvSpPr/>
              <p:nvPr/>
            </p:nvSpPr>
            <p:spPr bwMode="auto">
              <a:xfrm>
                <a:off x="8936447"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513" name="Oval 512"/>
              <p:cNvSpPr/>
              <p:nvPr/>
            </p:nvSpPr>
            <p:spPr bwMode="auto">
              <a:xfrm>
                <a:off x="9301872"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514" name="Oval 513"/>
              <p:cNvSpPr/>
              <p:nvPr/>
            </p:nvSpPr>
            <p:spPr bwMode="auto">
              <a:xfrm>
                <a:off x="9667298"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grpSp>
    </p:spTree>
    <p:extLst>
      <p:ext uri="{BB962C8B-B14F-4D97-AF65-F5344CB8AC3E}">
        <p14:creationId xmlns:p14="http://schemas.microsoft.com/office/powerpoint/2010/main" val="114878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72"/>
                                        </p:tgtEl>
                                        <p:attrNameLst>
                                          <p:attrName>style.visibility</p:attrName>
                                        </p:attrNameLst>
                                      </p:cBhvr>
                                      <p:to>
                                        <p:strVal val="visible"/>
                                      </p:to>
                                    </p:set>
                                    <p:animEffect transition="in" filter="wipe(left)">
                                      <p:cBhvr>
                                        <p:cTn id="7" dur="500"/>
                                        <p:tgtEl>
                                          <p:spTgt spid="472"/>
                                        </p:tgtEl>
                                      </p:cBhvr>
                                    </p:animEffect>
                                  </p:childTnLst>
                                </p:cTn>
                              </p:par>
                              <p:par>
                                <p:cTn id="8" presetID="10" presetClass="entr" presetSubtype="0" fill="hold" grpId="0" nodeType="withEffect">
                                  <p:stCondLst>
                                    <p:cond delay="8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50"/>
                                        <p:tgtEl>
                                          <p:spTgt spid="15"/>
                                        </p:tgtEl>
                                      </p:cBhvr>
                                    </p:animEffect>
                                  </p:childTnLst>
                                </p:cTn>
                              </p:par>
                              <p:par>
                                <p:cTn id="11" presetID="10" presetClass="entr" presetSubtype="0" fill="hold" nodeType="withEffect">
                                  <p:stCondLst>
                                    <p:cond delay="85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350"/>
                                        <p:tgtEl>
                                          <p:spTgt spid="85"/>
                                        </p:tgtEl>
                                      </p:cBhvr>
                                    </p:animEffect>
                                  </p:childTnLst>
                                </p:cTn>
                              </p:par>
                              <p:par>
                                <p:cTn id="14" presetID="42" presetClass="path" presetSubtype="0" decel="100000" fill="hold" grpId="0" nodeType="withEffect">
                                  <p:stCondLst>
                                    <p:cond delay="1250"/>
                                  </p:stCondLst>
                                  <p:childTnLst>
                                    <p:animMotion origin="layout" path="M -3.04825E-6 -8.48842E-7 L -3.04825E-6 0.08489 " pathEditMode="relative" rAng="0" ptsTypes="AA">
                                      <p:cBhvr>
                                        <p:cTn id="15" dur="450" fill="hold"/>
                                        <p:tgtEl>
                                          <p:spTgt spid="425"/>
                                        </p:tgtEl>
                                        <p:attrNameLst>
                                          <p:attrName>ppt_x</p:attrName>
                                          <p:attrName>ppt_y</p:attrName>
                                        </p:attrNameLst>
                                      </p:cBhvr>
                                      <p:rCtr x="0" y="4244"/>
                                    </p:animMotion>
                                  </p:childTnLst>
                                </p:cTn>
                              </p:par>
                              <p:par>
                                <p:cTn id="16" presetID="42" presetClass="path" presetSubtype="0" decel="100000" fill="hold" grpId="0" nodeType="withEffect">
                                  <p:stCondLst>
                                    <p:cond delay="1750"/>
                                  </p:stCondLst>
                                  <p:childTnLst>
                                    <p:animMotion origin="layout" path="M -3.04825E-6 3.04585E-6 L -3.61501E-6 0.45938 " pathEditMode="relative" rAng="0" ptsTypes="AA">
                                      <p:cBhvr>
                                        <p:cTn id="17" dur="950" fill="hold"/>
                                        <p:tgtEl>
                                          <p:spTgt spid="426"/>
                                        </p:tgtEl>
                                        <p:attrNameLst>
                                          <p:attrName>ppt_x</p:attrName>
                                          <p:attrName>ppt_y</p:attrName>
                                        </p:attrNameLst>
                                      </p:cBhvr>
                                      <p:rCtr x="-89" y="21970"/>
                                    </p:animMotion>
                                  </p:childTnLst>
                                </p:cTn>
                              </p:par>
                              <p:par>
                                <p:cTn id="18" presetID="10" presetClass="entr" presetSubtype="0" fill="hold" nodeType="withEffect">
                                  <p:stCondLst>
                                    <p:cond delay="2750"/>
                                  </p:stCondLst>
                                  <p:childTnLst>
                                    <p:set>
                                      <p:cBhvr>
                                        <p:cTn id="19" dur="1" fill="hold">
                                          <p:stCondLst>
                                            <p:cond delay="0"/>
                                          </p:stCondLst>
                                        </p:cTn>
                                        <p:tgtEl>
                                          <p:spTgt spid="473"/>
                                        </p:tgtEl>
                                        <p:attrNameLst>
                                          <p:attrName>style.visibility</p:attrName>
                                        </p:attrNameLst>
                                      </p:cBhvr>
                                      <p:to>
                                        <p:strVal val="visible"/>
                                      </p:to>
                                    </p:set>
                                    <p:animEffect transition="in" filter="fade">
                                      <p:cBhvr>
                                        <p:cTn id="20" dur="250"/>
                                        <p:tgtEl>
                                          <p:spTgt spid="473"/>
                                        </p:tgtEl>
                                      </p:cBhvr>
                                    </p:animEffect>
                                  </p:childTnLst>
                                </p:cTn>
                              </p:par>
                              <p:par>
                                <p:cTn id="21" presetID="10" presetClass="entr" presetSubtype="0" fill="hold" nodeType="withEffect">
                                  <p:stCondLst>
                                    <p:cond delay="275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250"/>
                                        <p:tgtEl>
                                          <p:spTgt spid="92"/>
                                        </p:tgtEl>
                                      </p:cBhvr>
                                    </p:animEffect>
                                  </p:childTnLst>
                                </p:cTn>
                              </p:par>
                              <p:par>
                                <p:cTn id="24" presetID="10" presetClass="entr" presetSubtype="0" fill="hold" nodeType="withEffect">
                                  <p:stCondLst>
                                    <p:cond delay="2750"/>
                                  </p:stCondLst>
                                  <p:childTnLst>
                                    <p:set>
                                      <p:cBhvr>
                                        <p:cTn id="25" dur="1" fill="hold">
                                          <p:stCondLst>
                                            <p:cond delay="0"/>
                                          </p:stCondLst>
                                        </p:cTn>
                                        <p:tgtEl>
                                          <p:spTgt spid="474"/>
                                        </p:tgtEl>
                                        <p:attrNameLst>
                                          <p:attrName>style.visibility</p:attrName>
                                        </p:attrNameLst>
                                      </p:cBhvr>
                                      <p:to>
                                        <p:strVal val="visible"/>
                                      </p:to>
                                    </p:set>
                                    <p:animEffect transition="in" filter="fade">
                                      <p:cBhvr>
                                        <p:cTn id="26" dur="250"/>
                                        <p:tgtEl>
                                          <p:spTgt spid="474"/>
                                        </p:tgtEl>
                                      </p:cBhvr>
                                    </p:animEffect>
                                  </p:childTnLst>
                                </p:cTn>
                              </p:par>
                              <p:par>
                                <p:cTn id="27" presetID="63" presetClass="path" presetSubtype="0" decel="100000" fill="hold" nodeType="withEffect">
                                  <p:stCondLst>
                                    <p:cond delay="2750"/>
                                  </p:stCondLst>
                                  <p:childTnLst>
                                    <p:animMotion origin="layout" path="M -2.28746E-6 7.94371E-7 L 0.11655 2.05175E-6 " pathEditMode="relative" rAng="0" ptsTypes="AA">
                                      <p:cBhvr>
                                        <p:cTn id="28" dur="500" fill="hold"/>
                                        <p:tgtEl>
                                          <p:spTgt spid="272"/>
                                        </p:tgtEl>
                                        <p:attrNameLst>
                                          <p:attrName>ppt_x</p:attrName>
                                          <p:attrName>ppt_y</p:attrName>
                                        </p:attrNameLst>
                                      </p:cBhvr>
                                      <p:rCtr x="6140" y="68"/>
                                    </p:animMotion>
                                  </p:childTnLst>
                                </p:cTn>
                              </p:par>
                              <p:par>
                                <p:cTn id="29" presetID="42" presetClass="path" presetSubtype="0" decel="100000" fill="hold" grpId="0" nodeType="withEffect">
                                  <p:stCondLst>
                                    <p:cond delay="3250"/>
                                  </p:stCondLst>
                                  <p:childTnLst>
                                    <p:animMotion origin="layout" path="M -3.04825E-6 -4.51203E-6 L -6.96962E-7 0.10803 " pathEditMode="relative" rAng="0" ptsTypes="AA">
                                      <p:cBhvr>
                                        <p:cTn id="30" dur="650" fill="hold"/>
                                        <p:tgtEl>
                                          <p:spTgt spid="438"/>
                                        </p:tgtEl>
                                        <p:attrNameLst>
                                          <p:attrName>ppt_x</p:attrName>
                                          <p:attrName>ppt_y</p:attrName>
                                        </p:attrNameLst>
                                      </p:cBhvr>
                                      <p:rCtr x="0" y="6378"/>
                                    </p:animMotion>
                                  </p:childTnLst>
                                </p:cTn>
                              </p:par>
                              <p:par>
                                <p:cTn id="31" presetID="10" presetClass="entr" presetSubtype="0" fill="hold" grpId="0" nodeType="withEffect">
                                  <p:stCondLst>
                                    <p:cond delay="350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3750"/>
                                  </p:stCondLst>
                                  <p:childTnLst>
                                    <p:set>
                                      <p:cBhvr>
                                        <p:cTn id="35" dur="1" fill="hold">
                                          <p:stCondLst>
                                            <p:cond delay="0"/>
                                          </p:stCondLst>
                                        </p:cTn>
                                        <p:tgtEl>
                                          <p:spTgt spid="263"/>
                                        </p:tgtEl>
                                        <p:attrNameLst>
                                          <p:attrName>style.visibility</p:attrName>
                                        </p:attrNameLst>
                                      </p:cBhvr>
                                      <p:to>
                                        <p:strVal val="visible"/>
                                      </p:to>
                                    </p:set>
                                    <p:animEffect transition="in" filter="fade">
                                      <p:cBhvr>
                                        <p:cTn id="36" dur="200"/>
                                        <p:tgtEl>
                                          <p:spTgt spid="263"/>
                                        </p:tgtEl>
                                      </p:cBhvr>
                                    </p:animEffect>
                                  </p:childTnLst>
                                </p:cTn>
                              </p:par>
                              <p:par>
                                <p:cTn id="37" presetID="10" presetClass="entr" presetSubtype="0" fill="hold" nodeType="withEffect">
                                  <p:stCondLst>
                                    <p:cond delay="3950"/>
                                  </p:stCondLst>
                                  <p:childTnLst>
                                    <p:set>
                                      <p:cBhvr>
                                        <p:cTn id="38" dur="1" fill="hold">
                                          <p:stCondLst>
                                            <p:cond delay="0"/>
                                          </p:stCondLst>
                                        </p:cTn>
                                        <p:tgtEl>
                                          <p:spTgt spid="262"/>
                                        </p:tgtEl>
                                        <p:attrNameLst>
                                          <p:attrName>style.visibility</p:attrName>
                                        </p:attrNameLst>
                                      </p:cBhvr>
                                      <p:to>
                                        <p:strVal val="visible"/>
                                      </p:to>
                                    </p:set>
                                    <p:animEffect transition="in" filter="fade">
                                      <p:cBhvr>
                                        <p:cTn id="39" dur="200"/>
                                        <p:tgtEl>
                                          <p:spTgt spid="262"/>
                                        </p:tgtEl>
                                      </p:cBhvr>
                                    </p:animEffect>
                                  </p:childTnLst>
                                </p:cTn>
                              </p:par>
                              <p:par>
                                <p:cTn id="40" presetID="10" presetClass="entr" presetSubtype="0" fill="hold" nodeType="withEffect">
                                  <p:stCondLst>
                                    <p:cond delay="4150"/>
                                  </p:stCondLst>
                                  <p:childTnLst>
                                    <p:set>
                                      <p:cBhvr>
                                        <p:cTn id="41" dur="1" fill="hold">
                                          <p:stCondLst>
                                            <p:cond delay="0"/>
                                          </p:stCondLst>
                                        </p:cTn>
                                        <p:tgtEl>
                                          <p:spTgt spid="497"/>
                                        </p:tgtEl>
                                        <p:attrNameLst>
                                          <p:attrName>style.visibility</p:attrName>
                                        </p:attrNameLst>
                                      </p:cBhvr>
                                      <p:to>
                                        <p:strVal val="visible"/>
                                      </p:to>
                                    </p:set>
                                    <p:animEffect transition="in" filter="fade">
                                      <p:cBhvr>
                                        <p:cTn id="42" dur="200"/>
                                        <p:tgtEl>
                                          <p:spTgt spid="497"/>
                                        </p:tgtEl>
                                      </p:cBhvr>
                                    </p:animEffect>
                                  </p:childTnLst>
                                </p:cTn>
                              </p:par>
                              <p:par>
                                <p:cTn id="43" presetID="10" presetClass="entr" presetSubtype="0" fill="hold" nodeType="withEffect">
                                  <p:stCondLst>
                                    <p:cond delay="435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200"/>
                                        <p:tgtEl>
                                          <p:spTgt spid="79"/>
                                        </p:tgtEl>
                                      </p:cBhvr>
                                    </p:animEffect>
                                  </p:childTnLst>
                                </p:cTn>
                              </p:par>
                              <p:par>
                                <p:cTn id="46" presetID="10" presetClass="entr" presetSubtype="0" fill="hold" nodeType="withEffect">
                                  <p:stCondLst>
                                    <p:cond delay="4550"/>
                                  </p:stCondLst>
                                  <p:childTnLst>
                                    <p:set>
                                      <p:cBhvr>
                                        <p:cTn id="47" dur="1" fill="hold">
                                          <p:stCondLst>
                                            <p:cond delay="0"/>
                                          </p:stCondLst>
                                        </p:cTn>
                                        <p:tgtEl>
                                          <p:spTgt spid="115"/>
                                        </p:tgtEl>
                                        <p:attrNameLst>
                                          <p:attrName>style.visibility</p:attrName>
                                        </p:attrNameLst>
                                      </p:cBhvr>
                                      <p:to>
                                        <p:strVal val="visible"/>
                                      </p:to>
                                    </p:set>
                                    <p:animEffect transition="in" filter="fade">
                                      <p:cBhvr>
                                        <p:cTn id="48" dur="200"/>
                                        <p:tgtEl>
                                          <p:spTgt spid="115"/>
                                        </p:tgtEl>
                                      </p:cBhvr>
                                    </p:animEffect>
                                  </p:childTnLst>
                                </p:cTn>
                              </p:par>
                              <p:par>
                                <p:cTn id="49" presetID="10" presetClass="entr" presetSubtype="0" fill="hold" nodeType="withEffect">
                                  <p:stCondLst>
                                    <p:cond delay="475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200"/>
                                        <p:tgtEl>
                                          <p:spTgt spid="119"/>
                                        </p:tgtEl>
                                      </p:cBhvr>
                                    </p:animEffect>
                                  </p:childTnLst>
                                </p:cTn>
                              </p:par>
                              <p:par>
                                <p:cTn id="52" presetID="10" presetClass="entr" presetSubtype="0" fill="hold" nodeType="withEffect">
                                  <p:stCondLst>
                                    <p:cond delay="495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200"/>
                                        <p:tgtEl>
                                          <p:spTgt spid="118"/>
                                        </p:tgtEl>
                                      </p:cBhvr>
                                    </p:animEffect>
                                  </p:childTnLst>
                                </p:cTn>
                              </p:par>
                              <p:par>
                                <p:cTn id="55" presetID="22" presetClass="entr" presetSubtype="8" fill="hold" grpId="0" nodeType="withEffect">
                                  <p:stCondLst>
                                    <p:cond delay="525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par>
                                <p:cTn id="58" presetID="10" presetClass="entr" presetSubtype="0" fill="hold" nodeType="withEffect">
                                  <p:stCondLst>
                                    <p:cond delay="5250"/>
                                  </p:stCondLst>
                                  <p:childTnLst>
                                    <p:set>
                                      <p:cBhvr>
                                        <p:cTn id="59" dur="1" fill="hold">
                                          <p:stCondLst>
                                            <p:cond delay="0"/>
                                          </p:stCondLst>
                                        </p:cTn>
                                        <p:tgtEl>
                                          <p:spTgt spid="121"/>
                                        </p:tgtEl>
                                        <p:attrNameLst>
                                          <p:attrName>style.visibility</p:attrName>
                                        </p:attrNameLst>
                                      </p:cBhvr>
                                      <p:to>
                                        <p:strVal val="visible"/>
                                      </p:to>
                                    </p:set>
                                    <p:animEffect transition="in" filter="fade">
                                      <p:cBhvr>
                                        <p:cTn id="60" dur="500"/>
                                        <p:tgtEl>
                                          <p:spTgt spid="121"/>
                                        </p:tgtEl>
                                      </p:cBhvr>
                                    </p:animEffect>
                                  </p:childTnLst>
                                </p:cTn>
                              </p:par>
                              <p:par>
                                <p:cTn id="61" presetID="10" presetClass="entr" presetSubtype="0" fill="hold" nodeType="withEffect">
                                  <p:stCondLst>
                                    <p:cond delay="550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200"/>
                                        <p:tgtEl>
                                          <p:spTgt spid="3"/>
                                        </p:tgtEl>
                                      </p:cBhvr>
                                    </p:animEffect>
                                  </p:childTnLst>
                                </p:cTn>
                              </p:par>
                              <p:par>
                                <p:cTn id="64" presetID="10" presetClass="entr" presetSubtype="0" fill="hold" nodeType="withEffect">
                                  <p:stCondLst>
                                    <p:cond delay="550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200"/>
                                        <p:tgtEl>
                                          <p:spTgt spid="6"/>
                                        </p:tgtEl>
                                      </p:cBhvr>
                                    </p:animEffect>
                                  </p:childTnLst>
                                </p:cTn>
                              </p:par>
                              <p:par>
                                <p:cTn id="67" presetID="10" presetClass="entr" presetSubtype="0" fill="hold" nodeType="withEffect">
                                  <p:stCondLst>
                                    <p:cond delay="550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26" grpId="0" animBg="1"/>
      <p:bldP spid="425" grpId="0" animBg="1"/>
      <p:bldP spid="35" grpId="0"/>
      <p:bldP spid="15" grpId="0"/>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 Placeholder 108"/>
          <p:cNvSpPr>
            <a:spLocks noGrp="1"/>
          </p:cNvSpPr>
          <p:nvPr>
            <p:ph type="body" sz="quarter" idx="10"/>
          </p:nvPr>
        </p:nvSpPr>
        <p:spPr>
          <a:xfrm>
            <a:off x="269239" y="1189176"/>
            <a:ext cx="6494246" cy="5004447"/>
          </a:xfrm>
        </p:spPr>
        <p:txBody>
          <a:bodyPr/>
          <a:lstStyle/>
          <a:p>
            <a:r>
              <a:rPr lang="ru-RU" dirty="0"/>
              <a:t>Контейнеры с множеством экземпляров ресурсов  </a:t>
            </a:r>
            <a:endParaRPr lang="en-US" dirty="0"/>
          </a:p>
          <a:p>
            <a:r>
              <a:rPr lang="ru-RU" dirty="0"/>
              <a:t>Каждый экземпляр относится к определенному типу ресурса  </a:t>
            </a:r>
            <a:endParaRPr lang="en-US" dirty="0"/>
          </a:p>
          <a:p>
            <a:r>
              <a:rPr lang="ru-RU" dirty="0"/>
              <a:t>Типы ресурсов определяются провайдерами ресурсов </a:t>
            </a:r>
            <a:endParaRPr lang="en-US" dirty="0"/>
          </a:p>
          <a:p>
            <a:r>
              <a:rPr lang="ru-RU" dirty="0"/>
              <a:t>Каждый ресурс</a:t>
            </a:r>
            <a:r>
              <a:rPr lang="en-US" dirty="0"/>
              <a:t> </a:t>
            </a:r>
            <a:r>
              <a:rPr lang="ru-RU" i="1" dirty="0"/>
              <a:t>должен</a:t>
            </a:r>
            <a:r>
              <a:rPr lang="en-US" dirty="0"/>
              <a:t> </a:t>
            </a:r>
            <a:r>
              <a:rPr lang="ru-RU" dirty="0"/>
              <a:t>принадлежать</a:t>
            </a:r>
            <a:r>
              <a:rPr lang="en-US" dirty="0"/>
              <a:t> </a:t>
            </a:r>
            <a:r>
              <a:rPr lang="ru-RU" dirty="0"/>
              <a:t>одной и только одной группе ресурсов </a:t>
            </a:r>
            <a:endParaRPr lang="en-US" dirty="0"/>
          </a:p>
        </p:txBody>
      </p:sp>
      <p:sp>
        <p:nvSpPr>
          <p:cNvPr id="2" name="Title 1"/>
          <p:cNvSpPr>
            <a:spLocks noGrp="1"/>
          </p:cNvSpPr>
          <p:nvPr>
            <p:ph type="title"/>
          </p:nvPr>
        </p:nvSpPr>
        <p:spPr/>
        <p:txBody>
          <a:bodyPr/>
          <a:lstStyle/>
          <a:p>
            <a:r>
              <a:rPr lang="ru-RU" dirty="0"/>
              <a:t>Группы ресурсов </a:t>
            </a:r>
            <a:endParaRPr lang="en-US" dirty="0"/>
          </a:p>
        </p:txBody>
      </p:sp>
      <p:grpSp>
        <p:nvGrpSpPr>
          <p:cNvPr id="5" name="Group 4"/>
          <p:cNvGrpSpPr>
            <a:grpSpLocks noChangeAspect="1"/>
          </p:cNvGrpSpPr>
          <p:nvPr/>
        </p:nvGrpSpPr>
        <p:grpSpPr bwMode="auto">
          <a:xfrm>
            <a:off x="6755548" y="1110131"/>
            <a:ext cx="4947537" cy="4725318"/>
            <a:chOff x="405" y="668"/>
            <a:chExt cx="3117" cy="2977"/>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94" name="Rectangle 92"/>
            <p:cNvSpPr>
              <a:spLocks noChangeArrowheads="1"/>
            </p:cNvSpPr>
            <p:nvPr/>
          </p:nvSpPr>
          <p:spPr bwMode="auto">
            <a:xfrm>
              <a:off x="1462" y="2080"/>
              <a:ext cx="104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ru-RU" altLang="en-US" sz="14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ГРУППА РЕСУРСОВ </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1838" y="2092"/>
              <a:ext cx="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grpSp>
    </p:spTree>
    <p:extLst>
      <p:ext uri="{BB962C8B-B14F-4D97-AF65-F5344CB8AC3E}">
        <p14:creationId xmlns:p14="http://schemas.microsoft.com/office/powerpoint/2010/main" val="1781817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0523651" y="3844875"/>
            <a:ext cx="954812" cy="320773"/>
            <a:chOff x="10995299" y="3736547"/>
            <a:chExt cx="975998" cy="312559"/>
          </a:xfrm>
        </p:grpSpPr>
        <p:cxnSp>
          <p:nvCxnSpPr>
            <p:cNvPr id="111" name="Curved Connector 110"/>
            <p:cNvCxnSpPr/>
            <p:nvPr/>
          </p:nvCxnSpPr>
          <p:spPr>
            <a:xfrm rot="16200000" flipH="1">
              <a:off x="11476948" y="3315427"/>
              <a:ext cx="12700" cy="975998"/>
            </a:xfrm>
            <a:prstGeom prst="curvedConnector3">
              <a:avLst>
                <a:gd name="adj1" fmla="val 180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1028209" y="3736547"/>
              <a:ext cx="914124" cy="312559"/>
            </a:xfrm>
            <a:prstGeom prst="rect">
              <a:avLst/>
            </a:prstGeom>
            <a:noFill/>
          </p:spPr>
          <p:txBody>
            <a:bodyPr wrap="square" lIns="143428" tIns="89642" rIns="143428" bIns="89642" rtlCol="0">
              <a:spAutoFit/>
            </a:bodyPr>
            <a:lstStyle>
              <a:defPPr>
                <a:defRPr lang="en-US"/>
              </a:defPPr>
              <a:lvl1pPr>
                <a:lnSpc>
                  <a:spcPct val="90000"/>
                </a:lnSpc>
                <a:defRPr sz="1050">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29"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Reference</a:t>
              </a:r>
            </a:p>
          </p:txBody>
        </p:sp>
      </p:grpSp>
      <p:grpSp>
        <p:nvGrpSpPr>
          <p:cNvPr id="85" name="Group 84"/>
          <p:cNvGrpSpPr/>
          <p:nvPr/>
        </p:nvGrpSpPr>
        <p:grpSpPr>
          <a:xfrm>
            <a:off x="7656140" y="3914649"/>
            <a:ext cx="1921523" cy="427617"/>
            <a:chOff x="7091310" y="3783044"/>
            <a:chExt cx="975997" cy="428389"/>
          </a:xfrm>
        </p:grpSpPr>
        <p:cxnSp>
          <p:nvCxnSpPr>
            <p:cNvPr id="86" name="Curved Connector 85"/>
            <p:cNvCxnSpPr/>
            <p:nvPr/>
          </p:nvCxnSpPr>
          <p:spPr>
            <a:xfrm rot="16200000" flipH="1">
              <a:off x="7572959" y="3301395"/>
              <a:ext cx="12700" cy="975997"/>
            </a:xfrm>
            <a:prstGeom prst="curvedConnector3">
              <a:avLst>
                <a:gd name="adj1" fmla="val 291717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393389" y="3887248"/>
              <a:ext cx="466675" cy="324185"/>
            </a:xfrm>
            <a:prstGeom prst="rect">
              <a:avLst/>
            </a:prstGeom>
            <a:noFill/>
          </p:spPr>
          <p:txBody>
            <a:bodyPr wrap="square" lIns="143428" tIns="89642" rIns="143428" bIns="89642" rtlCol="0">
              <a:spAutoFit/>
            </a:bodyPr>
            <a:lstStyle>
              <a:defPPr>
                <a:defRPr lang="en-US"/>
              </a:defPPr>
              <a:lvl1pPr>
                <a:lnSpc>
                  <a:spcPct val="90000"/>
                </a:lnSpc>
                <a:defRPr sz="1200">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29"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Reference</a:t>
              </a:r>
            </a:p>
          </p:txBody>
        </p:sp>
      </p:grpSp>
      <p:grpSp>
        <p:nvGrpSpPr>
          <p:cNvPr id="72" name="Group 71"/>
          <p:cNvGrpSpPr/>
          <p:nvPr/>
        </p:nvGrpSpPr>
        <p:grpSpPr>
          <a:xfrm>
            <a:off x="7651748" y="3853765"/>
            <a:ext cx="916884" cy="323574"/>
            <a:chOff x="7805181" y="3930542"/>
            <a:chExt cx="935269" cy="330062"/>
          </a:xfrm>
        </p:grpSpPr>
        <p:sp>
          <p:nvSpPr>
            <p:cNvPr id="150" name="TextBox 149"/>
            <p:cNvSpPr txBox="1"/>
            <p:nvPr/>
          </p:nvSpPr>
          <p:spPr>
            <a:xfrm>
              <a:off x="7831290" y="3930542"/>
              <a:ext cx="853051" cy="330062"/>
            </a:xfrm>
            <a:prstGeom prst="rect">
              <a:avLst/>
            </a:prstGeom>
            <a:noFill/>
          </p:spPr>
          <p:txBody>
            <a:bodyPr wrap="none" lIns="143428" tIns="89642" rIns="143428" bIns="89642" rtlCol="0">
              <a:spAutoFit/>
            </a:bodyPr>
            <a:lstStyle>
              <a:defPPr>
                <a:defRPr lang="en-US"/>
              </a:defPPr>
              <a:lvl1pPr>
                <a:lnSpc>
                  <a:spcPct val="90000"/>
                </a:lnSpc>
                <a:defRPr sz="1200">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29"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Reference</a:t>
              </a:r>
            </a:p>
          </p:txBody>
        </p:sp>
        <p:cxnSp>
          <p:nvCxnSpPr>
            <p:cNvPr id="59" name="Curved Connector 58"/>
            <p:cNvCxnSpPr/>
            <p:nvPr/>
          </p:nvCxnSpPr>
          <p:spPr>
            <a:xfrm rot="16200000" flipH="1">
              <a:off x="8266279" y="3527447"/>
              <a:ext cx="13073" cy="935269"/>
            </a:xfrm>
            <a:prstGeom prst="curvedConnector3">
              <a:avLst>
                <a:gd name="adj1" fmla="val 1822864"/>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6667088" y="3850071"/>
            <a:ext cx="918134" cy="323574"/>
            <a:chOff x="7091310" y="3736372"/>
            <a:chExt cx="975997" cy="324158"/>
          </a:xfrm>
        </p:grpSpPr>
        <p:cxnSp>
          <p:nvCxnSpPr>
            <p:cNvPr id="53" name="Curved Connector 52"/>
            <p:cNvCxnSpPr/>
            <p:nvPr/>
          </p:nvCxnSpPr>
          <p:spPr>
            <a:xfrm rot="16200000" flipH="1">
              <a:off x="7572959" y="3315427"/>
              <a:ext cx="12700" cy="975997"/>
            </a:xfrm>
            <a:prstGeom prst="curvedConnector3">
              <a:avLst>
                <a:gd name="adj1" fmla="val 1812273"/>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7109180" y="3736372"/>
              <a:ext cx="888986" cy="324158"/>
            </a:xfrm>
            <a:prstGeom prst="rect">
              <a:avLst/>
            </a:prstGeom>
            <a:noFill/>
          </p:spPr>
          <p:txBody>
            <a:bodyPr wrap="none" lIns="143428" tIns="89642" rIns="143428" bIns="89642" rtlCol="0">
              <a:spAutoFit/>
            </a:bodyPr>
            <a:lstStyle>
              <a:defPPr>
                <a:defRPr lang="en-US"/>
              </a:defPPr>
              <a:lvl1pPr>
                <a:lnSpc>
                  <a:spcPct val="90000"/>
                </a:lnSpc>
                <a:defRPr sz="1200">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29"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Reference</a:t>
              </a:r>
            </a:p>
          </p:txBody>
        </p:sp>
      </p:grpSp>
      <p:grpSp>
        <p:nvGrpSpPr>
          <p:cNvPr id="47" name="Cloud service group"/>
          <p:cNvGrpSpPr/>
          <p:nvPr/>
        </p:nvGrpSpPr>
        <p:grpSpPr>
          <a:xfrm>
            <a:off x="269302" y="2072966"/>
            <a:ext cx="4751052" cy="4045301"/>
            <a:chOff x="457579" y="2114037"/>
            <a:chExt cx="4846320" cy="4126418"/>
          </a:xfrm>
        </p:grpSpPr>
        <p:sp>
          <p:nvSpPr>
            <p:cNvPr id="8" name="Rectangle 22"/>
            <p:cNvSpPr/>
            <p:nvPr/>
          </p:nvSpPr>
          <p:spPr bwMode="auto">
            <a:xfrm>
              <a:off x="457580" y="4228775"/>
              <a:ext cx="2377440" cy="201168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35000">
                        <a:prstClr val="black"/>
                      </a:gs>
                      <a:gs pos="78000">
                        <a:prstClr val="black"/>
                      </a:gs>
                    </a:gsLst>
                    <a:lin ang="5400000" scaled="0"/>
                  </a:gradFill>
                  <a:effectLst/>
                  <a:uLnTx/>
                  <a:uFillTx/>
                  <a:latin typeface="Calibri"/>
                  <a:ea typeface="+mn-ea"/>
                  <a:cs typeface="+mn-cs"/>
                </a:rPr>
                <a:t>Storage account</a:t>
              </a:r>
            </a:p>
          </p:txBody>
        </p:sp>
        <p:sp>
          <p:nvSpPr>
            <p:cNvPr id="9" name="Rectangle 23"/>
            <p:cNvSpPr/>
            <p:nvPr/>
          </p:nvSpPr>
          <p:spPr bwMode="auto">
            <a:xfrm>
              <a:off x="2926407" y="4228774"/>
              <a:ext cx="2377440" cy="201168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35000">
                        <a:prstClr val="black"/>
                      </a:gs>
                      <a:gs pos="78000">
                        <a:prstClr val="black"/>
                      </a:gs>
                    </a:gsLst>
                    <a:lin ang="5400000" scaled="0"/>
                  </a:gradFill>
                  <a:effectLst/>
                  <a:uLnTx/>
                  <a:uFillTx/>
                  <a:latin typeface="Calibri"/>
                  <a:ea typeface="+mn-ea"/>
                  <a:cs typeface="+mn-cs"/>
                </a:rPr>
                <a:t>Virtual network</a:t>
              </a:r>
            </a:p>
          </p:txBody>
        </p:sp>
        <p:sp>
          <p:nvSpPr>
            <p:cNvPr id="10" name="Rectangle 24"/>
            <p:cNvSpPr/>
            <p:nvPr/>
          </p:nvSpPr>
          <p:spPr bwMode="auto">
            <a:xfrm>
              <a:off x="457579" y="2114037"/>
              <a:ext cx="4846320" cy="201168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35000">
                        <a:prstClr val="black"/>
                      </a:gs>
                      <a:gs pos="78000">
                        <a:prstClr val="black"/>
                      </a:gs>
                    </a:gsLst>
                    <a:lin ang="5400000" scaled="0"/>
                  </a:gradFill>
                  <a:effectLst/>
                  <a:uLnTx/>
                  <a:uFillTx/>
                  <a:latin typeface="Calibri"/>
                  <a:ea typeface="+mn-ea"/>
                  <a:cs typeface="+mn-cs"/>
                </a:rPr>
                <a:t>Cloud service </a:t>
              </a:r>
            </a:p>
          </p:txBody>
        </p:sp>
      </p:grpSp>
      <p:sp>
        <p:nvSpPr>
          <p:cNvPr id="12" name="Subnet-1"/>
          <p:cNvSpPr/>
          <p:nvPr/>
        </p:nvSpPr>
        <p:spPr bwMode="auto">
          <a:xfrm>
            <a:off x="3182632" y="4952914"/>
            <a:ext cx="1344637" cy="403391"/>
          </a:xfrm>
          <a:prstGeom prst="rect">
            <a:avLst/>
          </a:prstGeom>
          <a:solidFill>
            <a:schemeClr val="accent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Subnet-1</a:t>
            </a:r>
          </a:p>
        </p:txBody>
      </p:sp>
      <p:sp>
        <p:nvSpPr>
          <p:cNvPr id="13" name="Disk (blob)"/>
          <p:cNvSpPr/>
          <p:nvPr/>
        </p:nvSpPr>
        <p:spPr bwMode="auto">
          <a:xfrm>
            <a:off x="762337" y="4952914"/>
            <a:ext cx="1344637" cy="403391"/>
          </a:xfrm>
          <a:prstGeom prst="rect">
            <a:avLst/>
          </a:prstGeom>
          <a:solidFill>
            <a:schemeClr val="accent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Disk (blob)</a:t>
            </a:r>
          </a:p>
        </p:txBody>
      </p:sp>
      <p:cxnSp>
        <p:nvCxnSpPr>
          <p:cNvPr id="15" name="Straight Connector 14"/>
          <p:cNvCxnSpPr>
            <a:endCxn id="13" idx="0"/>
          </p:cNvCxnSpPr>
          <p:nvPr/>
        </p:nvCxnSpPr>
        <p:spPr>
          <a:xfrm flipH="1">
            <a:off x="1434656" y="3350929"/>
            <a:ext cx="896395" cy="1601985"/>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cxnSp>
        <p:nvCxnSpPr>
          <p:cNvPr id="16" name="Straight Connector 15"/>
          <p:cNvCxnSpPr>
            <a:endCxn id="12" idx="0"/>
          </p:cNvCxnSpPr>
          <p:nvPr/>
        </p:nvCxnSpPr>
        <p:spPr>
          <a:xfrm>
            <a:off x="2353989" y="3350929"/>
            <a:ext cx="1500962" cy="1601985"/>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
        <p:nvSpPr>
          <p:cNvPr id="58" name="Virtual network overlay"/>
          <p:cNvSpPr/>
          <p:nvPr/>
        </p:nvSpPr>
        <p:spPr bwMode="auto">
          <a:xfrm>
            <a:off x="2689598" y="4146132"/>
            <a:ext cx="2330705" cy="448212"/>
          </a:xfrm>
          <a:prstGeom prst="rect">
            <a:avLst/>
          </a:prstGeom>
          <a:solidFill>
            <a:schemeClr val="bg2">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18750">
                      <a:prstClr val="black"/>
                    </a:gs>
                    <a:gs pos="42000">
                      <a:prstClr val="black"/>
                    </a:gs>
                  </a:gsLst>
                  <a:lin ang="5400000" scaled="0"/>
                </a:gradFill>
                <a:effectLst/>
                <a:uLnTx/>
                <a:uFillTx/>
                <a:latin typeface="Calibri"/>
                <a:ea typeface="+mn-ea"/>
                <a:cs typeface="+mn-cs"/>
              </a:rPr>
              <a:t>Virtual network</a:t>
            </a:r>
          </a:p>
        </p:txBody>
      </p:sp>
      <p:sp>
        <p:nvSpPr>
          <p:cNvPr id="57" name="Storage account overlay"/>
          <p:cNvSpPr/>
          <p:nvPr/>
        </p:nvSpPr>
        <p:spPr bwMode="auto">
          <a:xfrm>
            <a:off x="269303" y="4146133"/>
            <a:ext cx="2330705" cy="448212"/>
          </a:xfrm>
          <a:prstGeom prst="rect">
            <a:avLst/>
          </a:prstGeom>
          <a:solidFill>
            <a:schemeClr val="bg2">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18750">
                      <a:prstClr val="black"/>
                    </a:gs>
                    <a:gs pos="42000">
                      <a:prstClr val="black"/>
                    </a:gs>
                  </a:gsLst>
                  <a:lin ang="5400000" scaled="0"/>
                </a:gradFill>
                <a:effectLst/>
                <a:uLnTx/>
                <a:uFillTx/>
                <a:latin typeface="Calibri"/>
                <a:ea typeface="+mn-ea"/>
                <a:cs typeface="+mn-cs"/>
              </a:rPr>
              <a:t>Storage account</a:t>
            </a:r>
          </a:p>
        </p:txBody>
      </p:sp>
      <p:sp>
        <p:nvSpPr>
          <p:cNvPr id="11" name="VM with IP address"/>
          <p:cNvSpPr/>
          <p:nvPr/>
        </p:nvSpPr>
        <p:spPr bwMode="auto">
          <a:xfrm>
            <a:off x="1703554" y="2980784"/>
            <a:ext cx="1254995" cy="806782"/>
          </a:xfrm>
          <a:prstGeom prst="rect">
            <a:avLst/>
          </a:prstGeom>
          <a:solidFill>
            <a:schemeClr val="accent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VM with IP address</a:t>
            </a:r>
          </a:p>
        </p:txBody>
      </p:sp>
      <p:sp>
        <p:nvSpPr>
          <p:cNvPr id="142" name="Network Security Group ACLS"/>
          <p:cNvSpPr/>
          <p:nvPr/>
        </p:nvSpPr>
        <p:spPr bwMode="auto">
          <a:xfrm>
            <a:off x="5289226" y="5401105"/>
            <a:ext cx="3585699" cy="71714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Network Security Group ACLS</a:t>
            </a:r>
          </a:p>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(deployed to VM, NIC, or Subnet)</a:t>
            </a:r>
          </a:p>
        </p:txBody>
      </p:sp>
      <p:grpSp>
        <p:nvGrpSpPr>
          <p:cNvPr id="55" name="Depends on"/>
          <p:cNvGrpSpPr/>
          <p:nvPr/>
        </p:nvGrpSpPr>
        <p:grpSpPr>
          <a:xfrm>
            <a:off x="5590987" y="3819321"/>
            <a:ext cx="1254995" cy="952071"/>
            <a:chOff x="5703098" y="3771572"/>
            <a:chExt cx="1280160" cy="971162"/>
          </a:xfrm>
        </p:grpSpPr>
        <p:sp>
          <p:nvSpPr>
            <p:cNvPr id="77" name="Rectangle 76"/>
            <p:cNvSpPr/>
            <p:nvPr/>
          </p:nvSpPr>
          <p:spPr bwMode="auto">
            <a:xfrm>
              <a:off x="5703098" y="4369176"/>
              <a:ext cx="1280160" cy="373558"/>
            </a:xfrm>
            <a:prstGeom prst="rect">
              <a:avLst/>
            </a:prstGeom>
            <a:solidFill>
              <a:schemeClr val="accent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Depends on</a:t>
              </a:r>
            </a:p>
          </p:txBody>
        </p:sp>
        <p:cxnSp>
          <p:nvCxnSpPr>
            <p:cNvPr id="79" name="Straight Connector 78"/>
            <p:cNvCxnSpPr/>
            <p:nvPr/>
          </p:nvCxnSpPr>
          <p:spPr>
            <a:xfrm flipH="1" flipV="1">
              <a:off x="6340166" y="3771572"/>
              <a:ext cx="1" cy="64008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a:xfrm rot="16200000" flipH="1" flipV="1">
              <a:off x="6370644" y="3451755"/>
              <a:ext cx="1" cy="64008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grpSp>
      <p:sp>
        <p:nvSpPr>
          <p:cNvPr id="107" name="LB IP address"/>
          <p:cNvSpPr/>
          <p:nvPr/>
        </p:nvSpPr>
        <p:spPr bwMode="auto">
          <a:xfrm>
            <a:off x="11026345" y="3028890"/>
            <a:ext cx="896425" cy="896425"/>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42" tIns="0" rIns="89642"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LB IP address</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38" name="Load Balance Endpoint"/>
          <p:cNvSpPr/>
          <p:nvPr/>
        </p:nvSpPr>
        <p:spPr bwMode="auto">
          <a:xfrm>
            <a:off x="3227455" y="2532585"/>
            <a:ext cx="1613565" cy="806782"/>
          </a:xfrm>
          <a:prstGeom prst="rect">
            <a:avLst/>
          </a:prstGeom>
          <a:solidFill>
            <a:schemeClr val="accent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Load balanced</a:t>
            </a:r>
          </a:p>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endpoint with IP address</a:t>
            </a:r>
          </a:p>
        </p:txBody>
      </p:sp>
      <p:sp>
        <p:nvSpPr>
          <p:cNvPr id="43" name="Load Balancer"/>
          <p:cNvSpPr/>
          <p:nvPr/>
        </p:nvSpPr>
        <p:spPr bwMode="auto">
          <a:xfrm>
            <a:off x="10070159" y="3028890"/>
            <a:ext cx="896425" cy="896425"/>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42" tIns="0" rIns="89642"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Load Balancer</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grpSp>
        <p:nvGrpSpPr>
          <p:cNvPr id="54" name="VNet subnet"/>
          <p:cNvGrpSpPr/>
          <p:nvPr/>
        </p:nvGrpSpPr>
        <p:grpSpPr>
          <a:xfrm>
            <a:off x="9113972" y="3028890"/>
            <a:ext cx="896425" cy="896425"/>
            <a:chOff x="9296726" y="3089129"/>
            <a:chExt cx="914400" cy="914400"/>
          </a:xfrm>
        </p:grpSpPr>
        <p:sp>
          <p:nvSpPr>
            <p:cNvPr id="33" name="Rounded Rectangle 32"/>
            <p:cNvSpPr/>
            <p:nvPr/>
          </p:nvSpPr>
          <p:spPr bwMode="auto">
            <a:xfrm>
              <a:off x="9296726" y="3089129"/>
              <a:ext cx="914400" cy="914400"/>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42" tIns="0" rIns="89642"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VNet</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144" name="Rounded Rectangle 143"/>
            <p:cNvSpPr/>
            <p:nvPr/>
          </p:nvSpPr>
          <p:spPr bwMode="auto">
            <a:xfrm>
              <a:off x="9296726" y="3709048"/>
              <a:ext cx="914400" cy="182637"/>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143428" tIns="89642" rIns="143428"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Subnet</a:t>
              </a:r>
            </a:p>
          </p:txBody>
        </p:sp>
      </p:grpSp>
      <p:sp>
        <p:nvSpPr>
          <p:cNvPr id="37" name="VM IP address"/>
          <p:cNvSpPr/>
          <p:nvPr/>
        </p:nvSpPr>
        <p:spPr bwMode="auto">
          <a:xfrm>
            <a:off x="8157786" y="3028890"/>
            <a:ext cx="896425" cy="896425"/>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42" tIns="0" rIns="89642"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VM IP address</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34" name="NIC"/>
          <p:cNvSpPr/>
          <p:nvPr/>
        </p:nvSpPr>
        <p:spPr bwMode="auto">
          <a:xfrm>
            <a:off x="7201599" y="3028890"/>
            <a:ext cx="896425" cy="896425"/>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42" tIns="0" rIns="89642"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NIC</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31" name="VM"/>
          <p:cNvSpPr/>
          <p:nvPr/>
        </p:nvSpPr>
        <p:spPr bwMode="auto">
          <a:xfrm>
            <a:off x="6245413" y="3028890"/>
            <a:ext cx="896425" cy="896425"/>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42" tIns="0" rIns="89642"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VM</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grpSp>
        <p:nvGrpSpPr>
          <p:cNvPr id="52" name="Storage account"/>
          <p:cNvGrpSpPr/>
          <p:nvPr/>
        </p:nvGrpSpPr>
        <p:grpSpPr>
          <a:xfrm>
            <a:off x="5289227" y="3028890"/>
            <a:ext cx="896426" cy="896425"/>
            <a:chOff x="5395286" y="3089129"/>
            <a:chExt cx="914401" cy="914400"/>
          </a:xfrm>
        </p:grpSpPr>
        <p:sp>
          <p:nvSpPr>
            <p:cNvPr id="32" name="Rounded Rectangle 31"/>
            <p:cNvSpPr/>
            <p:nvPr/>
          </p:nvSpPr>
          <p:spPr bwMode="auto">
            <a:xfrm>
              <a:off x="5395286" y="3089129"/>
              <a:ext cx="914400" cy="914400"/>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42" tIns="0" rIns="89642"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Storage account</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147" name="Rounded Rectangle 146"/>
            <p:cNvSpPr/>
            <p:nvPr/>
          </p:nvSpPr>
          <p:spPr bwMode="auto">
            <a:xfrm>
              <a:off x="5395287" y="3709048"/>
              <a:ext cx="914400" cy="182637"/>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143428" tIns="89642" rIns="143428"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Disk (blob)</a:t>
              </a:r>
            </a:p>
          </p:txBody>
        </p:sp>
      </p:grpSp>
      <p:sp>
        <p:nvSpPr>
          <p:cNvPr id="30" name="Resource group"/>
          <p:cNvSpPr/>
          <p:nvPr/>
        </p:nvSpPr>
        <p:spPr bwMode="auto">
          <a:xfrm>
            <a:off x="5289226" y="2072965"/>
            <a:ext cx="6633544" cy="53785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5000">
                      <a:prstClr val="white"/>
                    </a:gs>
                    <a:gs pos="100000">
                      <a:prstClr val="white"/>
                    </a:gs>
                  </a:gsLst>
                  <a:lin ang="5400000" scaled="0"/>
                </a:gradFill>
                <a:effectLst/>
                <a:uLnTx/>
                <a:uFillTx/>
                <a:latin typeface="Calibri"/>
                <a:ea typeface="+mn-ea"/>
                <a:cs typeface="+mn-cs"/>
              </a:rPr>
              <a:t>Resource group</a:t>
            </a:r>
          </a:p>
        </p:txBody>
      </p:sp>
      <p:grpSp>
        <p:nvGrpSpPr>
          <p:cNvPr id="22" name="Group 21"/>
          <p:cNvGrpSpPr/>
          <p:nvPr/>
        </p:nvGrpSpPr>
        <p:grpSpPr>
          <a:xfrm>
            <a:off x="7619907" y="2724794"/>
            <a:ext cx="2868528" cy="343900"/>
            <a:chOff x="8067307" y="2578831"/>
            <a:chExt cx="2927991" cy="350796"/>
          </a:xfrm>
        </p:grpSpPr>
        <p:cxnSp>
          <p:nvCxnSpPr>
            <p:cNvPr id="66" name="Curved Connector 65"/>
            <p:cNvCxnSpPr/>
            <p:nvPr/>
          </p:nvCxnSpPr>
          <p:spPr>
            <a:xfrm rot="5400000" flipH="1" flipV="1">
              <a:off x="9524953" y="1425031"/>
              <a:ext cx="12700" cy="2927991"/>
            </a:xfrm>
            <a:prstGeom prst="curvedConnector3">
              <a:avLst>
                <a:gd name="adj1" fmla="val 2893669"/>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8689523" y="2578831"/>
              <a:ext cx="1598103" cy="350796"/>
            </a:xfrm>
            <a:prstGeom prst="rect">
              <a:avLst/>
            </a:prstGeom>
            <a:noFill/>
          </p:spPr>
          <p:txBody>
            <a:bodyPr wrap="none" lIns="143428" tIns="89642" rIns="143428" bIns="89642"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Back-end pool (NICs)</a:t>
              </a:r>
            </a:p>
          </p:txBody>
        </p:sp>
      </p:grpSp>
      <p:cxnSp>
        <p:nvCxnSpPr>
          <p:cNvPr id="117" name="Straight Connector 116"/>
          <p:cNvCxnSpPr>
            <a:endCxn id="38" idx="1"/>
          </p:cNvCxnSpPr>
          <p:nvPr/>
        </p:nvCxnSpPr>
        <p:spPr>
          <a:xfrm flipV="1">
            <a:off x="2824407" y="2935977"/>
            <a:ext cx="403048" cy="633198"/>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a:off x="6349987" y="3468419"/>
            <a:ext cx="179285" cy="0"/>
          </a:xfrm>
          <a:prstGeom prst="straightConnector1">
            <a:avLst/>
          </a:prstGeom>
          <a:ln>
            <a:noFill/>
            <a:headEnd type="triangle" w="med" len="med"/>
            <a:tailEnd type="none" w="med" len="med"/>
          </a:ln>
        </p:spPr>
        <p:style>
          <a:lnRef idx="3">
            <a:schemeClr val="lt1"/>
          </a:lnRef>
          <a:fillRef idx="1">
            <a:schemeClr val="dk1"/>
          </a:fillRef>
          <a:effectRef idx="1">
            <a:schemeClr val="dk1"/>
          </a:effectRef>
          <a:fontRef idx="minor">
            <a:schemeClr val="lt1"/>
          </a:fontRef>
        </p:style>
      </p:cxnSp>
      <p:sp>
        <p:nvSpPr>
          <p:cNvPr id="6" name="Text Placeholder 5"/>
          <p:cNvSpPr>
            <a:spLocks noGrp="1"/>
          </p:cNvSpPr>
          <p:nvPr>
            <p:ph type="body" sz="quarter" idx="4294967295"/>
          </p:nvPr>
        </p:nvSpPr>
        <p:spPr>
          <a:xfrm>
            <a:off x="269240" y="1098321"/>
            <a:ext cx="4930345" cy="724143"/>
          </a:xfrm>
        </p:spPr>
        <p:txBody>
          <a:bodyPr/>
          <a:lstStyle/>
          <a:p>
            <a:pPr marL="0" indent="0">
              <a:buNone/>
            </a:pPr>
            <a:r>
              <a:rPr lang="ru-RU" dirty="0">
                <a:solidFill>
                  <a:schemeClr val="tx1"/>
                </a:solidFill>
              </a:rPr>
              <a:t>Классическая модель</a:t>
            </a:r>
            <a:r>
              <a:rPr lang="en-US" dirty="0">
                <a:solidFill>
                  <a:schemeClr val="tx1"/>
                </a:solidFill>
              </a:rPr>
              <a:t> (v1)</a:t>
            </a:r>
          </a:p>
        </p:txBody>
      </p:sp>
      <p:sp>
        <p:nvSpPr>
          <p:cNvPr id="7" name="Text Placeholder 6"/>
          <p:cNvSpPr>
            <a:spLocks noGrp="1"/>
          </p:cNvSpPr>
          <p:nvPr>
            <p:ph type="body" sz="quarter" idx="4294967295"/>
          </p:nvPr>
        </p:nvSpPr>
        <p:spPr>
          <a:xfrm>
            <a:off x="6364924" y="1098321"/>
            <a:ext cx="5378549" cy="724143"/>
          </a:xfrm>
        </p:spPr>
        <p:txBody>
          <a:bodyPr/>
          <a:lstStyle/>
          <a:p>
            <a:pPr marL="0" indent="0">
              <a:buNone/>
            </a:pPr>
            <a:r>
              <a:rPr lang="en-US" dirty="0">
                <a:solidFill>
                  <a:schemeClr val="tx1"/>
                </a:solidFill>
              </a:rPr>
              <a:t>Resource Manager (v2)</a:t>
            </a:r>
          </a:p>
        </p:txBody>
      </p:sp>
      <p:sp>
        <p:nvSpPr>
          <p:cNvPr id="2" name="Title 1"/>
          <p:cNvSpPr>
            <a:spLocks noGrp="1"/>
          </p:cNvSpPr>
          <p:nvPr>
            <p:ph type="title"/>
          </p:nvPr>
        </p:nvSpPr>
        <p:spPr>
          <a:xfrm>
            <a:off x="269240" y="289958"/>
            <a:ext cx="11655078" cy="899537"/>
          </a:xfrm>
        </p:spPr>
        <p:txBody>
          <a:bodyPr/>
          <a:lstStyle/>
          <a:p>
            <a:r>
              <a:rPr lang="ru-RU" sz="4607" dirty="0"/>
              <a:t>Пример использования </a:t>
            </a:r>
            <a:r>
              <a:rPr lang="en-US" sz="4607" dirty="0"/>
              <a:t>Resource Manager</a:t>
            </a:r>
          </a:p>
        </p:txBody>
      </p:sp>
      <p:grpSp>
        <p:nvGrpSpPr>
          <p:cNvPr id="73" name="Group 72"/>
          <p:cNvGrpSpPr/>
          <p:nvPr/>
        </p:nvGrpSpPr>
        <p:grpSpPr>
          <a:xfrm>
            <a:off x="7082078" y="3918312"/>
            <a:ext cx="1085869" cy="1482793"/>
            <a:chOff x="7224085" y="3996386"/>
            <a:chExt cx="1107642" cy="1512526"/>
          </a:xfrm>
        </p:grpSpPr>
        <p:cxnSp>
          <p:nvCxnSpPr>
            <p:cNvPr id="149" name="Straight Arrow Connector 148"/>
            <p:cNvCxnSpPr>
              <a:endCxn id="142" idx="0"/>
            </p:cNvCxnSpPr>
            <p:nvPr/>
          </p:nvCxnSpPr>
          <p:spPr>
            <a:xfrm flipH="1">
              <a:off x="7224085" y="3996386"/>
              <a:ext cx="576142" cy="15125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7478676" y="4517467"/>
              <a:ext cx="853051" cy="330062"/>
            </a:xfrm>
            <a:prstGeom prst="rect">
              <a:avLst/>
            </a:prstGeom>
            <a:noFill/>
          </p:spPr>
          <p:txBody>
            <a:bodyPr wrap="none" lIns="143428" tIns="89642" rIns="143428" bIns="89642" rtlCol="0">
              <a:spAutoFit/>
            </a:bodyPr>
            <a:lstStyle>
              <a:defPPr>
                <a:defRPr lang="en-US"/>
              </a:defPPr>
              <a:lvl1pPr>
                <a:lnSpc>
                  <a:spcPct val="90000"/>
                </a:lnSpc>
                <a:defRPr sz="1200">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29"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Reference</a:t>
              </a:r>
            </a:p>
          </p:txBody>
        </p:sp>
      </p:grpSp>
      <p:sp>
        <p:nvSpPr>
          <p:cNvPr id="74" name="Rectangle 73"/>
          <p:cNvSpPr/>
          <p:nvPr/>
        </p:nvSpPr>
        <p:spPr bwMode="auto">
          <a:xfrm>
            <a:off x="179661" y="1994736"/>
            <a:ext cx="4967991" cy="423997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6" name="Rectangle 75"/>
          <p:cNvSpPr/>
          <p:nvPr/>
        </p:nvSpPr>
        <p:spPr bwMode="auto">
          <a:xfrm>
            <a:off x="7978471" y="-2577468"/>
            <a:ext cx="272396" cy="268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378242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25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5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250"/>
                                        <p:tgtEl>
                                          <p:spTgt spid="15"/>
                                        </p:tgtEl>
                                      </p:cBhvr>
                                    </p:animEffect>
                                  </p:childTnLst>
                                </p:cTn>
                              </p:par>
                              <p:par>
                                <p:cTn id="21" presetID="22" presetClass="entr" presetSubtype="1"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25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250"/>
                                        <p:tgtEl>
                                          <p:spTgt spid="5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250"/>
                                        <p:tgtEl>
                                          <p:spTgt spid="58"/>
                                        </p:tgtEl>
                                      </p:cBhvr>
                                    </p:animEffect>
                                  </p:childTnLst>
                                </p:cTn>
                              </p:par>
                            </p:childTnLst>
                          </p:cTn>
                        </p:par>
                        <p:par>
                          <p:cTn id="30" fill="hold">
                            <p:stCondLst>
                              <p:cond delay="250"/>
                            </p:stCondLst>
                            <p:childTnLst>
                              <p:par>
                                <p:cTn id="31" presetID="10"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25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5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17"/>
                                        </p:tgtEl>
                                        <p:attrNameLst>
                                          <p:attrName>style.visibility</p:attrName>
                                        </p:attrNameLst>
                                      </p:cBhvr>
                                      <p:to>
                                        <p:strVal val="visible"/>
                                      </p:to>
                                    </p:set>
                                    <p:animEffect transition="in" filter="wipe(down)">
                                      <p:cBhvr>
                                        <p:cTn id="41" dur="250"/>
                                        <p:tgtEl>
                                          <p:spTgt spid="117"/>
                                        </p:tgtEl>
                                      </p:cBhvr>
                                    </p:animEffect>
                                  </p:childTnLst>
                                </p:cTn>
                              </p:par>
                            </p:childTnLst>
                          </p:cTn>
                        </p:par>
                        <p:par>
                          <p:cTn id="42" fill="hold">
                            <p:stCondLst>
                              <p:cond delay="250"/>
                            </p:stCondLst>
                            <p:childTnLst>
                              <p:par>
                                <p:cTn id="43" presetID="10" presetClass="entr" presetSubtype="0" fill="hold" grpId="0"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250"/>
                                        <p:tgtEl>
                                          <p:spTgt spid="38"/>
                                        </p:tgtEl>
                                      </p:cBhvr>
                                    </p:animEffect>
                                  </p:childTnLst>
                                </p:cTn>
                              </p:par>
                              <p:par>
                                <p:cTn id="46" presetID="10" presetClass="entr" presetSubtype="0" fill="hold"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25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
                                            <p:txEl>
                                              <p:pRg st="0" end="0"/>
                                            </p:txEl>
                                          </p:spTgt>
                                        </p:tgtEl>
                                        <p:attrNameLst>
                                          <p:attrName>style.visibility</p:attrName>
                                        </p:attrNameLst>
                                      </p:cBhvr>
                                      <p:to>
                                        <p:strVal val="visible"/>
                                      </p:to>
                                    </p:set>
                                    <p:animEffect transition="in" filter="fade">
                                      <p:cBhvr>
                                        <p:cTn id="53" dur="200"/>
                                        <p:tgtEl>
                                          <p:spTgt spid="7">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fade">
                                      <p:cBhvr>
                                        <p:cTn id="56" dur="200"/>
                                        <p:tgtEl>
                                          <p:spTgt spid="7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25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200"/>
                                        <p:tgtEl>
                                          <p:spTgt spid="30"/>
                                        </p:tgtEl>
                                      </p:cBhvr>
                                    </p:animEffect>
                                  </p:childTnLst>
                                </p:cTn>
                              </p:par>
                              <p:par>
                                <p:cTn id="62" presetID="10" presetClass="entr" presetSubtype="0" fill="hold" nodeType="withEffect">
                                  <p:stCondLst>
                                    <p:cond delay="40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200"/>
                                        <p:tgtEl>
                                          <p:spTgt spid="52"/>
                                        </p:tgtEl>
                                      </p:cBhvr>
                                    </p:animEffect>
                                  </p:childTnLst>
                                </p:cTn>
                              </p:par>
                              <p:par>
                                <p:cTn id="65" presetID="10" presetClass="entr" presetSubtype="0" fill="hold" grpId="0" nodeType="withEffect">
                                  <p:stCondLst>
                                    <p:cond delay="60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200"/>
                                        <p:tgtEl>
                                          <p:spTgt spid="31"/>
                                        </p:tgtEl>
                                      </p:cBhvr>
                                    </p:animEffect>
                                  </p:childTnLst>
                                </p:cTn>
                              </p:par>
                              <p:par>
                                <p:cTn id="68" presetID="10" presetClass="entr" presetSubtype="0" fill="hold" grpId="0" nodeType="withEffect">
                                  <p:stCondLst>
                                    <p:cond delay="80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200"/>
                                        <p:tgtEl>
                                          <p:spTgt spid="34"/>
                                        </p:tgtEl>
                                      </p:cBhvr>
                                    </p:animEffect>
                                  </p:childTnLst>
                                </p:cTn>
                              </p:par>
                              <p:par>
                                <p:cTn id="71" presetID="10" presetClass="entr" presetSubtype="0" fill="hold" grpId="0" nodeType="withEffect">
                                  <p:stCondLst>
                                    <p:cond delay="100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200"/>
                                        <p:tgtEl>
                                          <p:spTgt spid="37"/>
                                        </p:tgtEl>
                                      </p:cBhvr>
                                    </p:animEffect>
                                  </p:childTnLst>
                                </p:cTn>
                              </p:par>
                              <p:par>
                                <p:cTn id="74" presetID="10" presetClass="entr" presetSubtype="0" fill="hold" nodeType="withEffect">
                                  <p:stCondLst>
                                    <p:cond delay="120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200"/>
                                        <p:tgtEl>
                                          <p:spTgt spid="54"/>
                                        </p:tgtEl>
                                      </p:cBhvr>
                                    </p:animEffect>
                                  </p:childTnLst>
                                </p:cTn>
                              </p:par>
                              <p:par>
                                <p:cTn id="77" presetID="10" presetClass="entr" presetSubtype="0" fill="hold" grpId="0" nodeType="withEffect">
                                  <p:stCondLst>
                                    <p:cond delay="140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200"/>
                                        <p:tgtEl>
                                          <p:spTgt spid="43"/>
                                        </p:tgtEl>
                                      </p:cBhvr>
                                    </p:animEffect>
                                  </p:childTnLst>
                                </p:cTn>
                              </p:par>
                              <p:par>
                                <p:cTn id="80" presetID="10" presetClass="entr" presetSubtype="0" fill="hold" grpId="0" nodeType="withEffect">
                                  <p:stCondLst>
                                    <p:cond delay="1600"/>
                                  </p:stCondLst>
                                  <p:childTnLst>
                                    <p:set>
                                      <p:cBhvr>
                                        <p:cTn id="81" dur="1" fill="hold">
                                          <p:stCondLst>
                                            <p:cond delay="0"/>
                                          </p:stCondLst>
                                        </p:cTn>
                                        <p:tgtEl>
                                          <p:spTgt spid="107"/>
                                        </p:tgtEl>
                                        <p:attrNameLst>
                                          <p:attrName>style.visibility</p:attrName>
                                        </p:attrNameLst>
                                      </p:cBhvr>
                                      <p:to>
                                        <p:strVal val="visible"/>
                                      </p:to>
                                    </p:set>
                                    <p:animEffect transition="in" filter="fade">
                                      <p:cBhvr>
                                        <p:cTn id="82" dur="200"/>
                                        <p:tgtEl>
                                          <p:spTgt spid="10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wipe(right)">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wipe(left)">
                                      <p:cBhvr>
                                        <p:cTn id="97" dur="500"/>
                                        <p:tgtEl>
                                          <p:spTgt spid="1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72"/>
                                        </p:tgtEl>
                                        <p:attrNameLst>
                                          <p:attrName>style.visibility</p:attrName>
                                        </p:attrNameLst>
                                      </p:cBhvr>
                                      <p:to>
                                        <p:strVal val="visible"/>
                                      </p:to>
                                    </p:set>
                                    <p:animEffect transition="in" filter="wipe(left)">
                                      <p:cBhvr>
                                        <p:cTn id="102" dur="500"/>
                                        <p:tgtEl>
                                          <p:spTgt spid="72"/>
                                        </p:tgtEl>
                                      </p:cBhvr>
                                    </p:animEffect>
                                  </p:childTnLst>
                                </p:cTn>
                              </p:par>
                              <p:par>
                                <p:cTn id="103" presetID="22" presetClass="entr" presetSubtype="8" fill="hold" nodeType="withEffect">
                                  <p:stCondLst>
                                    <p:cond delay="0"/>
                                  </p:stCondLst>
                                  <p:childTnLst>
                                    <p:set>
                                      <p:cBhvr>
                                        <p:cTn id="104" dur="1" fill="hold">
                                          <p:stCondLst>
                                            <p:cond delay="0"/>
                                          </p:stCondLst>
                                        </p:cTn>
                                        <p:tgtEl>
                                          <p:spTgt spid="85"/>
                                        </p:tgtEl>
                                        <p:attrNameLst>
                                          <p:attrName>style.visibility</p:attrName>
                                        </p:attrNameLst>
                                      </p:cBhvr>
                                      <p:to>
                                        <p:strVal val="visible"/>
                                      </p:to>
                                    </p:set>
                                    <p:animEffect transition="in" filter="wipe(left)">
                                      <p:cBhvr>
                                        <p:cTn id="105" dur="500"/>
                                        <p:tgtEl>
                                          <p:spTgt spid="85"/>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21"/>
                                        </p:tgtEl>
                                        <p:attrNameLst>
                                          <p:attrName>style.visibility</p:attrName>
                                        </p:attrNameLst>
                                      </p:cBhvr>
                                      <p:to>
                                        <p:strVal val="visible"/>
                                      </p:to>
                                    </p:set>
                                    <p:animEffect transition="in" filter="wipe(left)">
                                      <p:cBhvr>
                                        <p:cTn id="110" dur="500"/>
                                        <p:tgtEl>
                                          <p:spTgt spid="21"/>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nodeType="click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wipe(up)">
                                      <p:cBhvr>
                                        <p:cTn id="115" dur="500"/>
                                        <p:tgtEl>
                                          <p:spTgt spid="7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42"/>
                                        </p:tgtEl>
                                        <p:attrNameLst>
                                          <p:attrName>style.visibility</p:attrName>
                                        </p:attrNameLst>
                                      </p:cBhvr>
                                      <p:to>
                                        <p:strVal val="visible"/>
                                      </p:to>
                                    </p:set>
                                    <p:animEffect transition="in" filter="fade">
                                      <p:cBhvr>
                                        <p:cTn id="118"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58" grpId="0" animBg="1"/>
      <p:bldP spid="57" grpId="0" animBg="1"/>
      <p:bldP spid="11" grpId="0" animBg="1"/>
      <p:bldP spid="142" grpId="0" animBg="1"/>
      <p:bldP spid="107" grpId="0" animBg="1"/>
      <p:bldP spid="38" grpId="0" animBg="1"/>
      <p:bldP spid="43" grpId="0" animBg="1"/>
      <p:bldP spid="37" grpId="0" animBg="1"/>
      <p:bldP spid="34" grpId="0" animBg="1"/>
      <p:bldP spid="31" grpId="0" animBg="1"/>
      <p:bldP spid="30" grpId="0" animBg="1"/>
      <p:bldP spid="6" grpId="0" build="p"/>
      <p:bldP spid="7" grpId="0" build="p"/>
      <p:bldP spid="7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a:xfrm>
            <a:off x="561583" y="1483089"/>
            <a:ext cx="4669446" cy="1219874"/>
          </a:xfrm>
          <a:prstGeom prst="rect">
            <a:avLst/>
          </a:prstGeom>
        </p:spPr>
        <p:txBody>
          <a:bodyPr>
            <a:noAutofit/>
          </a:bodyPr>
          <a:lstStyle/>
          <a:p>
            <a:pPr marL="0" indent="0">
              <a:buNone/>
            </a:pPr>
            <a:r>
              <a:rPr lang="ru-RU" sz="3600" dirty="0">
                <a:latin typeface="Segoe UI Light" panose="020B0502040204020203" pitchFamily="34" charset="0"/>
                <a:cs typeface="Segoe UI Light" panose="020B0502040204020203" pitchFamily="34" charset="0"/>
              </a:rPr>
              <a:t>Вопрос</a:t>
            </a:r>
            <a:r>
              <a:rPr lang="en-US" sz="3600" dirty="0">
                <a:latin typeface="Segoe UI Light" panose="020B0502040204020203" pitchFamily="34" charset="0"/>
                <a:cs typeface="Segoe UI Light" panose="020B0502040204020203" pitchFamily="34" charset="0"/>
              </a:rPr>
              <a:t>: </a:t>
            </a:r>
          </a:p>
          <a:p>
            <a:pPr marL="0" indent="0">
              <a:buNone/>
            </a:pPr>
            <a:r>
              <a:rPr lang="ru-RU" sz="2800" dirty="0">
                <a:latin typeface="Segoe UI Light" panose="020B0502040204020203" pitchFamily="34" charset="0"/>
                <a:cs typeface="Segoe UI Light" panose="020B0502040204020203" pitchFamily="34" charset="0"/>
              </a:rPr>
              <a:t>Должны некоторые ресурсы принадлежать одной группе или разным</a:t>
            </a:r>
            <a:r>
              <a:rPr lang="en-US" sz="2800" dirty="0">
                <a:latin typeface="Segoe UI Light" panose="020B0502040204020203" pitchFamily="34" charset="0"/>
                <a:cs typeface="Segoe UI Light" panose="020B0502040204020203" pitchFamily="34" charset="0"/>
              </a:rPr>
              <a:t>?</a:t>
            </a:r>
          </a:p>
        </p:txBody>
      </p:sp>
      <p:sp>
        <p:nvSpPr>
          <p:cNvPr id="2" name="Title 1"/>
          <p:cNvSpPr>
            <a:spLocks noGrp="1"/>
          </p:cNvSpPr>
          <p:nvPr>
            <p:ph type="title"/>
          </p:nvPr>
        </p:nvSpPr>
        <p:spPr/>
        <p:txBody>
          <a:bodyPr/>
          <a:lstStyle/>
          <a:p>
            <a:r>
              <a:rPr lang="ru-RU" dirty="0"/>
              <a:t>Жизненный цикл группы ресурсов </a:t>
            </a:r>
            <a:endParaRPr lang="en-US" dirty="0"/>
          </a:p>
        </p:txBody>
      </p:sp>
      <p:sp>
        <p:nvSpPr>
          <p:cNvPr id="5" name="Subtitle 2"/>
          <p:cNvSpPr txBox="1">
            <a:spLocks/>
          </p:cNvSpPr>
          <p:nvPr/>
        </p:nvSpPr>
        <p:spPr>
          <a:xfrm>
            <a:off x="561583" y="3679007"/>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ru-RU" sz="3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Ответ</a:t>
            </a:r>
            <a:r>
              <a:rPr kumimoji="0" lang="en-US" sz="3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ru-RU" sz="2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Определяется тем, имеют ли они общий жизненный цикл и общее управление</a:t>
            </a:r>
            <a:endParaRPr kumimoji="0" lang="en-US" sz="2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244" name="Picture 243"/>
          <p:cNvPicPr>
            <a:picLocks noChangeAspect="1"/>
          </p:cNvPicPr>
          <p:nvPr/>
        </p:nvPicPr>
        <p:blipFill>
          <a:blip r:embed="rId3"/>
          <a:stretch>
            <a:fillRect/>
          </a:stretch>
        </p:blipFill>
        <p:spPr>
          <a:xfrm>
            <a:off x="5593429" y="1309864"/>
            <a:ext cx="5891370" cy="4965121"/>
          </a:xfrm>
          <a:prstGeom prst="rect">
            <a:avLst/>
          </a:prstGeom>
        </p:spPr>
      </p:pic>
    </p:spTree>
    <p:extLst>
      <p:ext uri="{BB962C8B-B14F-4D97-AF65-F5344CB8AC3E}">
        <p14:creationId xmlns:p14="http://schemas.microsoft.com/office/powerpoint/2010/main" val="84872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1892" y="747508"/>
            <a:ext cx="5768728" cy="957464"/>
          </a:xfrm>
        </p:spPr>
        <p:txBody>
          <a:bodyPr/>
          <a:lstStyle/>
          <a:p>
            <a:r>
              <a:rPr lang="ru-RU" b="1" dirty="0"/>
              <a:t>Теги ресурсов </a:t>
            </a:r>
            <a:endParaRPr lang="en-US" dirty="0"/>
          </a:p>
        </p:txBody>
      </p:sp>
      <p:sp>
        <p:nvSpPr>
          <p:cNvPr id="3" name="Content Placeholder 2"/>
          <p:cNvSpPr>
            <a:spLocks noGrp="1"/>
          </p:cNvSpPr>
          <p:nvPr>
            <p:ph idx="4294967295"/>
          </p:nvPr>
        </p:nvSpPr>
        <p:spPr>
          <a:xfrm>
            <a:off x="5892704" y="1942740"/>
            <a:ext cx="5768727" cy="4549045"/>
          </a:xfrm>
          <a:prstGeom prst="rect">
            <a:avLst/>
          </a:prstGeom>
        </p:spPr>
        <p:txBody>
          <a:bodyPr>
            <a:noAutofit/>
          </a:bodyPr>
          <a:lstStyle/>
          <a:p>
            <a:pPr lvl="0">
              <a:lnSpc>
                <a:spcPct val="100000"/>
              </a:lnSpc>
            </a:pPr>
            <a:r>
              <a:rPr lang="ru-RU" sz="2353" b="0" dirty="0"/>
              <a:t>Пара «имя-значение», присвоенная ресурсам или группам ресурсов </a:t>
            </a:r>
            <a:endParaRPr lang="en-US" sz="2353" b="0" dirty="0"/>
          </a:p>
          <a:p>
            <a:pPr lvl="0">
              <a:lnSpc>
                <a:spcPct val="100000"/>
              </a:lnSpc>
            </a:pPr>
            <a:r>
              <a:rPr lang="ru-RU" sz="2353" b="0" dirty="0"/>
              <a:t>Могут применяться в рамках подписки </a:t>
            </a:r>
            <a:endParaRPr lang="en-US" sz="2353" b="0" dirty="0"/>
          </a:p>
          <a:p>
            <a:pPr lvl="0">
              <a:lnSpc>
                <a:spcPct val="100000"/>
              </a:lnSpc>
            </a:pPr>
            <a:r>
              <a:rPr lang="ru-RU" sz="2353" b="0"/>
              <a:t>Каждый </a:t>
            </a:r>
            <a:r>
              <a:rPr lang="ru-RU" sz="2353" b="0" dirty="0"/>
              <a:t>ресурс может иметь до 15 тегов</a:t>
            </a:r>
          </a:p>
          <a:p>
            <a:pPr lvl="0">
              <a:lnSpc>
                <a:spcPct val="100000"/>
              </a:lnSpc>
            </a:pPr>
            <a:r>
              <a:rPr lang="ru-RU" sz="2353" b="0"/>
              <a:t>Различные </a:t>
            </a:r>
            <a:r>
              <a:rPr lang="ru-RU" sz="2353" b="0" dirty="0"/>
              <a:t>принципы тегирования, такие как: принадлежность к роли, отделу, окружению и пр.</a:t>
            </a:r>
            <a:endParaRPr lang="en-US" sz="2353" b="0" dirty="0"/>
          </a:p>
        </p:txBody>
      </p:sp>
      <p:pic>
        <p:nvPicPr>
          <p:cNvPr id="4" name="Picture 3"/>
          <p:cNvPicPr>
            <a:picLocks noChangeAspect="1"/>
          </p:cNvPicPr>
          <p:nvPr/>
        </p:nvPicPr>
        <p:blipFill>
          <a:blip r:embed="rId2"/>
          <a:stretch>
            <a:fillRect/>
          </a:stretch>
        </p:blipFill>
        <p:spPr>
          <a:xfrm>
            <a:off x="568047" y="889130"/>
            <a:ext cx="4992245" cy="4860340"/>
          </a:xfrm>
          <a:prstGeom prst="rect">
            <a:avLst/>
          </a:prstGeom>
        </p:spPr>
      </p:pic>
      <p:sp>
        <p:nvSpPr>
          <p:cNvPr id="5" name="TextBox 4"/>
          <p:cNvSpPr txBox="1"/>
          <p:nvPr/>
        </p:nvSpPr>
        <p:spPr>
          <a:xfrm>
            <a:off x="3705534" y="1056128"/>
            <a:ext cx="557638" cy="778445"/>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29"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x</a:t>
            </a:r>
          </a:p>
        </p:txBody>
      </p:sp>
    </p:spTree>
    <p:extLst>
      <p:ext uri="{BB962C8B-B14F-4D97-AF65-F5344CB8AC3E}">
        <p14:creationId xmlns:p14="http://schemas.microsoft.com/office/powerpoint/2010/main" val="1997543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Создание виртуальной машины на основе </a:t>
            </a:r>
            <a:r>
              <a:rPr lang="en-US" dirty="0"/>
              <a:t>ARM</a:t>
            </a:r>
            <a:r>
              <a:rPr lang="ru-RU" dirty="0"/>
              <a:t> с помощью портала </a:t>
            </a:r>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2500198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u-RU" sz="4800" dirty="0"/>
              <a:t>Гибридные приложения и практики </a:t>
            </a:r>
            <a:r>
              <a:rPr lang="en-US" sz="4800" dirty="0"/>
              <a:t>DevOps</a:t>
            </a:r>
            <a:r>
              <a:rPr lang="ru-RU" sz="4800" dirty="0"/>
              <a:t> на базе </a:t>
            </a:r>
            <a:r>
              <a:rPr lang="en-US" sz="4800" dirty="0"/>
              <a:t>Azure Stack </a:t>
            </a:r>
            <a:br>
              <a:rPr lang="en-US" sz="4800" dirty="0"/>
            </a:br>
            <a:endParaRPr lang="ru-RU" sz="4800" dirty="0"/>
          </a:p>
        </p:txBody>
      </p:sp>
      <p:sp>
        <p:nvSpPr>
          <p:cNvPr id="3" name="Subtitle 2"/>
          <p:cNvSpPr>
            <a:spLocks noGrp="1"/>
          </p:cNvSpPr>
          <p:nvPr>
            <p:ph type="subTitle" idx="1"/>
          </p:nvPr>
        </p:nvSpPr>
        <p:spPr>
          <a:xfrm>
            <a:off x="631186" y="5229000"/>
            <a:ext cx="10324813" cy="1295762"/>
          </a:xfrm>
        </p:spPr>
        <p:txBody>
          <a:bodyPr/>
          <a:lstStyle/>
          <a:p>
            <a:r>
              <a:rPr lang="ru-RU" dirty="0"/>
              <a:t>Александр Шаповал, Андрей </a:t>
            </a:r>
            <a:r>
              <a:rPr lang="ru-RU" dirty="0" err="1"/>
              <a:t>Выставкин</a:t>
            </a:r>
            <a:r>
              <a:rPr lang="ru-RU" dirty="0"/>
              <a:t>, Сергей Груздов </a:t>
            </a:r>
          </a:p>
          <a:p>
            <a:endParaRPr lang="ru-RU" dirty="0"/>
          </a:p>
        </p:txBody>
      </p:sp>
      <p:pic>
        <p:nvPicPr>
          <p:cNvPr id="5" name="Picture 4"/>
          <p:cNvPicPr>
            <a:picLocks noChangeAspect="1"/>
          </p:cNvPicPr>
          <p:nvPr/>
        </p:nvPicPr>
        <p:blipFill>
          <a:blip r:embed="rId3"/>
          <a:stretch>
            <a:fillRect/>
          </a:stretch>
        </p:blipFill>
        <p:spPr>
          <a:xfrm>
            <a:off x="631187" y="729000"/>
            <a:ext cx="2421811" cy="786338"/>
          </a:xfrm>
          <a:prstGeom prst="rect">
            <a:avLst/>
          </a:prstGeom>
        </p:spPr>
      </p:pic>
    </p:spTree>
    <p:extLst>
      <p:ext uri="{BB962C8B-B14F-4D97-AF65-F5344CB8AC3E}">
        <p14:creationId xmlns:p14="http://schemas.microsoft.com/office/powerpoint/2010/main" val="1137935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Шаблоны </a:t>
            </a:r>
            <a:r>
              <a:rPr lang="en-US" dirty="0"/>
              <a:t>Azure Resource Manager</a:t>
            </a:r>
            <a:r>
              <a:rPr lang="ru-RU" dirty="0"/>
              <a:t> </a:t>
            </a:r>
          </a:p>
        </p:txBody>
      </p:sp>
      <p:sp>
        <p:nvSpPr>
          <p:cNvPr id="9" name="Subtitle 8"/>
          <p:cNvSpPr>
            <a:spLocks noGrp="1"/>
          </p:cNvSpPr>
          <p:nvPr>
            <p:ph type="subTitle" idx="1"/>
          </p:nvPr>
        </p:nvSpPr>
        <p:spPr/>
        <p:txBody>
          <a:bodyPr/>
          <a:lstStyle/>
          <a:p>
            <a:endParaRPr lang="ru-RU"/>
          </a:p>
        </p:txBody>
      </p:sp>
    </p:spTree>
    <p:extLst>
      <p:ext uri="{BB962C8B-B14F-4D97-AF65-F5344CB8AC3E}">
        <p14:creationId xmlns:p14="http://schemas.microsoft.com/office/powerpoint/2010/main" val="3631105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Freeform 71"/>
          <p:cNvSpPr>
            <a:spLocks/>
          </p:cNvSpPr>
          <p:nvPr/>
        </p:nvSpPr>
        <p:spPr bwMode="auto">
          <a:xfrm>
            <a:off x="7568658" y="4911678"/>
            <a:ext cx="2355952" cy="880284"/>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96" name="Rounded Rectangle 95"/>
          <p:cNvSpPr/>
          <p:nvPr/>
        </p:nvSpPr>
        <p:spPr bwMode="auto">
          <a:xfrm>
            <a:off x="8829298" y="3847647"/>
            <a:ext cx="2043279" cy="1136342"/>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5" name="Rounded Rectangle 94"/>
          <p:cNvSpPr/>
          <p:nvPr/>
        </p:nvSpPr>
        <p:spPr bwMode="auto">
          <a:xfrm>
            <a:off x="6687238" y="3847646"/>
            <a:ext cx="2043279" cy="1152265"/>
          </a:xfrm>
          <a:prstGeom prst="round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 name="Text Placeholder 4"/>
          <p:cNvSpPr txBox="1">
            <a:spLocks/>
          </p:cNvSpPr>
          <p:nvPr/>
        </p:nvSpPr>
        <p:spPr>
          <a:xfrm>
            <a:off x="561583" y="1181195"/>
            <a:ext cx="5482038" cy="46804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US" sz="2353"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 name="Text Placeholder 7"/>
          <p:cNvSpPr>
            <a:spLocks noGrp="1"/>
          </p:cNvSpPr>
          <p:nvPr>
            <p:ph type="body" sz="quarter" idx="10"/>
          </p:nvPr>
        </p:nvSpPr>
        <p:spPr>
          <a:xfrm>
            <a:off x="269240" y="1189176"/>
            <a:ext cx="6504380" cy="5011628"/>
          </a:xfrm>
        </p:spPr>
        <p:txBody>
          <a:bodyPr/>
          <a:lstStyle/>
          <a:p>
            <a:r>
              <a:rPr lang="ru-RU" dirty="0"/>
              <a:t>Основанная на модели декларативная спецификация ресурсов, их конфигурации, кода, расширений  </a:t>
            </a:r>
            <a:endParaRPr lang="en-US" dirty="0"/>
          </a:p>
          <a:p>
            <a:r>
              <a:rPr lang="ru-RU" dirty="0"/>
              <a:t>Многократная применимость </a:t>
            </a:r>
            <a:r>
              <a:rPr lang="en-US" dirty="0"/>
              <a:t> </a:t>
            </a:r>
          </a:p>
          <a:p>
            <a:r>
              <a:rPr lang="ru-RU" dirty="0"/>
              <a:t>Согласованное развертывание </a:t>
            </a:r>
            <a:endParaRPr lang="en-US" dirty="0"/>
          </a:p>
          <a:p>
            <a:r>
              <a:rPr lang="ru-RU" dirty="0"/>
              <a:t>Использование в системах контроля версий </a:t>
            </a:r>
            <a:endParaRPr lang="en-US" dirty="0"/>
          </a:p>
          <a:p>
            <a:r>
              <a:rPr lang="ru-RU" dirty="0"/>
              <a:t>Параметризация ввода</a:t>
            </a:r>
            <a:r>
              <a:rPr lang="en-US" dirty="0"/>
              <a:t>/</a:t>
            </a:r>
            <a:r>
              <a:rPr lang="ru-RU" dirty="0"/>
              <a:t>вывода</a:t>
            </a:r>
            <a:endParaRPr lang="en-US" dirty="0"/>
          </a:p>
        </p:txBody>
      </p:sp>
      <p:sp>
        <p:nvSpPr>
          <p:cNvPr id="9" name="Title 1"/>
          <p:cNvSpPr>
            <a:spLocks noGrp="1"/>
          </p:cNvSpPr>
          <p:nvPr>
            <p:ph type="title"/>
          </p:nvPr>
        </p:nvSpPr>
        <p:spPr/>
        <p:txBody>
          <a:bodyPr/>
          <a:lstStyle/>
          <a:p>
            <a:r>
              <a:rPr lang="ru-RU" dirty="0"/>
              <a:t>Шаблоны ресурсов </a:t>
            </a:r>
            <a:endParaRPr lang="en-US" dirty="0"/>
          </a:p>
        </p:txBody>
      </p:sp>
      <p:sp>
        <p:nvSpPr>
          <p:cNvPr id="3" name="AutoShape 3"/>
          <p:cNvSpPr>
            <a:spLocks noChangeAspect="1" noChangeArrowheads="1" noTextEdit="1"/>
          </p:cNvSpPr>
          <p:nvPr/>
        </p:nvSpPr>
        <p:spPr bwMode="auto">
          <a:xfrm>
            <a:off x="5348626" y="291097"/>
            <a:ext cx="6681081" cy="566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 name="Freeform 7"/>
          <p:cNvSpPr>
            <a:spLocks/>
          </p:cNvSpPr>
          <p:nvPr/>
        </p:nvSpPr>
        <p:spPr bwMode="auto">
          <a:xfrm>
            <a:off x="6805851" y="4263416"/>
            <a:ext cx="219480" cy="517452"/>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1" name="Freeform 8"/>
          <p:cNvSpPr>
            <a:spLocks/>
          </p:cNvSpPr>
          <p:nvPr/>
        </p:nvSpPr>
        <p:spPr bwMode="auto">
          <a:xfrm>
            <a:off x="7022261" y="4263416"/>
            <a:ext cx="221014" cy="517452"/>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2" name="Oval 9"/>
          <p:cNvSpPr>
            <a:spLocks noChangeArrowheads="1"/>
          </p:cNvSpPr>
          <p:nvPr/>
        </p:nvSpPr>
        <p:spPr bwMode="auto">
          <a:xfrm>
            <a:off x="6805851" y="4180878"/>
            <a:ext cx="437424" cy="1634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3" name="Oval 10"/>
          <p:cNvSpPr>
            <a:spLocks noChangeArrowheads="1"/>
          </p:cNvSpPr>
          <p:nvPr/>
        </p:nvSpPr>
        <p:spPr bwMode="auto">
          <a:xfrm>
            <a:off x="6851896" y="4203100"/>
            <a:ext cx="346870" cy="109522"/>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4" name="Freeform 11"/>
          <p:cNvSpPr>
            <a:spLocks/>
          </p:cNvSpPr>
          <p:nvPr/>
        </p:nvSpPr>
        <p:spPr bwMode="auto">
          <a:xfrm>
            <a:off x="6851896" y="4203100"/>
            <a:ext cx="346870" cy="88887"/>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5" name="Freeform 12"/>
          <p:cNvSpPr>
            <a:spLocks noEditPoints="1"/>
          </p:cNvSpPr>
          <p:nvPr/>
        </p:nvSpPr>
        <p:spPr bwMode="auto">
          <a:xfrm>
            <a:off x="6867244" y="4445953"/>
            <a:ext cx="317708" cy="18729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6" name="Freeform 13"/>
          <p:cNvSpPr>
            <a:spLocks/>
          </p:cNvSpPr>
          <p:nvPr/>
        </p:nvSpPr>
        <p:spPr bwMode="auto">
          <a:xfrm>
            <a:off x="6907149" y="4480873"/>
            <a:ext cx="75206" cy="117458"/>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7" name="Freeform 14"/>
          <p:cNvSpPr>
            <a:spLocks/>
          </p:cNvSpPr>
          <p:nvPr/>
        </p:nvSpPr>
        <p:spPr bwMode="auto">
          <a:xfrm>
            <a:off x="7089793" y="4477698"/>
            <a:ext cx="44510" cy="44444"/>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8" name="Freeform 15"/>
          <p:cNvSpPr>
            <a:spLocks/>
          </p:cNvSpPr>
          <p:nvPr/>
        </p:nvSpPr>
        <p:spPr bwMode="auto">
          <a:xfrm>
            <a:off x="7089793" y="4552300"/>
            <a:ext cx="50649" cy="47618"/>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9" name="Rectangle 16"/>
          <p:cNvSpPr>
            <a:spLocks noChangeArrowheads="1"/>
          </p:cNvSpPr>
          <p:nvPr/>
        </p:nvSpPr>
        <p:spPr bwMode="auto">
          <a:xfrm>
            <a:off x="7335672" y="4278030"/>
            <a:ext cx="12674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prstClr val="black"/>
                </a:solidFill>
                <a:effectLst/>
                <a:uLnTx/>
                <a:uFillTx/>
                <a:latin typeface="Segoe Pro Display Light" panose="020B0302040504020203" pitchFamily="34" charset="0"/>
                <a:ea typeface="+mn-ea"/>
                <a:cs typeface="+mn-cs"/>
              </a:rPr>
              <a:t>SQL</a:t>
            </a:r>
            <a:r>
              <a:rPr kumimoji="0" lang="en-US" altLang="en-US" sz="2200" b="0" i="0" u="none" strike="noStrike" kern="1200" cap="none" spc="0" normalizeH="0" baseline="0" noProof="0" dirty="0">
                <a:ln>
                  <a:noFill/>
                </a:ln>
                <a:solidFill>
                  <a:prstClr val="white"/>
                </a:solidFill>
                <a:effectLst/>
                <a:uLnTx/>
                <a:uFillTx/>
                <a:latin typeface="Segoe Pro Display Light" panose="020B0302040504020203" pitchFamily="34" charset="0"/>
                <a:ea typeface="+mn-ea"/>
                <a:cs typeface="+mn-cs"/>
              </a:rPr>
              <a:t> </a:t>
            </a:r>
            <a:r>
              <a:rPr kumimoji="0" lang="en-US" altLang="en-US" sz="2200" b="0" i="0" u="none" strike="noStrike" kern="1200" cap="none" spc="0" normalizeH="0" baseline="0" noProof="0" dirty="0">
                <a:ln>
                  <a:noFill/>
                </a:ln>
                <a:solidFill>
                  <a:prstClr val="black"/>
                </a:solidFill>
                <a:effectLst/>
                <a:uLnTx/>
                <a:uFillTx/>
                <a:latin typeface="Segoe Pro Display Light" panose="020B0302040504020203" pitchFamily="34" charset="0"/>
                <a:ea typeface="+mn-ea"/>
                <a:cs typeface="+mn-cs"/>
              </a:rPr>
              <a:t>Azure</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reeform 19"/>
          <p:cNvSpPr>
            <a:spLocks/>
          </p:cNvSpPr>
          <p:nvPr/>
        </p:nvSpPr>
        <p:spPr bwMode="auto">
          <a:xfrm>
            <a:off x="8997577" y="4242782"/>
            <a:ext cx="521840" cy="477770"/>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3" name="Freeform 20"/>
          <p:cNvSpPr>
            <a:spLocks/>
          </p:cNvSpPr>
          <p:nvPr/>
        </p:nvSpPr>
        <p:spPr bwMode="auto">
          <a:xfrm>
            <a:off x="8997577" y="4242782"/>
            <a:ext cx="521840" cy="477770"/>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4" name="Freeform 21"/>
          <p:cNvSpPr>
            <a:spLocks/>
          </p:cNvSpPr>
          <p:nvPr/>
        </p:nvSpPr>
        <p:spPr bwMode="auto">
          <a:xfrm>
            <a:off x="9060505" y="4314209"/>
            <a:ext cx="64463" cy="171426"/>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5" name="Freeform 22"/>
          <p:cNvSpPr>
            <a:spLocks/>
          </p:cNvSpPr>
          <p:nvPr/>
        </p:nvSpPr>
        <p:spPr bwMode="auto">
          <a:xfrm>
            <a:off x="9138781" y="4493571"/>
            <a:ext cx="311569" cy="160315"/>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6" name="Freeform 23"/>
          <p:cNvSpPr>
            <a:spLocks/>
          </p:cNvSpPr>
          <p:nvPr/>
        </p:nvSpPr>
        <p:spPr bwMode="auto">
          <a:xfrm>
            <a:off x="9263102" y="4371351"/>
            <a:ext cx="221014" cy="192060"/>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7" name="Freeform 24"/>
          <p:cNvSpPr>
            <a:spLocks/>
          </p:cNvSpPr>
          <p:nvPr/>
        </p:nvSpPr>
        <p:spPr bwMode="auto">
          <a:xfrm>
            <a:off x="9155664" y="4253893"/>
            <a:ext cx="96694" cy="95236"/>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8" name="Freeform 25"/>
          <p:cNvSpPr>
            <a:spLocks/>
          </p:cNvSpPr>
          <p:nvPr/>
        </p:nvSpPr>
        <p:spPr bwMode="auto">
          <a:xfrm>
            <a:off x="9069714" y="4485635"/>
            <a:ext cx="69067" cy="180949"/>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9" name="Freeform 26"/>
          <p:cNvSpPr>
            <a:spLocks/>
          </p:cNvSpPr>
          <p:nvPr/>
        </p:nvSpPr>
        <p:spPr bwMode="auto">
          <a:xfrm>
            <a:off x="9101945" y="4349129"/>
            <a:ext cx="161156" cy="182537"/>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0" name="Freeform 27"/>
          <p:cNvSpPr>
            <a:spLocks/>
          </p:cNvSpPr>
          <p:nvPr/>
        </p:nvSpPr>
        <p:spPr bwMode="auto">
          <a:xfrm>
            <a:off x="9218592" y="4291987"/>
            <a:ext cx="221014" cy="99998"/>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1" name="Freeform 28"/>
          <p:cNvSpPr>
            <a:spLocks/>
          </p:cNvSpPr>
          <p:nvPr/>
        </p:nvSpPr>
        <p:spPr bwMode="auto">
          <a:xfrm>
            <a:off x="9338308" y="4434842"/>
            <a:ext cx="115112" cy="114284"/>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2" name="Freeform 29"/>
          <p:cNvSpPr>
            <a:spLocks/>
          </p:cNvSpPr>
          <p:nvPr/>
        </p:nvSpPr>
        <p:spPr bwMode="auto">
          <a:xfrm>
            <a:off x="9241614" y="4563411"/>
            <a:ext cx="101298" cy="10634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3" name="Freeform 30"/>
          <p:cNvSpPr>
            <a:spLocks/>
          </p:cNvSpPr>
          <p:nvPr/>
        </p:nvSpPr>
        <p:spPr bwMode="auto">
          <a:xfrm>
            <a:off x="9054366" y="4404684"/>
            <a:ext cx="158087" cy="160315"/>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4" name="Rectangle 31"/>
          <p:cNvSpPr>
            <a:spLocks noChangeArrowheads="1"/>
          </p:cNvSpPr>
          <p:nvPr/>
        </p:nvSpPr>
        <p:spPr bwMode="auto">
          <a:xfrm>
            <a:off x="9576085" y="4276554"/>
            <a:ext cx="11378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prstClr val="white"/>
                </a:solidFill>
                <a:effectLst/>
                <a:uLnTx/>
                <a:uFillTx/>
                <a:latin typeface="Segoe Pro Display Light" panose="020B0302040504020203" pitchFamily="34" charset="0"/>
                <a:ea typeface="+mn-ea"/>
                <a:cs typeface="+mn-cs"/>
              </a:rPr>
              <a:t>Web App</a:t>
            </a:r>
            <a:endPar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72" name="Freeform 69"/>
          <p:cNvSpPr>
            <a:spLocks/>
          </p:cNvSpPr>
          <p:nvPr/>
        </p:nvSpPr>
        <p:spPr bwMode="auto">
          <a:xfrm>
            <a:off x="9362865" y="3066611"/>
            <a:ext cx="1046749" cy="403168"/>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no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6" name="Freeform 73"/>
          <p:cNvSpPr>
            <a:spLocks/>
          </p:cNvSpPr>
          <p:nvPr/>
        </p:nvSpPr>
        <p:spPr bwMode="auto">
          <a:xfrm>
            <a:off x="9841350" y="4973319"/>
            <a:ext cx="147343" cy="130157"/>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7" name="Freeform 74"/>
          <p:cNvSpPr>
            <a:spLocks/>
          </p:cNvSpPr>
          <p:nvPr/>
        </p:nvSpPr>
        <p:spPr bwMode="auto">
          <a:xfrm>
            <a:off x="8227096" y="5568156"/>
            <a:ext cx="1045214" cy="4047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chemeClr val="accent5">
              <a:lumMod val="40000"/>
              <a:lumOff val="6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Rectangle 75"/>
          <p:cNvSpPr>
            <a:spLocks noChangeArrowheads="1"/>
          </p:cNvSpPr>
          <p:nvPr/>
        </p:nvSpPr>
        <p:spPr bwMode="auto">
          <a:xfrm>
            <a:off x="8371370" y="5674503"/>
            <a:ext cx="25327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SQL</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9" name="Rectangle 76"/>
          <p:cNvSpPr>
            <a:spLocks noChangeArrowheads="1"/>
          </p:cNvSpPr>
          <p:nvPr/>
        </p:nvSpPr>
        <p:spPr bwMode="auto">
          <a:xfrm>
            <a:off x="8649173" y="5674503"/>
            <a:ext cx="8816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C</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0" name="Rectangle 77"/>
          <p:cNvSpPr>
            <a:spLocks noChangeArrowheads="1"/>
          </p:cNvSpPr>
          <p:nvPr/>
        </p:nvSpPr>
        <p:spPr bwMode="auto">
          <a:xfrm>
            <a:off x="8730518" y="5674503"/>
            <a:ext cx="42639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ONFIG</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1" name="Rectangle 80"/>
          <p:cNvSpPr/>
          <p:nvPr/>
        </p:nvSpPr>
        <p:spPr bwMode="auto">
          <a:xfrm>
            <a:off x="7704874" y="483444"/>
            <a:ext cx="1715339" cy="144321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2" name="Group 1"/>
          <p:cNvGrpSpPr/>
          <p:nvPr/>
        </p:nvGrpSpPr>
        <p:grpSpPr>
          <a:xfrm>
            <a:off x="7564053" y="1926654"/>
            <a:ext cx="929952" cy="1898675"/>
            <a:chOff x="7564053" y="1926654"/>
            <a:chExt cx="929952" cy="1898675"/>
          </a:xfrm>
        </p:grpSpPr>
        <p:sp>
          <p:nvSpPr>
            <p:cNvPr id="62" name="Freeform 59"/>
            <p:cNvSpPr>
              <a:spLocks/>
            </p:cNvSpPr>
            <p:nvPr/>
          </p:nvSpPr>
          <p:spPr bwMode="auto">
            <a:xfrm>
              <a:off x="7564053" y="3693585"/>
              <a:ext cx="150413" cy="131744"/>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3" name="Freeform 57"/>
            <p:cNvSpPr>
              <a:spLocks/>
            </p:cNvSpPr>
            <p:nvPr/>
          </p:nvSpPr>
          <p:spPr bwMode="auto">
            <a:xfrm>
              <a:off x="7652800" y="1926654"/>
              <a:ext cx="841205" cy="1850107"/>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grpSp>
      <p:sp>
        <p:nvSpPr>
          <p:cNvPr id="97" name="TextBox 96"/>
          <p:cNvSpPr txBox="1"/>
          <p:nvPr/>
        </p:nvSpPr>
        <p:spPr>
          <a:xfrm>
            <a:off x="7652800" y="450164"/>
            <a:ext cx="1649426" cy="185589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ru-RU"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Шаблон</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 Website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  Azure DB</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Calibri"/>
              <a:ea typeface="+mn-ea"/>
              <a:cs typeface="+mn-cs"/>
            </a:endParaRPr>
          </a:p>
        </p:txBody>
      </p:sp>
      <p:grpSp>
        <p:nvGrpSpPr>
          <p:cNvPr id="47" name="Group 46"/>
          <p:cNvGrpSpPr/>
          <p:nvPr/>
        </p:nvGrpSpPr>
        <p:grpSpPr>
          <a:xfrm flipH="1">
            <a:off x="8997577" y="1944761"/>
            <a:ext cx="963292" cy="1898675"/>
            <a:chOff x="7564053" y="1926654"/>
            <a:chExt cx="929952" cy="1898675"/>
          </a:xfrm>
        </p:grpSpPr>
        <p:sp>
          <p:nvSpPr>
            <p:cNvPr id="48" name="Freeform 59"/>
            <p:cNvSpPr>
              <a:spLocks/>
            </p:cNvSpPr>
            <p:nvPr/>
          </p:nvSpPr>
          <p:spPr bwMode="auto">
            <a:xfrm>
              <a:off x="7564053" y="3693585"/>
              <a:ext cx="150413" cy="131744"/>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9" name="Freeform 57"/>
            <p:cNvSpPr>
              <a:spLocks/>
            </p:cNvSpPr>
            <p:nvPr/>
          </p:nvSpPr>
          <p:spPr bwMode="auto">
            <a:xfrm>
              <a:off x="7652800" y="1926654"/>
              <a:ext cx="841205" cy="1850107"/>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grpSp>
      <p:sp>
        <p:nvSpPr>
          <p:cNvPr id="73" name="Rectangle 70"/>
          <p:cNvSpPr>
            <a:spLocks noChangeArrowheads="1"/>
          </p:cNvSpPr>
          <p:nvPr/>
        </p:nvSpPr>
        <p:spPr bwMode="auto">
          <a:xfrm>
            <a:off x="9252358" y="3098056"/>
            <a:ext cx="1267976" cy="184666"/>
          </a:xfrm>
          <a:prstGeom prst="rect">
            <a:avLst/>
          </a:prstGeom>
          <a:solidFill>
            <a:schemeClr val="bg2"/>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DEPENDS ON SQL</a:t>
            </a:r>
            <a:endParaRPr kumimoji="0" lang="en-US" altLang="en-US"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46871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Структура шаблона </a:t>
            </a:r>
            <a:endParaRPr lang="en-US" dirty="0"/>
          </a:p>
        </p:txBody>
      </p:sp>
      <p:pic>
        <p:nvPicPr>
          <p:cNvPr id="5" name="Content Placeholder 4"/>
          <p:cNvPicPr>
            <a:picLocks noGrp="1" noChangeAspect="1"/>
          </p:cNvPicPr>
          <p:nvPr>
            <p:ph sz="quarter" idx="10"/>
          </p:nvPr>
        </p:nvPicPr>
        <p:blipFill rotWithShape="1">
          <a:blip r:embed="rId3"/>
          <a:srcRect r="25626"/>
          <a:stretch/>
        </p:blipFill>
        <p:spPr>
          <a:xfrm>
            <a:off x="473634" y="1245702"/>
            <a:ext cx="6899932" cy="1524000"/>
          </a:xfrm>
          <a:prstGeom prst="rect">
            <a:avLst/>
          </a:prstGeom>
        </p:spPr>
      </p:pic>
      <p:pic>
        <p:nvPicPr>
          <p:cNvPr id="7" name="Picture 6"/>
          <p:cNvPicPr>
            <a:picLocks noChangeAspect="1"/>
          </p:cNvPicPr>
          <p:nvPr/>
        </p:nvPicPr>
        <p:blipFill>
          <a:blip r:embed="rId4"/>
          <a:stretch>
            <a:fillRect/>
          </a:stretch>
        </p:blipFill>
        <p:spPr>
          <a:xfrm>
            <a:off x="473634" y="2995226"/>
            <a:ext cx="9315450" cy="3371850"/>
          </a:xfrm>
          <a:prstGeom prst="rect">
            <a:avLst/>
          </a:prstGeom>
        </p:spPr>
      </p:pic>
      <p:sp>
        <p:nvSpPr>
          <p:cNvPr id="3" name="Rectangle 2"/>
          <p:cNvSpPr/>
          <p:nvPr/>
        </p:nvSpPr>
        <p:spPr>
          <a:xfrm>
            <a:off x="473634" y="6371059"/>
            <a:ext cx="10302366" cy="369332"/>
          </a:xfrm>
          <a:prstGeom prst="rect">
            <a:avLst/>
          </a:prstGeom>
        </p:spPr>
        <p:txBody>
          <a:bodyPr wrap="square">
            <a:spAutoFit/>
          </a:bodyPr>
          <a:lstStyle/>
          <a:p>
            <a:r>
              <a:rPr lang="en-US" dirty="0">
                <a:hlinkClick r:id="rId5"/>
              </a:rPr>
              <a:t>https://docs.microsoft.com/en-us/azure/azure-resource-manager/resource-group-authoring-templates</a:t>
            </a:r>
            <a:r>
              <a:rPr lang="en-US" dirty="0"/>
              <a:t> </a:t>
            </a:r>
            <a:endParaRPr lang="ru-RU" dirty="0"/>
          </a:p>
        </p:txBody>
      </p:sp>
    </p:spTree>
    <p:extLst>
      <p:ext uri="{BB962C8B-B14F-4D97-AF65-F5344CB8AC3E}">
        <p14:creationId xmlns:p14="http://schemas.microsoft.com/office/powerpoint/2010/main" val="1264475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Параметры </a:t>
            </a:r>
            <a:endParaRPr lang="en-US" dirty="0"/>
          </a:p>
        </p:txBody>
      </p:sp>
      <p:pic>
        <p:nvPicPr>
          <p:cNvPr id="3" name="Picture 2"/>
          <p:cNvPicPr>
            <a:picLocks noChangeAspect="1"/>
          </p:cNvPicPr>
          <p:nvPr/>
        </p:nvPicPr>
        <p:blipFill>
          <a:blip r:embed="rId3"/>
          <a:stretch>
            <a:fillRect/>
          </a:stretch>
        </p:blipFill>
        <p:spPr>
          <a:xfrm>
            <a:off x="379514" y="1102873"/>
            <a:ext cx="8115300" cy="5372100"/>
          </a:xfrm>
          <a:prstGeom prst="rect">
            <a:avLst/>
          </a:prstGeom>
        </p:spPr>
      </p:pic>
    </p:spTree>
    <p:extLst>
      <p:ext uri="{BB962C8B-B14F-4D97-AF65-F5344CB8AC3E}">
        <p14:creationId xmlns:p14="http://schemas.microsoft.com/office/powerpoint/2010/main" val="1831609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Пример параметров </a:t>
            </a:r>
            <a:endParaRPr lang="en-US" dirty="0"/>
          </a:p>
        </p:txBody>
      </p:sp>
      <p:pic>
        <p:nvPicPr>
          <p:cNvPr id="4" name="Content Placeholder 3"/>
          <p:cNvPicPr>
            <a:picLocks noGrp="1" noChangeAspect="1"/>
          </p:cNvPicPr>
          <p:nvPr>
            <p:ph sz="quarter" idx="10"/>
          </p:nvPr>
        </p:nvPicPr>
        <p:blipFill rotWithShape="1">
          <a:blip r:embed="rId2"/>
          <a:srcRect r="63183"/>
          <a:stretch/>
        </p:blipFill>
        <p:spPr>
          <a:xfrm>
            <a:off x="379514" y="833542"/>
            <a:ext cx="5430478" cy="5808797"/>
          </a:xfrm>
          <a:prstGeom prst="rect">
            <a:avLst/>
          </a:prstGeom>
        </p:spPr>
      </p:pic>
    </p:spTree>
    <p:extLst>
      <p:ext uri="{BB962C8B-B14F-4D97-AF65-F5344CB8AC3E}">
        <p14:creationId xmlns:p14="http://schemas.microsoft.com/office/powerpoint/2010/main" val="1798786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Переменные </a:t>
            </a:r>
            <a:endParaRPr lang="en-US" dirty="0"/>
          </a:p>
        </p:txBody>
      </p:sp>
      <p:pic>
        <p:nvPicPr>
          <p:cNvPr id="3" name="Picture 2"/>
          <p:cNvPicPr>
            <a:picLocks noChangeAspect="1"/>
          </p:cNvPicPr>
          <p:nvPr/>
        </p:nvPicPr>
        <p:blipFill>
          <a:blip r:embed="rId3"/>
          <a:stretch>
            <a:fillRect/>
          </a:stretch>
        </p:blipFill>
        <p:spPr>
          <a:xfrm>
            <a:off x="369989" y="1038225"/>
            <a:ext cx="8343900" cy="1933575"/>
          </a:xfrm>
          <a:prstGeom prst="rect">
            <a:avLst/>
          </a:prstGeom>
        </p:spPr>
      </p:pic>
      <p:pic>
        <p:nvPicPr>
          <p:cNvPr id="4" name="Picture 3"/>
          <p:cNvPicPr>
            <a:picLocks noChangeAspect="1"/>
          </p:cNvPicPr>
          <p:nvPr/>
        </p:nvPicPr>
        <p:blipFill>
          <a:blip r:embed="rId4"/>
          <a:stretch>
            <a:fillRect/>
          </a:stretch>
        </p:blipFill>
        <p:spPr>
          <a:xfrm>
            <a:off x="379514" y="2971800"/>
            <a:ext cx="8334375" cy="3886200"/>
          </a:xfrm>
          <a:prstGeom prst="rect">
            <a:avLst/>
          </a:prstGeom>
        </p:spPr>
      </p:pic>
    </p:spTree>
    <p:extLst>
      <p:ext uri="{BB962C8B-B14F-4D97-AF65-F5344CB8AC3E}">
        <p14:creationId xmlns:p14="http://schemas.microsoft.com/office/powerpoint/2010/main" val="1192724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Ресурсы </a:t>
            </a:r>
            <a:endParaRPr lang="en-US" dirty="0"/>
          </a:p>
        </p:txBody>
      </p:sp>
      <p:pic>
        <p:nvPicPr>
          <p:cNvPr id="4" name="Picture 3"/>
          <p:cNvPicPr>
            <a:picLocks noChangeAspect="1"/>
          </p:cNvPicPr>
          <p:nvPr/>
        </p:nvPicPr>
        <p:blipFill rotWithShape="1">
          <a:blip r:embed="rId3"/>
          <a:srcRect r="40120"/>
          <a:stretch/>
        </p:blipFill>
        <p:spPr>
          <a:xfrm>
            <a:off x="379514" y="1245702"/>
            <a:ext cx="4425950" cy="2714625"/>
          </a:xfrm>
          <a:prstGeom prst="rect">
            <a:avLst/>
          </a:prstGeom>
        </p:spPr>
      </p:pic>
      <p:pic>
        <p:nvPicPr>
          <p:cNvPr id="5" name="Picture 4"/>
          <p:cNvPicPr>
            <a:picLocks noChangeAspect="1"/>
          </p:cNvPicPr>
          <p:nvPr/>
        </p:nvPicPr>
        <p:blipFill>
          <a:blip r:embed="rId4"/>
          <a:stretch>
            <a:fillRect/>
          </a:stretch>
        </p:blipFill>
        <p:spPr>
          <a:xfrm>
            <a:off x="4664946" y="1255227"/>
            <a:ext cx="7239000" cy="5410200"/>
          </a:xfrm>
          <a:prstGeom prst="rect">
            <a:avLst/>
          </a:prstGeom>
        </p:spPr>
      </p:pic>
    </p:spTree>
    <p:extLst>
      <p:ext uri="{BB962C8B-B14F-4D97-AF65-F5344CB8AC3E}">
        <p14:creationId xmlns:p14="http://schemas.microsoft.com/office/powerpoint/2010/main" val="669619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Пример ресурса </a:t>
            </a:r>
            <a:endParaRPr lang="en-US" dirty="0"/>
          </a:p>
        </p:txBody>
      </p:sp>
      <p:pic>
        <p:nvPicPr>
          <p:cNvPr id="3" name="Picture 2"/>
          <p:cNvPicPr>
            <a:picLocks noChangeAspect="1"/>
          </p:cNvPicPr>
          <p:nvPr/>
        </p:nvPicPr>
        <p:blipFill>
          <a:blip r:embed="rId2"/>
          <a:stretch>
            <a:fillRect/>
          </a:stretch>
        </p:blipFill>
        <p:spPr>
          <a:xfrm>
            <a:off x="379514" y="1005787"/>
            <a:ext cx="5953125" cy="5724525"/>
          </a:xfrm>
          <a:prstGeom prst="rect">
            <a:avLst/>
          </a:prstGeom>
        </p:spPr>
      </p:pic>
    </p:spTree>
    <p:extLst>
      <p:ext uri="{BB962C8B-B14F-4D97-AF65-F5344CB8AC3E}">
        <p14:creationId xmlns:p14="http://schemas.microsoft.com/office/powerpoint/2010/main" val="1784080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Выходные данные (</a:t>
            </a:r>
            <a:r>
              <a:rPr lang="en-US" dirty="0"/>
              <a:t>Outputs</a:t>
            </a:r>
            <a:r>
              <a:rPr lang="ru-RU" dirty="0"/>
              <a:t>)</a:t>
            </a:r>
            <a:endParaRPr lang="en-US" dirty="0"/>
          </a:p>
        </p:txBody>
      </p:sp>
      <p:pic>
        <p:nvPicPr>
          <p:cNvPr id="6" name="Picture 5"/>
          <p:cNvPicPr>
            <a:picLocks noChangeAspect="1"/>
          </p:cNvPicPr>
          <p:nvPr/>
        </p:nvPicPr>
        <p:blipFill>
          <a:blip r:embed="rId3"/>
          <a:stretch>
            <a:fillRect/>
          </a:stretch>
        </p:blipFill>
        <p:spPr>
          <a:xfrm>
            <a:off x="448992" y="1245702"/>
            <a:ext cx="8220075" cy="2914650"/>
          </a:xfrm>
          <a:prstGeom prst="rect">
            <a:avLst/>
          </a:prstGeom>
        </p:spPr>
      </p:pic>
      <p:pic>
        <p:nvPicPr>
          <p:cNvPr id="7" name="Picture 6"/>
          <p:cNvPicPr>
            <a:picLocks noChangeAspect="1"/>
          </p:cNvPicPr>
          <p:nvPr/>
        </p:nvPicPr>
        <p:blipFill>
          <a:blip r:embed="rId4"/>
          <a:stretch>
            <a:fillRect/>
          </a:stretch>
        </p:blipFill>
        <p:spPr>
          <a:xfrm>
            <a:off x="448992" y="4555483"/>
            <a:ext cx="8334375" cy="1190625"/>
          </a:xfrm>
          <a:prstGeom prst="rect">
            <a:avLst/>
          </a:prstGeom>
        </p:spPr>
      </p:pic>
    </p:spTree>
    <p:extLst>
      <p:ext uri="{BB962C8B-B14F-4D97-AF65-F5344CB8AC3E}">
        <p14:creationId xmlns:p14="http://schemas.microsoft.com/office/powerpoint/2010/main" val="1112335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Функции и выражения языка шаблона</a:t>
            </a:r>
            <a:endParaRPr lang="en-US" dirty="0"/>
          </a:p>
        </p:txBody>
      </p:sp>
      <p:sp>
        <p:nvSpPr>
          <p:cNvPr id="3" name="Content Placeholder 2"/>
          <p:cNvSpPr>
            <a:spLocks noGrp="1"/>
          </p:cNvSpPr>
          <p:nvPr>
            <p:ph sz="quarter" idx="10"/>
          </p:nvPr>
        </p:nvSpPr>
        <p:spPr/>
        <p:txBody>
          <a:bodyPr/>
          <a:lstStyle/>
          <a:p>
            <a:pPr marL="0" indent="0">
              <a:buNone/>
            </a:pPr>
            <a:r>
              <a:rPr lang="en-US" sz="2000" b="1" dirty="0" err="1"/>
              <a:t>copyIndex</a:t>
            </a:r>
            <a:r>
              <a:rPr lang="en-US" sz="2000" b="1" dirty="0"/>
              <a:t>(offset)</a:t>
            </a:r>
            <a:r>
              <a:rPr lang="en-US" sz="2000" dirty="0"/>
              <a:t> – </a:t>
            </a:r>
            <a:r>
              <a:rPr lang="ru-RU" sz="2000" dirty="0"/>
              <a:t>возвращает текущий индекс итерации</a:t>
            </a:r>
            <a:endParaRPr lang="en-US" sz="2000" dirty="0"/>
          </a:p>
          <a:p>
            <a:pPr marL="0" indent="0">
              <a:buNone/>
            </a:pPr>
            <a:r>
              <a:rPr lang="en-US" sz="2000" b="1" dirty="0"/>
              <a:t>length(array)</a:t>
            </a:r>
            <a:r>
              <a:rPr lang="en-US" sz="2000" dirty="0"/>
              <a:t> – </a:t>
            </a:r>
            <a:r>
              <a:rPr lang="ru-RU" sz="2000" dirty="0"/>
              <a:t>возвращает число элементов в массиве </a:t>
            </a:r>
            <a:r>
              <a:rPr lang="en-US" sz="2000" dirty="0"/>
              <a:t> </a:t>
            </a:r>
          </a:p>
          <a:p>
            <a:pPr marL="0" indent="0">
              <a:buNone/>
            </a:pPr>
            <a:r>
              <a:rPr lang="en-US" sz="2000" b="1" dirty="0" err="1"/>
              <a:t>listKeys</a:t>
            </a:r>
            <a:r>
              <a:rPr lang="en-US" sz="2000" b="1" dirty="0"/>
              <a:t>(</a:t>
            </a:r>
            <a:r>
              <a:rPr lang="en-US" sz="2000" b="1" dirty="0" err="1"/>
              <a:t>storageAccountResourceId</a:t>
            </a:r>
            <a:r>
              <a:rPr lang="en-US" sz="2000" b="1" dirty="0"/>
              <a:t>, </a:t>
            </a:r>
            <a:r>
              <a:rPr lang="en-US" sz="2000" b="1" dirty="0" err="1"/>
              <a:t>apiVersion</a:t>
            </a:r>
            <a:r>
              <a:rPr lang="en-US" sz="2000" b="1" dirty="0"/>
              <a:t>)</a:t>
            </a:r>
            <a:r>
              <a:rPr lang="en-US" sz="2000" dirty="0"/>
              <a:t> – </a:t>
            </a:r>
            <a:r>
              <a:rPr lang="ru-RU" sz="2000" dirty="0"/>
              <a:t>возвращает ключи учетной записи хранения </a:t>
            </a:r>
            <a:endParaRPr lang="en-US" sz="2000" dirty="0"/>
          </a:p>
          <a:p>
            <a:pPr marL="0" indent="0">
              <a:buNone/>
            </a:pPr>
            <a:r>
              <a:rPr lang="en-US" sz="2000" b="1" dirty="0"/>
              <a:t>parameters(‘</a:t>
            </a:r>
            <a:r>
              <a:rPr lang="en-US" sz="2000" b="1" dirty="0" err="1"/>
              <a:t>parameterName</a:t>
            </a:r>
            <a:r>
              <a:rPr lang="en-US" sz="2000" b="1" dirty="0"/>
              <a:t>’)</a:t>
            </a:r>
            <a:r>
              <a:rPr lang="en-US" sz="2000" dirty="0"/>
              <a:t> – </a:t>
            </a:r>
            <a:r>
              <a:rPr lang="ru-RU" sz="2000" dirty="0"/>
              <a:t>возвращает значение параметра </a:t>
            </a:r>
            <a:endParaRPr lang="en-US" sz="2000" dirty="0"/>
          </a:p>
          <a:p>
            <a:pPr marL="0" indent="0">
              <a:buNone/>
            </a:pPr>
            <a:r>
              <a:rPr lang="en-US" sz="2000" b="1" dirty="0"/>
              <a:t>providers(namespace, </a:t>
            </a:r>
            <a:r>
              <a:rPr lang="en-US" sz="2000" b="1" dirty="0" err="1"/>
              <a:t>resourceType</a:t>
            </a:r>
            <a:r>
              <a:rPr lang="en-US" sz="2000" b="1" dirty="0"/>
              <a:t>)</a:t>
            </a:r>
            <a:r>
              <a:rPr lang="en-US" sz="2000" dirty="0"/>
              <a:t> – </a:t>
            </a:r>
            <a:r>
              <a:rPr lang="ru-RU" sz="2000" dirty="0"/>
              <a:t>возвращает информацию о провайдере ресурса </a:t>
            </a:r>
            <a:endParaRPr lang="en-US" sz="2000" dirty="0"/>
          </a:p>
          <a:p>
            <a:pPr marL="0" indent="0">
              <a:buNone/>
            </a:pPr>
            <a:r>
              <a:rPr lang="en-US" sz="2000" b="1" dirty="0" err="1"/>
              <a:t>resourceGroup</a:t>
            </a:r>
            <a:r>
              <a:rPr lang="en-US" sz="2000" b="1" dirty="0"/>
              <a:t>()</a:t>
            </a:r>
            <a:r>
              <a:rPr lang="en-US" sz="2000" dirty="0"/>
              <a:t> – </a:t>
            </a:r>
            <a:r>
              <a:rPr lang="ru-RU" sz="2000" dirty="0"/>
              <a:t>возвращает структурированный объект, который представляет собой текущую группу ресурсов </a:t>
            </a:r>
            <a:endParaRPr lang="en-US" sz="2000" dirty="0"/>
          </a:p>
          <a:p>
            <a:pPr marL="0" indent="0">
              <a:buNone/>
            </a:pPr>
            <a:r>
              <a:rPr lang="en-US" sz="2000" b="1" dirty="0" err="1"/>
              <a:t>resourceId</a:t>
            </a:r>
            <a:r>
              <a:rPr lang="en-US" sz="2000" b="1" dirty="0"/>
              <a:t>(‘namespace/</a:t>
            </a:r>
            <a:r>
              <a:rPr lang="en-US" sz="2000" b="1" dirty="0" err="1"/>
              <a:t>resourceType</a:t>
            </a:r>
            <a:r>
              <a:rPr lang="en-US" sz="2000" b="1" dirty="0"/>
              <a:t>', ‘</a:t>
            </a:r>
            <a:r>
              <a:rPr lang="en-US" sz="2000" b="1" dirty="0" err="1"/>
              <a:t>resourceName</a:t>
            </a:r>
            <a:r>
              <a:rPr lang="en-US" sz="2000" b="1" dirty="0"/>
              <a:t>’)</a:t>
            </a:r>
            <a:r>
              <a:rPr lang="en-US" sz="2000" dirty="0"/>
              <a:t> – </a:t>
            </a:r>
            <a:r>
              <a:rPr lang="ru-RU" sz="2000" dirty="0"/>
              <a:t>возвращает уникальный идентификатор ресурса при ссылке на объект на пределами текущей группы ресурсов </a:t>
            </a:r>
            <a:endParaRPr lang="en-US" sz="2000" dirty="0"/>
          </a:p>
          <a:p>
            <a:pPr marL="0" indent="0">
              <a:buNone/>
            </a:pPr>
            <a:r>
              <a:rPr lang="en-US" sz="2000" b="1" dirty="0"/>
              <a:t>subscription()</a:t>
            </a:r>
            <a:r>
              <a:rPr lang="en-US" sz="2000" dirty="0"/>
              <a:t> – </a:t>
            </a:r>
            <a:r>
              <a:rPr lang="ru-RU" sz="2000" dirty="0"/>
              <a:t>возвращает информацию о подписке </a:t>
            </a:r>
            <a:endParaRPr lang="en-US" sz="2000" dirty="0"/>
          </a:p>
          <a:p>
            <a:pPr marL="0" indent="0">
              <a:buNone/>
            </a:pPr>
            <a:r>
              <a:rPr lang="en-US" sz="2000" b="1" dirty="0"/>
              <a:t>variables(‘variables’)</a:t>
            </a:r>
            <a:r>
              <a:rPr lang="en-US" sz="2000" dirty="0"/>
              <a:t> – </a:t>
            </a:r>
            <a:r>
              <a:rPr lang="ru-RU" sz="2000" dirty="0"/>
              <a:t>возвращает значение переменной </a:t>
            </a:r>
            <a:endParaRPr lang="en-US" sz="2000" dirty="0"/>
          </a:p>
          <a:p>
            <a:endParaRPr lang="en-US" sz="4000" dirty="0"/>
          </a:p>
        </p:txBody>
      </p:sp>
    </p:spTree>
    <p:extLst>
      <p:ext uri="{BB962C8B-B14F-4D97-AF65-F5344CB8AC3E}">
        <p14:creationId xmlns:p14="http://schemas.microsoft.com/office/powerpoint/2010/main" val="2300078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0040" y="1481278"/>
            <a:ext cx="11653523" cy="4584973"/>
          </a:xfrm>
        </p:spPr>
        <p:txBody>
          <a:bodyPr/>
          <a:lstStyle/>
          <a:p>
            <a:pPr marL="0" indent="0">
              <a:buNone/>
            </a:pPr>
            <a:r>
              <a:rPr lang="ru-RU" sz="3137" dirty="0"/>
              <a:t>Эксперт по стратегическим технологиям</a:t>
            </a:r>
            <a:r>
              <a:rPr lang="en-US" sz="3137" dirty="0"/>
              <a:t>, Microsoft</a:t>
            </a:r>
          </a:p>
          <a:p>
            <a:pPr marL="336145" lvl="1" indent="0">
              <a:buNone/>
            </a:pPr>
            <a:r>
              <a:rPr lang="en-US" sz="2400" dirty="0">
                <a:hlinkClick r:id="rId3"/>
              </a:rPr>
              <a:t>ashapo@microsoft.com</a:t>
            </a:r>
            <a:r>
              <a:rPr lang="en-US" sz="2400" dirty="0"/>
              <a:t> </a:t>
            </a:r>
          </a:p>
          <a:p>
            <a:pPr marL="336145" lvl="1" indent="0">
              <a:buNone/>
            </a:pPr>
            <a:r>
              <a:rPr lang="en-US" sz="2400" dirty="0">
                <a:hlinkClick r:id="rId4"/>
              </a:rPr>
              <a:t>https://habrahabr.ru/company/microsoft/</a:t>
            </a:r>
            <a:r>
              <a:rPr lang="en-US" sz="2400" dirty="0"/>
              <a:t> </a:t>
            </a:r>
          </a:p>
          <a:p>
            <a:pPr marL="0" indent="0">
              <a:buNone/>
            </a:pPr>
            <a:r>
              <a:rPr lang="ru-RU" sz="3137" dirty="0"/>
              <a:t>Более </a:t>
            </a:r>
            <a:r>
              <a:rPr lang="en-US" sz="3137" dirty="0"/>
              <a:t>20 </a:t>
            </a:r>
            <a:r>
              <a:rPr lang="ru-RU" sz="3137" dirty="0"/>
              <a:t>лет в ИТ-индустрии </a:t>
            </a:r>
            <a:r>
              <a:rPr lang="en-US" sz="3137" dirty="0"/>
              <a:t> </a:t>
            </a:r>
          </a:p>
          <a:p>
            <a:pPr marL="336145" lvl="1" indent="0">
              <a:buNone/>
            </a:pPr>
            <a:r>
              <a:rPr lang="ru-RU" sz="2400" dirty="0"/>
              <a:t>Работает в </a:t>
            </a:r>
            <a:r>
              <a:rPr lang="en-US" sz="2400" dirty="0"/>
              <a:t>Microsoft </a:t>
            </a:r>
            <a:r>
              <a:rPr lang="ru-RU" sz="2400" dirty="0"/>
              <a:t>с 2003 года </a:t>
            </a:r>
            <a:endParaRPr lang="en-US" sz="2400" dirty="0"/>
          </a:p>
          <a:p>
            <a:pPr marL="336145" lvl="1" indent="0">
              <a:buNone/>
            </a:pPr>
            <a:r>
              <a:rPr lang="ru-RU" sz="2400" dirty="0"/>
              <a:t>Занимается взаимодействием с </a:t>
            </a:r>
            <a:r>
              <a:rPr lang="en-US" sz="2400" dirty="0"/>
              <a:t>ISV</a:t>
            </a:r>
            <a:r>
              <a:rPr lang="ru-RU" sz="2400" dirty="0"/>
              <a:t>-партнерами, специализируется на вопросах использования </a:t>
            </a:r>
            <a:r>
              <a:rPr lang="en-US" sz="2400" dirty="0"/>
              <a:t>Azure IaaS</a:t>
            </a:r>
            <a:r>
              <a:rPr lang="ru-RU" sz="2400" dirty="0"/>
              <a:t> и гибридных облаков</a:t>
            </a:r>
            <a:endParaRPr lang="en-US" sz="2400" dirty="0"/>
          </a:p>
          <a:p>
            <a:pPr marL="336145" lvl="1" indent="0">
              <a:buNone/>
            </a:pPr>
            <a:r>
              <a:rPr lang="ru-RU" sz="2400" dirty="0"/>
              <a:t>Отвечал за содержание конференций Платформа 2010, Платформа 2011, </a:t>
            </a:r>
            <a:r>
              <a:rPr lang="en-US" sz="2400" dirty="0"/>
              <a:t>TechEd Russia 2011</a:t>
            </a:r>
            <a:endParaRPr lang="ru-RU" sz="2400" dirty="0"/>
          </a:p>
          <a:p>
            <a:pPr marL="336145" lvl="1" indent="0">
              <a:buNone/>
            </a:pPr>
            <a:r>
              <a:rPr lang="ru-RU" sz="2400" dirty="0"/>
              <a:t>Автор многочисленных докладов и курсов на порталах </a:t>
            </a:r>
            <a:r>
              <a:rPr lang="en-US" sz="2400" dirty="0"/>
              <a:t>Channel9, TechDays </a:t>
            </a:r>
            <a:r>
              <a:rPr lang="ru-RU" sz="2400" dirty="0"/>
              <a:t>и </a:t>
            </a:r>
            <a:r>
              <a:rPr lang="en-US" sz="2400" dirty="0"/>
              <a:t>MVA</a:t>
            </a:r>
          </a:p>
        </p:txBody>
      </p:sp>
      <p:sp>
        <p:nvSpPr>
          <p:cNvPr id="3" name="Title 2"/>
          <p:cNvSpPr>
            <a:spLocks noGrp="1"/>
          </p:cNvSpPr>
          <p:nvPr>
            <p:ph type="title"/>
          </p:nvPr>
        </p:nvSpPr>
        <p:spPr/>
        <p:txBody>
          <a:bodyPr/>
          <a:lstStyle/>
          <a:p>
            <a:r>
              <a:rPr lang="ru-RU" sz="4400" dirty="0"/>
              <a:t>Александр Шаповал | ‏@</a:t>
            </a:r>
            <a:r>
              <a:rPr lang="en-US" sz="4400" dirty="0" err="1"/>
              <a:t>ashapoval</a:t>
            </a:r>
            <a:r>
              <a:rPr lang="en-US" sz="4400" dirty="0"/>
              <a:t> </a:t>
            </a:r>
            <a:endParaRPr lang="ru-RU" sz="4400"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8413" y="487"/>
            <a:ext cx="2352722" cy="2352722"/>
          </a:xfrm>
          <a:prstGeom prst="rect">
            <a:avLst/>
          </a:prstGeom>
        </p:spPr>
      </p:pic>
    </p:spTree>
    <p:extLst>
      <p:ext uri="{BB962C8B-B14F-4D97-AF65-F5344CB8AC3E}">
        <p14:creationId xmlns:p14="http://schemas.microsoft.com/office/powerpoint/2010/main" val="2075682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Несколько экземпляров ресурсов </a:t>
            </a:r>
            <a:endParaRPr lang="en-US" dirty="0"/>
          </a:p>
        </p:txBody>
      </p:sp>
      <p:pic>
        <p:nvPicPr>
          <p:cNvPr id="4" name="Picture 3"/>
          <p:cNvPicPr>
            <a:picLocks noChangeAspect="1"/>
          </p:cNvPicPr>
          <p:nvPr/>
        </p:nvPicPr>
        <p:blipFill>
          <a:blip r:embed="rId2"/>
          <a:stretch>
            <a:fillRect/>
          </a:stretch>
        </p:blipFill>
        <p:spPr>
          <a:xfrm>
            <a:off x="494324" y="4969185"/>
            <a:ext cx="1924050" cy="904875"/>
          </a:xfrm>
          <a:prstGeom prst="rect">
            <a:avLst/>
          </a:prstGeom>
        </p:spPr>
      </p:pic>
      <p:pic>
        <p:nvPicPr>
          <p:cNvPr id="5" name="Picture 4"/>
          <p:cNvPicPr>
            <a:picLocks noChangeAspect="1"/>
          </p:cNvPicPr>
          <p:nvPr/>
        </p:nvPicPr>
        <p:blipFill rotWithShape="1">
          <a:blip r:embed="rId3"/>
          <a:srcRect l="-11123" t="934" r="11123" b="-934"/>
          <a:stretch/>
        </p:blipFill>
        <p:spPr>
          <a:xfrm>
            <a:off x="-611632" y="1601616"/>
            <a:ext cx="9382125" cy="3190875"/>
          </a:xfrm>
          <a:prstGeom prst="rect">
            <a:avLst/>
          </a:prstGeom>
        </p:spPr>
      </p:pic>
    </p:spTree>
    <p:extLst>
      <p:ext uri="{BB962C8B-B14F-4D97-AF65-F5344CB8AC3E}">
        <p14:creationId xmlns:p14="http://schemas.microsoft.com/office/powerpoint/2010/main" val="692579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Определение зависимостей </a:t>
            </a:r>
            <a:endParaRPr lang="en-US" dirty="0"/>
          </a:p>
        </p:txBody>
      </p:sp>
      <p:pic>
        <p:nvPicPr>
          <p:cNvPr id="4" name="Content Placeholder 3"/>
          <p:cNvPicPr>
            <a:picLocks noGrp="1" noChangeAspect="1"/>
          </p:cNvPicPr>
          <p:nvPr>
            <p:ph sz="quarter" idx="10"/>
          </p:nvPr>
        </p:nvPicPr>
        <p:blipFill>
          <a:blip r:embed="rId2"/>
          <a:stretch>
            <a:fillRect/>
          </a:stretch>
        </p:blipFill>
        <p:spPr>
          <a:xfrm>
            <a:off x="379514" y="1173112"/>
            <a:ext cx="5915025" cy="1828800"/>
          </a:xfrm>
          <a:prstGeom prst="rect">
            <a:avLst/>
          </a:prstGeom>
        </p:spPr>
      </p:pic>
      <p:sp>
        <p:nvSpPr>
          <p:cNvPr id="5" name="TextBox 4"/>
          <p:cNvSpPr txBox="1"/>
          <p:nvPr/>
        </p:nvSpPr>
        <p:spPr>
          <a:xfrm>
            <a:off x="583660" y="3501956"/>
            <a:ext cx="10677375"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dependsOn</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определяет зависимости от других ресурсов, которые должны быть доступны</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перед созданием данного ресурса.</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Влияет на скорость развертывания  </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lvl="0">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resources</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указывает на дочерние ресурсы, которые не влияют на процесс оптимизации развертывания.</a:t>
            </a:r>
            <a:r>
              <a:rPr lang="ru-RU" dirty="0">
                <a:solidFill>
                  <a:prstClr val="black"/>
                </a:solidFill>
                <a:latin typeface="Calibri"/>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Можно определить до 5 уровней дочерних ресурсов в глубину, при этом функциональность</a:t>
            </a:r>
            <a:r>
              <a:rPr lang="en-US" dirty="0">
                <a:solidFill>
                  <a:prstClr val="black"/>
                </a:solidFill>
              </a:rPr>
              <a:t> </a:t>
            </a:r>
            <a:r>
              <a:rPr lang="en-US" dirty="0" err="1">
                <a:solidFill>
                  <a:prstClr val="black"/>
                </a:solidFill>
              </a:rPr>
              <a:t>dependsOn</a:t>
            </a:r>
            <a:r>
              <a:rPr lang="ru-RU" dirty="0">
                <a:solidFill>
                  <a:prstClr val="black"/>
                </a:solidFill>
              </a:rPr>
              <a:t> не обеспечивается </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a:rPr>
              <a:t>r</a:t>
            </a:r>
            <a:r>
              <a:rPr kumimoji="0" lang="en-US" sz="1800" b="1" i="0" u="none" strike="noStrike" kern="1200" cap="none" spc="0" normalizeH="0" baseline="0" noProof="0" dirty="0" err="1">
                <a:ln>
                  <a:noFill/>
                </a:ln>
                <a:solidFill>
                  <a:prstClr val="black"/>
                </a:solidFill>
                <a:effectLst/>
                <a:uLnTx/>
                <a:uFillTx/>
                <a:latin typeface="Calibri"/>
              </a:rPr>
              <a:t>eference</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функция определяет</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неявную зависимость</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и влияет на порядок развертывания ресурсов</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Не используйте</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одновременно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dependsOn</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и</a:t>
            </a:r>
            <a:r>
              <a:rPr kumimoji="0" lang="en-US" sz="1800" b="0" i="0" u="none" strike="noStrike" kern="1200" cap="none" spc="0" normalizeH="0" baseline="0" noProof="0" dirty="0">
                <a:ln>
                  <a:noFill/>
                </a:ln>
                <a:solidFill>
                  <a:prstClr val="black"/>
                </a:solidFill>
                <a:effectLst/>
                <a:uLnTx/>
                <a:uFillTx/>
                <a:latin typeface="Calibri"/>
                <a:ea typeface="+mn-ea"/>
                <a:cs typeface="+mn-cs"/>
              </a:rPr>
              <a:t> reference </a:t>
            </a:r>
            <a:r>
              <a:rPr kumimoji="0" lang="ru-RU" sz="1800" b="0" i="0" u="none" strike="noStrike" kern="1200" cap="none" spc="0" normalizeH="0" baseline="0" noProof="0" dirty="0">
                <a:ln>
                  <a:noFill/>
                </a:ln>
                <a:solidFill>
                  <a:prstClr val="black"/>
                </a:solidFill>
                <a:effectLst/>
                <a:uLnTx/>
                <a:uFillTx/>
                <a:latin typeface="Calibri"/>
                <a:ea typeface="+mn-ea"/>
                <a:cs typeface="+mn-cs"/>
              </a:rPr>
              <a:t>для определения зависимостей конкретного ресурса, достаточно какого-то одного варианта</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Использование </a:t>
            </a:r>
            <a:r>
              <a:rPr kumimoji="0" lang="en-US" sz="1800" b="0" i="0" u="none" strike="noStrike" kern="1200" cap="none" spc="0" normalizeH="0" baseline="0" noProof="0" dirty="0">
                <a:ln>
                  <a:noFill/>
                </a:ln>
                <a:solidFill>
                  <a:prstClr val="black"/>
                </a:solidFill>
                <a:effectLst/>
                <a:uLnTx/>
                <a:uFillTx/>
                <a:latin typeface="Calibri"/>
                <a:ea typeface="+mn-ea"/>
                <a:cs typeface="+mn-cs"/>
              </a:rPr>
              <a:t>reference </a:t>
            </a:r>
            <a:r>
              <a:rPr kumimoji="0" lang="ru-RU" sz="1800" b="0" i="0" u="none" strike="noStrike" kern="1200" cap="none" spc="0" normalizeH="0" baseline="0" noProof="0" dirty="0">
                <a:ln>
                  <a:noFill/>
                </a:ln>
                <a:solidFill>
                  <a:prstClr val="black"/>
                </a:solidFill>
                <a:effectLst/>
                <a:uLnTx/>
                <a:uFillTx/>
                <a:latin typeface="Calibri"/>
                <a:ea typeface="+mn-ea"/>
                <a:cs typeface="+mn-cs"/>
              </a:rPr>
              <a:t>предпочтительнее, так как позволяет минимизировать количество последовательных шагов развертывания</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0020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875" y="1189038"/>
            <a:ext cx="11652250" cy="1391407"/>
          </a:xfrm>
        </p:spPr>
        <p:txBody>
          <a:bodyPr/>
          <a:lstStyle/>
          <a:p>
            <a:r>
              <a:rPr lang="ru-RU" dirty="0"/>
              <a:t>Модуль выполнения строит машину состояния </a:t>
            </a:r>
            <a:endParaRPr lang="en-US" dirty="0"/>
          </a:p>
          <a:p>
            <a:r>
              <a:rPr lang="en-US" dirty="0" err="1"/>
              <a:t>dependsOn</a:t>
            </a:r>
            <a:r>
              <a:rPr lang="en-US" dirty="0"/>
              <a:t>() </a:t>
            </a:r>
            <a:r>
              <a:rPr lang="ru-RU" dirty="0"/>
              <a:t>и</a:t>
            </a:r>
            <a:r>
              <a:rPr lang="en-US" dirty="0"/>
              <a:t> reference() </a:t>
            </a:r>
            <a:r>
              <a:rPr lang="ru-RU" dirty="0"/>
              <a:t>определяют зависимости </a:t>
            </a:r>
            <a:endParaRPr lang="en-US" dirty="0"/>
          </a:p>
        </p:txBody>
      </p:sp>
      <p:sp>
        <p:nvSpPr>
          <p:cNvPr id="2" name="Title 1"/>
          <p:cNvSpPr>
            <a:spLocks noGrp="1"/>
          </p:cNvSpPr>
          <p:nvPr>
            <p:ph type="title"/>
          </p:nvPr>
        </p:nvSpPr>
        <p:spPr/>
        <p:txBody>
          <a:bodyPr/>
          <a:lstStyle/>
          <a:p>
            <a:r>
              <a:rPr lang="ru-RU" dirty="0"/>
              <a:t>Реализация шаблона </a:t>
            </a:r>
            <a:endParaRPr lang="en-US" dirty="0"/>
          </a:p>
        </p:txBody>
      </p:sp>
      <p:sp>
        <p:nvSpPr>
          <p:cNvPr id="26" name="Oval 25"/>
          <p:cNvSpPr/>
          <p:nvPr/>
        </p:nvSpPr>
        <p:spPr>
          <a:xfrm>
            <a:off x="348717" y="4390940"/>
            <a:ext cx="1193216" cy="1094772"/>
          </a:xfrm>
          <a:prstGeom prst="ellipse">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Start</a:t>
            </a:r>
          </a:p>
        </p:txBody>
      </p:sp>
      <p:sp>
        <p:nvSpPr>
          <p:cNvPr id="27" name="Oval 26"/>
          <p:cNvSpPr/>
          <p:nvPr/>
        </p:nvSpPr>
        <p:spPr>
          <a:xfrm>
            <a:off x="2033453" y="4286206"/>
            <a:ext cx="1496002" cy="13042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App Service Plan</a:t>
            </a:r>
          </a:p>
        </p:txBody>
      </p:sp>
      <p:sp>
        <p:nvSpPr>
          <p:cNvPr id="29" name="Oval 28"/>
          <p:cNvSpPr/>
          <p:nvPr/>
        </p:nvSpPr>
        <p:spPr>
          <a:xfrm>
            <a:off x="9966393" y="4432520"/>
            <a:ext cx="1054210" cy="910385"/>
          </a:xfrm>
          <a:prstGeom prst="ellipse">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End</a:t>
            </a:r>
          </a:p>
        </p:txBody>
      </p:sp>
      <p:cxnSp>
        <p:nvCxnSpPr>
          <p:cNvPr id="30" name="Straight Arrow Connector 29"/>
          <p:cNvCxnSpPr>
            <a:stCxn id="26" idx="6"/>
            <a:endCxn id="27" idx="2"/>
          </p:cNvCxnSpPr>
          <p:nvPr/>
        </p:nvCxnSpPr>
        <p:spPr>
          <a:xfrm flipV="1">
            <a:off x="1541933" y="4938326"/>
            <a:ext cx="491520" cy="1"/>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33" name="Oval 32"/>
          <p:cNvSpPr/>
          <p:nvPr/>
        </p:nvSpPr>
        <p:spPr>
          <a:xfrm>
            <a:off x="4434935" y="5100919"/>
            <a:ext cx="1496002" cy="13042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Auto Scale Setting</a:t>
            </a:r>
          </a:p>
        </p:txBody>
      </p:sp>
      <p:sp>
        <p:nvSpPr>
          <p:cNvPr id="35" name="Oval 34"/>
          <p:cNvSpPr/>
          <p:nvPr/>
        </p:nvSpPr>
        <p:spPr>
          <a:xfrm>
            <a:off x="4434935" y="3595792"/>
            <a:ext cx="1496002" cy="13042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Web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Site</a:t>
            </a:r>
          </a:p>
        </p:txBody>
      </p:sp>
      <p:sp>
        <p:nvSpPr>
          <p:cNvPr id="36" name="Oval 35"/>
          <p:cNvSpPr/>
          <p:nvPr/>
        </p:nvSpPr>
        <p:spPr>
          <a:xfrm>
            <a:off x="7299790" y="3965010"/>
            <a:ext cx="1496002" cy="13042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Alert Rule</a:t>
            </a:r>
          </a:p>
        </p:txBody>
      </p:sp>
      <p:sp>
        <p:nvSpPr>
          <p:cNvPr id="37" name="Oval 36"/>
          <p:cNvSpPr/>
          <p:nvPr/>
        </p:nvSpPr>
        <p:spPr>
          <a:xfrm>
            <a:off x="7299790" y="2459883"/>
            <a:ext cx="1496002" cy="13042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App Insights</a:t>
            </a:r>
          </a:p>
        </p:txBody>
      </p:sp>
      <p:sp>
        <p:nvSpPr>
          <p:cNvPr id="39" name="Oval 38"/>
          <p:cNvSpPr/>
          <p:nvPr/>
        </p:nvSpPr>
        <p:spPr>
          <a:xfrm>
            <a:off x="7299790" y="5470137"/>
            <a:ext cx="1496002" cy="13042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MS Deploy PKG</a:t>
            </a:r>
          </a:p>
        </p:txBody>
      </p:sp>
      <p:cxnSp>
        <p:nvCxnSpPr>
          <p:cNvPr id="40" name="Straight Arrow Connector 39"/>
          <p:cNvCxnSpPr>
            <a:stCxn id="27" idx="5"/>
            <a:endCxn id="33" idx="2"/>
          </p:cNvCxnSpPr>
          <p:nvPr/>
        </p:nvCxnSpPr>
        <p:spPr>
          <a:xfrm>
            <a:off x="3310371" y="5399442"/>
            <a:ext cx="1124564" cy="353596"/>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1" name="Straight Arrow Connector 40"/>
          <p:cNvCxnSpPr>
            <a:stCxn id="27" idx="7"/>
            <a:endCxn id="35" idx="2"/>
          </p:cNvCxnSpPr>
          <p:nvPr/>
        </p:nvCxnSpPr>
        <p:spPr>
          <a:xfrm flipV="1">
            <a:off x="3310371" y="4247912"/>
            <a:ext cx="1124564" cy="229294"/>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2" name="Straight Arrow Connector 41"/>
          <p:cNvCxnSpPr>
            <a:stCxn id="35" idx="7"/>
            <a:endCxn id="37" idx="2"/>
          </p:cNvCxnSpPr>
          <p:nvPr/>
        </p:nvCxnSpPr>
        <p:spPr>
          <a:xfrm flipV="1">
            <a:off x="5711853" y="3112004"/>
            <a:ext cx="1587937" cy="674790"/>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3" name="Straight Arrow Connector 42"/>
          <p:cNvCxnSpPr>
            <a:stCxn id="35" idx="6"/>
            <a:endCxn id="36" idx="2"/>
          </p:cNvCxnSpPr>
          <p:nvPr/>
        </p:nvCxnSpPr>
        <p:spPr>
          <a:xfrm>
            <a:off x="5930937" y="4247913"/>
            <a:ext cx="1368853" cy="369217"/>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4" name="Straight Arrow Connector 43"/>
          <p:cNvCxnSpPr>
            <a:stCxn id="35" idx="5"/>
            <a:endCxn id="39" idx="2"/>
          </p:cNvCxnSpPr>
          <p:nvPr/>
        </p:nvCxnSpPr>
        <p:spPr>
          <a:xfrm>
            <a:off x="5711853" y="4709030"/>
            <a:ext cx="1587937" cy="1413227"/>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5" name="Straight Arrow Connector 44"/>
          <p:cNvCxnSpPr>
            <a:stCxn id="36" idx="6"/>
            <a:endCxn id="29" idx="2"/>
          </p:cNvCxnSpPr>
          <p:nvPr/>
        </p:nvCxnSpPr>
        <p:spPr>
          <a:xfrm>
            <a:off x="8795792" y="4617130"/>
            <a:ext cx="1170601" cy="270583"/>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8" name="Straight Arrow Connector 47"/>
          <p:cNvCxnSpPr>
            <a:stCxn id="37" idx="5"/>
            <a:endCxn id="29" idx="1"/>
          </p:cNvCxnSpPr>
          <p:nvPr/>
        </p:nvCxnSpPr>
        <p:spPr>
          <a:xfrm>
            <a:off x="8576708" y="3573121"/>
            <a:ext cx="1544070" cy="992723"/>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9" name="Straight Arrow Connector 48"/>
          <p:cNvCxnSpPr>
            <a:stCxn id="39" idx="6"/>
            <a:endCxn id="29" idx="3"/>
          </p:cNvCxnSpPr>
          <p:nvPr/>
        </p:nvCxnSpPr>
        <p:spPr>
          <a:xfrm flipV="1">
            <a:off x="8795791" y="5209583"/>
            <a:ext cx="1324986" cy="912674"/>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50" name="TextBox 49"/>
          <p:cNvSpPr txBox="1"/>
          <p:nvPr/>
        </p:nvSpPr>
        <p:spPr>
          <a:xfrm>
            <a:off x="2319229" y="3251396"/>
            <a:ext cx="216827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After App Service Plan Completes</a:t>
            </a:r>
          </a:p>
        </p:txBody>
      </p:sp>
      <p:sp>
        <p:nvSpPr>
          <p:cNvPr id="51" name="TextBox 50"/>
          <p:cNvSpPr txBox="1"/>
          <p:nvPr/>
        </p:nvSpPr>
        <p:spPr>
          <a:xfrm>
            <a:off x="5235506" y="2673556"/>
            <a:ext cx="1861351"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After Website Completes</a:t>
            </a:r>
          </a:p>
        </p:txBody>
      </p:sp>
      <p:sp>
        <p:nvSpPr>
          <p:cNvPr id="52" name="TextBox 51"/>
          <p:cNvSpPr txBox="1"/>
          <p:nvPr/>
        </p:nvSpPr>
        <p:spPr>
          <a:xfrm>
            <a:off x="9369087" y="3269855"/>
            <a:ext cx="1651515"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Once All Complete</a:t>
            </a:r>
          </a:p>
        </p:txBody>
      </p:sp>
    </p:spTree>
    <p:extLst>
      <p:ext uri="{BB962C8B-B14F-4D97-AF65-F5344CB8AC3E}">
        <p14:creationId xmlns:p14="http://schemas.microsoft.com/office/powerpoint/2010/main" val="403942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animBg="1"/>
      <p:bldP spid="33" grpId="0" animBg="1"/>
      <p:bldP spid="35" grpId="0" animBg="1"/>
      <p:bldP spid="36" grpId="0" animBg="1"/>
      <p:bldP spid="37" grpId="0" animBg="1"/>
      <p:bldP spid="39" grpId="0" animBg="1"/>
      <p:bldP spid="50" grpId="0"/>
      <p:bldP spid="51" grpId="0"/>
      <p:bldP spid="5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Создание виртуальной машины на основе ARM с помощью шаблона </a:t>
            </a:r>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2732677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u-RU" dirty="0"/>
              <a:t>Разработка </a:t>
            </a:r>
            <a:r>
              <a:rPr lang="en-US" dirty="0"/>
              <a:t>ARM-</a:t>
            </a:r>
            <a:r>
              <a:rPr lang="ru-RU" dirty="0"/>
              <a:t>шаблонов </a:t>
            </a:r>
          </a:p>
        </p:txBody>
      </p:sp>
      <p:sp>
        <p:nvSpPr>
          <p:cNvPr id="3" name="Subtitle 2"/>
          <p:cNvSpPr>
            <a:spLocks noGrp="1"/>
          </p:cNvSpPr>
          <p:nvPr>
            <p:ph type="subTitle" idx="1"/>
          </p:nvPr>
        </p:nvSpPr>
        <p:spPr/>
        <p:txBody>
          <a:bodyPr/>
          <a:lstStyle/>
          <a:p>
            <a:endParaRPr lang="ru-RU"/>
          </a:p>
        </p:txBody>
      </p:sp>
    </p:spTree>
    <p:extLst>
      <p:ext uri="{BB962C8B-B14F-4D97-AF65-F5344CB8AC3E}">
        <p14:creationId xmlns:p14="http://schemas.microsoft.com/office/powerpoint/2010/main" val="3608557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Контроль доступа к ресурсам</a:t>
            </a:r>
            <a:r>
              <a:rPr lang="en-US" dirty="0"/>
              <a:t> ARM</a:t>
            </a:r>
            <a:endParaRPr lang="ru-RU" dirty="0"/>
          </a:p>
        </p:txBody>
      </p:sp>
      <p:sp>
        <p:nvSpPr>
          <p:cNvPr id="9" name="Subtitle 8"/>
          <p:cNvSpPr>
            <a:spLocks noGrp="1"/>
          </p:cNvSpPr>
          <p:nvPr>
            <p:ph type="subTitle" idx="1"/>
          </p:nvPr>
        </p:nvSpPr>
        <p:spPr/>
        <p:txBody>
          <a:bodyPr/>
          <a:lstStyle/>
          <a:p>
            <a:endParaRPr lang="ru-RU"/>
          </a:p>
        </p:txBody>
      </p:sp>
    </p:spTree>
    <p:extLst>
      <p:ext uri="{BB962C8B-B14F-4D97-AF65-F5344CB8AC3E}">
        <p14:creationId xmlns:p14="http://schemas.microsoft.com/office/powerpoint/2010/main" val="2514838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2715537"/>
          </a:xfrm>
        </p:spPr>
        <p:txBody>
          <a:bodyPr/>
          <a:lstStyle/>
          <a:p>
            <a:r>
              <a:rPr lang="ru-RU" dirty="0"/>
              <a:t>Механизм ролей </a:t>
            </a:r>
            <a:r>
              <a:rPr lang="en-US" dirty="0"/>
              <a:t>(Role Based Access Control</a:t>
            </a:r>
            <a:r>
              <a:rPr lang="ru-RU" dirty="0"/>
              <a:t>, </a:t>
            </a:r>
            <a:r>
              <a:rPr lang="en-US" dirty="0"/>
              <a:t>RBAC)</a:t>
            </a:r>
          </a:p>
          <a:p>
            <a:r>
              <a:rPr lang="ru-RU" dirty="0"/>
              <a:t>Журналы аудита </a:t>
            </a:r>
            <a:endParaRPr lang="en-US" dirty="0"/>
          </a:p>
          <a:p>
            <a:r>
              <a:rPr lang="ru-RU" dirty="0"/>
              <a:t>Блокировки ресурсов </a:t>
            </a:r>
            <a:endParaRPr lang="en-US" dirty="0"/>
          </a:p>
        </p:txBody>
      </p:sp>
      <p:sp>
        <p:nvSpPr>
          <p:cNvPr id="2" name="Title 1"/>
          <p:cNvSpPr>
            <a:spLocks noGrp="1"/>
          </p:cNvSpPr>
          <p:nvPr>
            <p:ph type="title"/>
          </p:nvPr>
        </p:nvSpPr>
        <p:spPr/>
        <p:txBody>
          <a:bodyPr/>
          <a:lstStyle/>
          <a:p>
            <a:r>
              <a:rPr lang="ru-RU" dirty="0"/>
              <a:t>Контроль доступа в</a:t>
            </a:r>
            <a:r>
              <a:rPr lang="en-US" dirty="0"/>
              <a:t> Azure Resource Manager</a:t>
            </a:r>
          </a:p>
        </p:txBody>
      </p:sp>
    </p:spTree>
    <p:extLst>
      <p:ext uri="{BB962C8B-B14F-4D97-AF65-F5344CB8AC3E}">
        <p14:creationId xmlns:p14="http://schemas.microsoft.com/office/powerpoint/2010/main" val="3509666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Based Access Control</a:t>
            </a:r>
          </a:p>
        </p:txBody>
      </p:sp>
      <p:sp>
        <p:nvSpPr>
          <p:cNvPr id="3" name="Content Placeholder 2"/>
          <p:cNvSpPr>
            <a:spLocks noGrp="1"/>
          </p:cNvSpPr>
          <p:nvPr>
            <p:ph idx="4294967295"/>
          </p:nvPr>
        </p:nvSpPr>
        <p:spPr>
          <a:xfrm>
            <a:off x="560799" y="1483089"/>
            <a:ext cx="11079822" cy="4419107"/>
          </a:xfrm>
          <a:prstGeom prst="rect">
            <a:avLst/>
          </a:prstGeom>
        </p:spPr>
        <p:txBody>
          <a:bodyPr/>
          <a:lstStyle/>
          <a:p>
            <a:r>
              <a:rPr lang="ru-RU" b="0" dirty="0"/>
              <a:t>Обеспечивает безопасный доступ с гранулярным разграничением полномочий</a:t>
            </a:r>
            <a:endParaRPr lang="en-US" b="0" dirty="0"/>
          </a:p>
          <a:p>
            <a:endParaRPr lang="en-US" b="0" dirty="0"/>
          </a:p>
          <a:p>
            <a:r>
              <a:rPr lang="ru-RU" b="0" dirty="0"/>
              <a:t>Настраивается для</a:t>
            </a:r>
            <a:r>
              <a:rPr lang="en-US" b="0" dirty="0"/>
              <a:t> </a:t>
            </a:r>
            <a:r>
              <a:rPr lang="ru-RU" b="0" dirty="0"/>
              <a:t>пользователей, групп</a:t>
            </a:r>
            <a:r>
              <a:rPr lang="en-US" b="0" dirty="0"/>
              <a:t> </a:t>
            </a:r>
            <a:r>
              <a:rPr lang="ru-RU" b="0" dirty="0"/>
              <a:t>или</a:t>
            </a:r>
            <a:r>
              <a:rPr lang="en-US" b="0" dirty="0"/>
              <a:t> </a:t>
            </a:r>
            <a:r>
              <a:rPr lang="ru-RU" b="0" dirty="0"/>
              <a:t>сервисов </a:t>
            </a:r>
            <a:endParaRPr lang="en-US" b="0" dirty="0"/>
          </a:p>
          <a:p>
            <a:endParaRPr lang="en-US" b="0" dirty="0"/>
          </a:p>
          <a:p>
            <a:r>
              <a:rPr lang="ru-RU" b="0" dirty="0"/>
              <a:t>Встроенные роли упрощают использование </a:t>
            </a:r>
            <a:endParaRPr lang="en-US" b="0" dirty="0"/>
          </a:p>
        </p:txBody>
      </p:sp>
      <p:sp>
        <p:nvSpPr>
          <p:cNvPr id="4" name="TextBox 3"/>
          <p:cNvSpPr txBox="1"/>
          <p:nvPr/>
        </p:nvSpPr>
        <p:spPr>
          <a:xfrm>
            <a:off x="518778" y="5863957"/>
            <a:ext cx="11314814" cy="94137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ru-RU" sz="2353" dirty="0">
                <a:gradFill>
                  <a:gsLst>
                    <a:gs pos="2917">
                      <a:prstClr val="black"/>
                    </a:gs>
                    <a:gs pos="30000">
                      <a:prstClr val="black"/>
                    </a:gs>
                  </a:gsLst>
                  <a:lin ang="5400000" scaled="0"/>
                </a:gradFill>
                <a:latin typeface="Calibri"/>
              </a:rPr>
              <a:t>Замечание</a:t>
            </a:r>
            <a:r>
              <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 – RBAC </a:t>
            </a:r>
            <a:r>
              <a:rPr kumimoji="0" lang="ru-RU"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применяется только</a:t>
            </a:r>
            <a:r>
              <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 </a:t>
            </a:r>
            <a:r>
              <a:rPr lang="ru-RU" sz="2353" dirty="0">
                <a:gradFill>
                  <a:gsLst>
                    <a:gs pos="2917">
                      <a:prstClr val="black"/>
                    </a:gs>
                    <a:gs pos="30000">
                      <a:prstClr val="black"/>
                    </a:gs>
                  </a:gsLst>
                  <a:lin ang="5400000" scaled="0"/>
                </a:gradFill>
                <a:latin typeface="Calibri"/>
              </a:rPr>
              <a:t>к ресурсам </a:t>
            </a:r>
            <a:r>
              <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ARM. </a:t>
            </a:r>
            <a:r>
              <a:rPr kumimoji="0" lang="ru-RU"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ПО внутри</a:t>
            </a:r>
            <a:r>
              <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 </a:t>
            </a:r>
            <a:r>
              <a:rPr kumimoji="0" lang="ru-RU"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ВМ может иметь</a:t>
            </a:r>
            <a:r>
              <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 </a:t>
            </a:r>
            <a:br>
              <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br>
            <a:r>
              <a:rPr kumimoji="0" lang="ru-RU"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собственные механизмы защиты, которые следует учитывать при планировании </a:t>
            </a:r>
            <a:endPar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endParaRPr>
          </a:p>
        </p:txBody>
      </p:sp>
    </p:spTree>
    <p:extLst>
      <p:ext uri="{BB962C8B-B14F-4D97-AF65-F5344CB8AC3E}">
        <p14:creationId xmlns:p14="http://schemas.microsoft.com/office/powerpoint/2010/main" val="2671977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8047" y="1057783"/>
            <a:ext cx="10383587" cy="5758632"/>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r" defTabSz="91403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Role Based Access Control</a:t>
            </a:r>
          </a:p>
        </p:txBody>
      </p:sp>
      <p:pic>
        <p:nvPicPr>
          <p:cNvPr id="5" name="Picture 4"/>
          <p:cNvPicPr>
            <a:picLocks noChangeAspect="1"/>
          </p:cNvPicPr>
          <p:nvPr/>
        </p:nvPicPr>
        <p:blipFill>
          <a:blip r:embed="rId2"/>
          <a:stretch>
            <a:fillRect/>
          </a:stretch>
        </p:blipFill>
        <p:spPr>
          <a:xfrm>
            <a:off x="717451" y="1262640"/>
            <a:ext cx="10084779" cy="5263247"/>
          </a:xfrm>
          <a:prstGeom prst="rect">
            <a:avLst/>
          </a:prstGeom>
        </p:spPr>
      </p:pic>
    </p:spTree>
    <p:extLst>
      <p:ext uri="{BB962C8B-B14F-4D97-AF65-F5344CB8AC3E}">
        <p14:creationId xmlns:p14="http://schemas.microsoft.com/office/powerpoint/2010/main" val="1080473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Уровни гранулярности </a:t>
            </a:r>
            <a:endParaRPr lang="en-US" dirty="0"/>
          </a:p>
        </p:txBody>
      </p:sp>
      <p:sp>
        <p:nvSpPr>
          <p:cNvPr id="3" name="Content Placeholder 2"/>
          <p:cNvSpPr>
            <a:spLocks noGrp="1"/>
          </p:cNvSpPr>
          <p:nvPr>
            <p:ph idx="4294967295"/>
          </p:nvPr>
        </p:nvSpPr>
        <p:spPr>
          <a:xfrm>
            <a:off x="865" y="1985056"/>
            <a:ext cx="12190270" cy="620605"/>
          </a:xfrm>
          <a:prstGeom prst="rect">
            <a:avLst/>
          </a:prstGeom>
        </p:spPr>
        <p:txBody>
          <a:bodyPr>
            <a:noAutofit/>
          </a:bodyPr>
          <a:lstStyle/>
          <a:p>
            <a:pPr marL="0" indent="0" algn="ctr">
              <a:buNone/>
            </a:pPr>
            <a:r>
              <a:rPr lang="en-US" dirty="0"/>
              <a:t>/subscriptions/{id}/</a:t>
            </a:r>
            <a:r>
              <a:rPr lang="en-US" dirty="0" err="1"/>
              <a:t>resourceGroups</a:t>
            </a:r>
            <a:r>
              <a:rPr lang="en-US" dirty="0"/>
              <a:t>/{name}/providers/…/sites/{site}</a:t>
            </a:r>
          </a:p>
        </p:txBody>
      </p:sp>
      <p:sp>
        <p:nvSpPr>
          <p:cNvPr id="4" name="Content Placeholder 2"/>
          <p:cNvSpPr txBox="1">
            <a:spLocks/>
          </p:cNvSpPr>
          <p:nvPr/>
        </p:nvSpPr>
        <p:spPr>
          <a:xfrm>
            <a:off x="274928" y="3169953"/>
            <a:ext cx="3955742"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r>
              <a:rPr lang="ru-RU" dirty="0">
                <a:solidFill>
                  <a:srgbClr val="00B0F0">
                    <a:lumMod val="85000"/>
                    <a:lumOff val="15000"/>
                  </a:srgbClr>
                </a:solidFill>
                <a:latin typeface="Calibri"/>
              </a:rPr>
              <a:t>Уровень подписки</a:t>
            </a:r>
            <a:r>
              <a:rPr kumimoji="0" lang="en-US"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rPr>
              <a:t> – </a:t>
            </a:r>
            <a:r>
              <a:rPr kumimoji="0" lang="ru-RU"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rPr>
              <a:t>предоставляет права на все ресурсы подписки </a:t>
            </a:r>
            <a:endParaRPr kumimoji="0" lang="en-US"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endParaRPr>
          </a:p>
        </p:txBody>
      </p:sp>
      <p:cxnSp>
        <p:nvCxnSpPr>
          <p:cNvPr id="5" name="Elbow Connector 4"/>
          <p:cNvCxnSpPr/>
          <p:nvPr/>
        </p:nvCxnSpPr>
        <p:spPr>
          <a:xfrm rot="5400000" flipH="1" flipV="1">
            <a:off x="2556446" y="2505018"/>
            <a:ext cx="639549" cy="610822"/>
          </a:xfrm>
          <a:prstGeom prst="bentConnector3">
            <a:avLst>
              <a:gd name="adj1" fmla="val 48757"/>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cxnSpLocks/>
            <a:stCxn id="15" idx="0"/>
          </p:cNvCxnSpPr>
          <p:nvPr/>
        </p:nvCxnSpPr>
        <p:spPr>
          <a:xfrm rot="5400000" flipH="1" flipV="1">
            <a:off x="5472680" y="2850940"/>
            <a:ext cx="1687538" cy="1112028"/>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p:cNvSpPr txBox="1">
            <a:spLocks/>
          </p:cNvSpPr>
          <p:nvPr/>
        </p:nvSpPr>
        <p:spPr>
          <a:xfrm>
            <a:off x="3624870" y="4250723"/>
            <a:ext cx="4271129"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lvl="0">
              <a:defRPr/>
            </a:pPr>
            <a:r>
              <a:rPr kumimoji="0" lang="ru-RU"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rPr>
              <a:t>Уровень ресурсной группы</a:t>
            </a:r>
            <a:r>
              <a:rPr kumimoji="0" lang="en-US"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rPr>
              <a:t> – </a:t>
            </a:r>
            <a:r>
              <a:rPr lang="ru-RU" dirty="0">
                <a:solidFill>
                  <a:srgbClr val="00B0F0">
                    <a:lumMod val="85000"/>
                    <a:lumOff val="15000"/>
                  </a:srgbClr>
                </a:solidFill>
              </a:rPr>
              <a:t>предоставляет права на все ресурсы группы</a:t>
            </a:r>
            <a:endParaRPr kumimoji="0" lang="en-US"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endParaRPr>
          </a:p>
        </p:txBody>
      </p:sp>
      <p:cxnSp>
        <p:nvCxnSpPr>
          <p:cNvPr id="17" name="Elbow Connector 16"/>
          <p:cNvCxnSpPr>
            <a:stCxn id="18" idx="0"/>
          </p:cNvCxnSpPr>
          <p:nvPr/>
        </p:nvCxnSpPr>
        <p:spPr>
          <a:xfrm rot="5400000" flipH="1" flipV="1">
            <a:off x="9201195" y="3130122"/>
            <a:ext cx="2443398" cy="1394479"/>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p:cNvSpPr txBox="1">
            <a:spLocks/>
          </p:cNvSpPr>
          <p:nvPr/>
        </p:nvSpPr>
        <p:spPr>
          <a:xfrm>
            <a:off x="7747784" y="5049059"/>
            <a:ext cx="3955742"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lvl="0">
              <a:defRPr/>
            </a:pPr>
            <a:r>
              <a:rPr kumimoji="0" lang="ru-RU"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rPr>
              <a:t>Уровень ресурса</a:t>
            </a:r>
            <a:r>
              <a:rPr kumimoji="0" lang="en-US"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rPr>
              <a:t> – </a:t>
            </a:r>
            <a:r>
              <a:rPr lang="ru-RU" dirty="0">
                <a:solidFill>
                  <a:srgbClr val="00B0F0">
                    <a:lumMod val="85000"/>
                    <a:lumOff val="15000"/>
                  </a:srgbClr>
                </a:solidFill>
              </a:rPr>
              <a:t>предоставляет права на конкретный ресурс</a:t>
            </a:r>
            <a:endParaRPr kumimoji="0" lang="en-US"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endParaRPr>
          </a:p>
        </p:txBody>
      </p:sp>
    </p:spTree>
    <p:extLst>
      <p:ext uri="{BB962C8B-B14F-4D97-AF65-F5344CB8AC3E}">
        <p14:creationId xmlns:p14="http://schemas.microsoft.com/office/powerpoint/2010/main" val="2891218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0040" y="1481278"/>
            <a:ext cx="11653523" cy="2604816"/>
          </a:xfrm>
        </p:spPr>
        <p:txBody>
          <a:bodyPr/>
          <a:lstStyle/>
          <a:p>
            <a:pPr marL="0" indent="0">
              <a:buNone/>
            </a:pPr>
            <a:r>
              <a:rPr lang="ru-RU" sz="3137" dirty="0"/>
              <a:t>Менеджер по маркетингу гибридных</a:t>
            </a:r>
            <a:r>
              <a:rPr lang="en-US" sz="3137" dirty="0"/>
              <a:t>		      </a:t>
            </a:r>
            <a:r>
              <a:rPr lang="ru-RU" sz="3137" dirty="0"/>
              <a:t>инфраструктур</a:t>
            </a:r>
            <a:r>
              <a:rPr lang="en-US" sz="3137" dirty="0"/>
              <a:t>,</a:t>
            </a:r>
            <a:r>
              <a:rPr lang="ru-RU" sz="3137" dirty="0"/>
              <a:t> Microsoft</a:t>
            </a:r>
            <a:r>
              <a:rPr lang="en-US" sz="3137" dirty="0"/>
              <a:t> </a:t>
            </a:r>
          </a:p>
          <a:p>
            <a:pPr marL="336145" lvl="1" indent="0">
              <a:buNone/>
            </a:pPr>
            <a:r>
              <a:rPr lang="en-US" sz="2400" dirty="0">
                <a:hlinkClick r:id="rId3"/>
              </a:rPr>
              <a:t>andvis@microsoft.com</a:t>
            </a:r>
            <a:endParaRPr lang="en-US" sz="2400" dirty="0"/>
          </a:p>
          <a:p>
            <a:pPr marL="336145" lvl="1" indent="0">
              <a:buNone/>
            </a:pPr>
            <a:r>
              <a:rPr lang="ru-RU" sz="2400" dirty="0"/>
              <a:t>Работает в </a:t>
            </a:r>
            <a:r>
              <a:rPr lang="en-US" sz="2400" dirty="0"/>
              <a:t>Microsoft 8,5 </a:t>
            </a:r>
            <a:r>
              <a:rPr lang="ru-RU" sz="2400" dirty="0"/>
              <a:t>лет </a:t>
            </a:r>
            <a:endParaRPr lang="en-US" sz="2400" dirty="0"/>
          </a:p>
          <a:p>
            <a:pPr marL="336145" lvl="1" indent="0">
              <a:buNone/>
            </a:pPr>
            <a:r>
              <a:rPr lang="ru-RU" sz="2400" dirty="0"/>
              <a:t>Последние три года занимается развитием бизнеса вокруг Microsoft Azure в России. С февраля 2017 года очень много времени уделяет </a:t>
            </a:r>
            <a:r>
              <a:rPr lang="en-US" sz="2400" dirty="0"/>
              <a:t>Azure Stack</a:t>
            </a:r>
            <a:r>
              <a:rPr lang="ru-RU" sz="2400" dirty="0"/>
              <a:t> и OMS </a:t>
            </a:r>
            <a:endParaRPr lang="en-US" sz="2400" dirty="0"/>
          </a:p>
        </p:txBody>
      </p:sp>
      <p:sp>
        <p:nvSpPr>
          <p:cNvPr id="3" name="Title 2"/>
          <p:cNvSpPr>
            <a:spLocks noGrp="1"/>
          </p:cNvSpPr>
          <p:nvPr>
            <p:ph type="title"/>
          </p:nvPr>
        </p:nvSpPr>
        <p:spPr/>
        <p:txBody>
          <a:bodyPr/>
          <a:lstStyle/>
          <a:p>
            <a:r>
              <a:rPr lang="ru-RU" sz="4400" dirty="0"/>
              <a:t>Андрей </a:t>
            </a:r>
            <a:r>
              <a:rPr lang="ru-RU" sz="4400" dirty="0" err="1"/>
              <a:t>Выставкин</a:t>
            </a:r>
            <a:r>
              <a:rPr lang="ru-RU" sz="4400" dirty="0"/>
              <a:t> </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7332" y="0"/>
            <a:ext cx="1754668" cy="2357647"/>
          </a:xfrm>
          <a:prstGeom prst="rect">
            <a:avLst/>
          </a:prstGeom>
        </p:spPr>
      </p:pic>
    </p:spTree>
    <p:extLst>
      <p:ext uri="{BB962C8B-B14F-4D97-AF65-F5344CB8AC3E}">
        <p14:creationId xmlns:p14="http://schemas.microsoft.com/office/powerpoint/2010/main" val="32164018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Журналы аудита </a:t>
            </a:r>
            <a:endParaRPr lang="en-US" dirty="0"/>
          </a:p>
        </p:txBody>
      </p:sp>
      <p:sp>
        <p:nvSpPr>
          <p:cNvPr id="3" name="Content Placeholder 2"/>
          <p:cNvSpPr>
            <a:spLocks noGrp="1"/>
          </p:cNvSpPr>
          <p:nvPr>
            <p:ph idx="4294967295"/>
          </p:nvPr>
        </p:nvSpPr>
        <p:spPr>
          <a:xfrm>
            <a:off x="560799" y="1483089"/>
            <a:ext cx="11079822" cy="3379335"/>
          </a:xfrm>
          <a:prstGeom prst="rect">
            <a:avLst/>
          </a:prstGeom>
        </p:spPr>
        <p:txBody>
          <a:bodyPr/>
          <a:lstStyle/>
          <a:p>
            <a:r>
              <a:rPr lang="ru-RU" dirty="0"/>
              <a:t>Регистрируются все операции записи</a:t>
            </a:r>
            <a:r>
              <a:rPr lang="en-US" dirty="0"/>
              <a:t>/</a:t>
            </a:r>
            <a:r>
              <a:rPr lang="ru-RU" dirty="0"/>
              <a:t>удаления</a:t>
            </a:r>
            <a:r>
              <a:rPr lang="en-US" dirty="0"/>
              <a:t>/</a:t>
            </a:r>
            <a:r>
              <a:rPr lang="ru-RU" dirty="0"/>
              <a:t>выполнения </a:t>
            </a:r>
            <a:endParaRPr lang="en-US" dirty="0"/>
          </a:p>
          <a:p>
            <a:endParaRPr lang="en-US" dirty="0"/>
          </a:p>
          <a:p>
            <a:r>
              <a:rPr lang="ru-RU" dirty="0"/>
              <a:t>Централизованное расположение </a:t>
            </a:r>
            <a:endParaRPr lang="en-US" dirty="0"/>
          </a:p>
          <a:p>
            <a:endParaRPr lang="en-US" dirty="0"/>
          </a:p>
          <a:p>
            <a:r>
              <a:rPr lang="ru-RU" dirty="0"/>
              <a:t>Единый формат </a:t>
            </a:r>
            <a:endParaRPr lang="en-US" dirty="0"/>
          </a:p>
        </p:txBody>
      </p:sp>
    </p:spTree>
    <p:extLst>
      <p:ext uri="{BB962C8B-B14F-4D97-AF65-F5344CB8AC3E}">
        <p14:creationId xmlns:p14="http://schemas.microsoft.com/office/powerpoint/2010/main" val="2295358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Блокировки ресурсов</a:t>
            </a:r>
            <a:endParaRPr lang="en-US" dirty="0"/>
          </a:p>
        </p:txBody>
      </p:sp>
      <p:sp>
        <p:nvSpPr>
          <p:cNvPr id="3" name="Content Placeholder 2"/>
          <p:cNvSpPr>
            <a:spLocks noGrp="1"/>
          </p:cNvSpPr>
          <p:nvPr>
            <p:ph idx="4294967295"/>
          </p:nvPr>
        </p:nvSpPr>
        <p:spPr>
          <a:xfrm>
            <a:off x="560799" y="1483089"/>
            <a:ext cx="11079822" cy="3681061"/>
          </a:xfrm>
          <a:prstGeom prst="rect">
            <a:avLst/>
          </a:prstGeom>
        </p:spPr>
        <p:txBody>
          <a:bodyPr/>
          <a:lstStyle/>
          <a:p>
            <a:r>
              <a:rPr lang="ru-RU" dirty="0"/>
              <a:t>Блокировки ресурсов позволяют предотвратить аварийные ситуации </a:t>
            </a:r>
            <a:r>
              <a:rPr lang="en-US" dirty="0"/>
              <a:t> </a:t>
            </a:r>
          </a:p>
          <a:p>
            <a:endParaRPr lang="en-US" dirty="0"/>
          </a:p>
          <a:p>
            <a:r>
              <a:rPr lang="ru-RU" dirty="0"/>
              <a:t>Блокировки ресурсов позволяют администратору</a:t>
            </a:r>
            <a:r>
              <a:rPr lang="en-US" dirty="0"/>
              <a:t> </a:t>
            </a:r>
            <a:r>
              <a:rPr lang="ru-RU" dirty="0"/>
              <a:t>создавать политики, которые запрещают операции записи или удаления </a:t>
            </a:r>
            <a:endParaRPr lang="en-US" dirty="0"/>
          </a:p>
        </p:txBody>
      </p:sp>
    </p:spTree>
    <p:extLst>
      <p:ext uri="{BB962C8B-B14F-4D97-AF65-F5344CB8AC3E}">
        <p14:creationId xmlns:p14="http://schemas.microsoft.com/office/powerpoint/2010/main" val="1842156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Разделение полномочий с помощью </a:t>
            </a:r>
            <a:r>
              <a:rPr lang="en-US" dirty="0"/>
              <a:t>RBAC </a:t>
            </a:r>
            <a:endParaRPr lang="ru-RU" dirty="0"/>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38444443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Развертывание инфраструктуры на основе ARM-шаблонов</a:t>
            </a:r>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1010222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Архитектура и возможности Azure </a:t>
            </a:r>
            <a:r>
              <a:rPr lang="ru-RU" dirty="0" err="1"/>
              <a:t>Stack</a:t>
            </a:r>
            <a:endParaRPr lang="ru-RU" dirty="0"/>
          </a:p>
        </p:txBody>
      </p:sp>
      <p:sp>
        <p:nvSpPr>
          <p:cNvPr id="9" name="Subtitle 8"/>
          <p:cNvSpPr>
            <a:spLocks noGrp="1"/>
          </p:cNvSpPr>
          <p:nvPr>
            <p:ph type="subTitle" idx="1"/>
          </p:nvPr>
        </p:nvSpPr>
        <p:spPr/>
        <p:txBody>
          <a:bodyPr/>
          <a:lstStyle/>
          <a:p>
            <a:endParaRPr lang="ru-RU"/>
          </a:p>
        </p:txBody>
      </p:sp>
    </p:spTree>
    <p:extLst>
      <p:ext uri="{BB962C8B-B14F-4D97-AF65-F5344CB8AC3E}">
        <p14:creationId xmlns:p14="http://schemas.microsoft.com/office/powerpoint/2010/main" val="4017460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55" name="Freeform 154"/>
          <p:cNvSpPr>
            <a:spLocks noChangeAspect="1"/>
          </p:cNvSpPr>
          <p:nvPr/>
        </p:nvSpPr>
        <p:spPr bwMode="auto">
          <a:xfrm>
            <a:off x="2798948" y="1582179"/>
            <a:ext cx="6619619" cy="3673779"/>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4"/>
            <a:srcRect/>
            <a:stretch>
              <a:fillRect l="-2239" t="-113023" r="-83703" b="-1761"/>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endParaRPr kumimoji="0" lang="en-US" sz="1369"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56" name="Oval 155"/>
          <p:cNvSpPr/>
          <p:nvPr/>
        </p:nvSpPr>
        <p:spPr bwMode="auto">
          <a:xfrm flipV="1">
            <a:off x="4503780" y="1579116"/>
            <a:ext cx="3136153" cy="3136153"/>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08" tIns="143366" rIns="179208" bIns="143366" numCol="1" spcCol="0" rtlCol="0" fromWordArt="0" anchor="ctr" anchorCtr="0" forceAA="0" compatLnSpc="1">
            <a:prstTxWarp prst="textNoShape">
              <a:avLst/>
            </a:prstTxWarp>
            <a:no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endParaRPr kumimoji="0" lang="en-US" sz="1369"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57" name="Oval 156"/>
          <p:cNvSpPr/>
          <p:nvPr/>
        </p:nvSpPr>
        <p:spPr bwMode="auto">
          <a:xfrm rot="6300000">
            <a:off x="2786673" y="3735476"/>
            <a:ext cx="1523274" cy="1523274"/>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08" tIns="143366" rIns="179208" bIns="143366" numCol="1" spcCol="0" rtlCol="0" fromWordArt="0" anchor="ctr" anchorCtr="0" forceAA="0" compatLnSpc="1">
            <a:prstTxWarp prst="textNoShape">
              <a:avLst/>
            </a:prstTxWarp>
            <a:no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endParaRPr kumimoji="0" lang="en-US" sz="1369"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58" name="Oval 157"/>
          <p:cNvSpPr/>
          <p:nvPr/>
        </p:nvSpPr>
        <p:spPr bwMode="auto">
          <a:xfrm rot="7200000">
            <a:off x="3633094" y="2692145"/>
            <a:ext cx="1792088" cy="1792088"/>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08" tIns="143366" rIns="179208" bIns="143366" numCol="1" spcCol="0" rtlCol="0" fromWordArt="0" anchor="ctr" anchorCtr="0" forceAA="0" compatLnSpc="1">
            <a:prstTxWarp prst="textNoShape">
              <a:avLst/>
            </a:prstTxWarp>
            <a:no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endParaRPr kumimoji="0" lang="en-US" sz="1369"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59" name="Oval 158"/>
          <p:cNvSpPr/>
          <p:nvPr/>
        </p:nvSpPr>
        <p:spPr bwMode="auto">
          <a:xfrm rot="16200000" flipH="1">
            <a:off x="6679773" y="2471362"/>
            <a:ext cx="2779632" cy="2779632"/>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08" tIns="143366" rIns="179208" bIns="143366" numCol="1" spcCol="0" rtlCol="0" fromWordArt="0" anchor="ctr" anchorCtr="0" forceAA="0" compatLnSpc="1">
            <a:prstTxWarp prst="textNoShape">
              <a:avLst/>
            </a:prstTxWarp>
            <a:no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endParaRPr kumimoji="0" lang="en-US" sz="1369"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60" name="Title"/>
          <p:cNvSpPr txBox="1">
            <a:spLocks/>
          </p:cNvSpPr>
          <p:nvPr/>
        </p:nvSpPr>
        <p:spPr>
          <a:xfrm>
            <a:off x="3945498" y="3496019"/>
            <a:ext cx="4301008" cy="899154"/>
          </a:xfrm>
          <a:prstGeom prst="rect">
            <a:avLst/>
          </a:prstGeom>
        </p:spPr>
        <p:txBody>
          <a:bodyPr vert="horz" wrap="square" lIns="143366" tIns="89604" rIns="143366" bIns="89604"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5870" rtl="0" eaLnBrk="1" fontAlgn="auto" latinLnBrk="0" hangingPunct="1">
              <a:lnSpc>
                <a:spcPct val="90000"/>
              </a:lnSpc>
              <a:spcBef>
                <a:spcPct val="0"/>
              </a:spcBef>
              <a:spcAft>
                <a:spcPts val="0"/>
              </a:spcAft>
              <a:buClrTx/>
              <a:buSzTx/>
              <a:buFontTx/>
              <a:buNone/>
              <a:tabLst/>
              <a:defRPr/>
            </a:pPr>
            <a:r>
              <a:rPr kumimoji="0" lang="ru-RU" sz="4702" b="0" i="0" u="none" strike="noStrike" kern="0" cap="none" spc="-100" normalizeH="0" baseline="0" noProof="0" dirty="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pitchFamily="34" charset="0"/>
              </a:rPr>
              <a:t>Microsoft Azure </a:t>
            </a:r>
          </a:p>
        </p:txBody>
      </p:sp>
      <p:grpSp>
        <p:nvGrpSpPr>
          <p:cNvPr id="91" name="Group 90"/>
          <p:cNvGrpSpPr/>
          <p:nvPr/>
        </p:nvGrpSpPr>
        <p:grpSpPr>
          <a:xfrm>
            <a:off x="2147455" y="5915400"/>
            <a:ext cx="7691425" cy="588268"/>
            <a:chOff x="1531123" y="5035365"/>
            <a:chExt cx="7848993" cy="600319"/>
          </a:xfrm>
        </p:grpSpPr>
        <p:sp>
          <p:nvSpPr>
            <p:cNvPr id="92" name="TextBox 91"/>
            <p:cNvSpPr txBox="1"/>
            <p:nvPr/>
          </p:nvSpPr>
          <p:spPr>
            <a:xfrm>
              <a:off x="1531123" y="5035365"/>
              <a:ext cx="7848993" cy="600319"/>
            </a:xfrm>
            <a:prstGeom prst="rect">
              <a:avLst/>
            </a:prstGeom>
            <a:noFill/>
          </p:spPr>
          <p:txBody>
            <a:bodyPr wrap="square" lIns="179208" tIns="143366" rIns="179208" bIns="143366" rtlCol="0">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ru-RU" sz="2157" b="0" i="0" u="none" strike="noStrike" kern="0" cap="none" spc="49" normalizeH="0" baseline="0" noProof="0" dirty="0">
                  <a:ln>
                    <a:noFill/>
                  </a:ln>
                  <a:gradFill>
                    <a:gsLst>
                      <a:gs pos="6195">
                        <a:srgbClr val="FFFFFF"/>
                      </a:gs>
                      <a:gs pos="100000">
                        <a:srgbClr val="FFFFFF"/>
                      </a:gs>
                    </a:gsLst>
                    <a:lin ang="5400000" scaled="1"/>
                  </a:gradFill>
                  <a:effectLst/>
                  <a:uLnTx/>
                  <a:uFillTx/>
                  <a:latin typeface="Segoe UI Semilight" panose="020B0402040204020203" pitchFamily="34" charset="0"/>
                  <a:ea typeface="+mn-ea"/>
                  <a:cs typeface="+mn-cs"/>
                </a:rPr>
                <a:t>Глобальное        Надежное        Гибкое</a:t>
              </a:r>
            </a:p>
          </p:txBody>
        </p:sp>
        <p:sp>
          <p:nvSpPr>
            <p:cNvPr id="98" name="Oval 97"/>
            <p:cNvSpPr/>
            <p:nvPr/>
          </p:nvSpPr>
          <p:spPr bwMode="auto">
            <a:xfrm>
              <a:off x="4718209" y="5304397"/>
              <a:ext cx="62256" cy="622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p:cNvSpPr/>
            <p:nvPr/>
          </p:nvSpPr>
          <p:spPr bwMode="auto">
            <a:xfrm>
              <a:off x="6717021" y="5299762"/>
              <a:ext cx="62256" cy="622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145503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1" name="Title 1"/>
          <p:cNvSpPr txBox="1">
            <a:spLocks/>
          </p:cNvSpPr>
          <p:nvPr/>
        </p:nvSpPr>
        <p:spPr>
          <a:xfrm>
            <a:off x="6540049" y="1702109"/>
            <a:ext cx="5378549" cy="4316566"/>
          </a:xfrm>
          <a:prstGeom prst="rect">
            <a:avLst/>
          </a:prstGeom>
        </p:spPr>
        <p:txBody>
          <a:bodyPr wrap="square">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78696" rtl="0" eaLnBrk="1" fontAlgn="auto" latinLnBrk="0" hangingPunct="1">
              <a:lnSpc>
                <a:spcPct val="100000"/>
              </a:lnSpc>
              <a:spcBef>
                <a:spcPts val="600"/>
              </a:spcBef>
              <a:spcAft>
                <a:spcPts val="2400"/>
              </a:spcAft>
              <a:buClrTx/>
              <a:buSzTx/>
              <a:buFontTx/>
              <a:buNone/>
              <a:tabLst/>
              <a:defRPr/>
            </a:pPr>
            <a:r>
              <a:rPr kumimoji="0" lang="ru-RU" sz="274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Stack — это расширение Azure, которое обеспечивает адаптивность и эффективность облачных вычислений в локальных </a:t>
            </a:r>
            <a:r>
              <a:rPr kumimoji="0" lang="ru-RU" sz="2745" b="0" i="0" u="none" strike="noStrike" kern="1200" cap="none" spc="0" normalizeH="0" baseline="0" noProof="0" dirty="0" err="1">
                <a:ln w="3175">
                  <a:noFill/>
                </a:ln>
                <a:gradFill>
                  <a:gsLst>
                    <a:gs pos="1250">
                      <a:srgbClr val="FFFFFF"/>
                    </a:gs>
                    <a:gs pos="100000">
                      <a:srgbClr val="FFFFFF"/>
                    </a:gs>
                  </a:gsLst>
                  <a:lin ang="5400000" scaled="0"/>
                </a:gradFill>
                <a:effectLst/>
                <a:uLnTx/>
                <a:uFillTx/>
                <a:latin typeface="Segoe UI Light"/>
                <a:ea typeface="+mn-ea"/>
                <a:cs typeface="Segoe UI" pitchFamily="34" charset="0"/>
              </a:rPr>
              <a:t>датацентрах</a:t>
            </a:r>
            <a:r>
              <a:rPr kumimoji="0" lang="ru-RU" sz="274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а кроме того, позволяет создавать современные приложения </a:t>
            </a:r>
            <a:br>
              <a:rPr kumimoji="0" lang="ru-RU" sz="274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ru-RU" sz="274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в гибридных облачных средах</a:t>
            </a:r>
            <a:br>
              <a:rPr kumimoji="0" lang="ru-RU" sz="274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ru-RU" sz="274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с необходимыми уровнями гибкости, контроля и защиты</a:t>
            </a:r>
          </a:p>
        </p:txBody>
      </p:sp>
      <p:grpSp>
        <p:nvGrpSpPr>
          <p:cNvPr id="4" name="Group 3"/>
          <p:cNvGrpSpPr/>
          <p:nvPr/>
        </p:nvGrpSpPr>
        <p:grpSpPr>
          <a:xfrm>
            <a:off x="156519" y="1730949"/>
            <a:ext cx="6232287" cy="3270354"/>
            <a:chOff x="789763" y="2625693"/>
            <a:chExt cx="4301008" cy="2256927"/>
          </a:xfrm>
        </p:grpSpPr>
        <p:grpSp>
          <p:nvGrpSpPr>
            <p:cNvPr id="5" name="Group 4"/>
            <p:cNvGrpSpPr/>
            <p:nvPr/>
          </p:nvGrpSpPr>
          <p:grpSpPr>
            <a:xfrm>
              <a:off x="1050146" y="2625693"/>
              <a:ext cx="3796492" cy="2093550"/>
              <a:chOff x="-5282916" y="-3376602"/>
              <a:chExt cx="6672732" cy="3679633"/>
            </a:xfrm>
          </p:grpSpPr>
          <p:sp>
            <p:nvSpPr>
              <p:cNvPr id="7" name="Freeform 154"/>
              <p:cNvSpPr>
                <a:spLocks noChangeAspect="1"/>
              </p:cNvSpPr>
              <p:nvPr/>
            </p:nvSpPr>
            <p:spPr bwMode="auto">
              <a:xfrm>
                <a:off x="-5270640" y="-3373539"/>
                <a:ext cx="6619619" cy="3673779"/>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4" cstate="email">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1342"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8" name="Oval 7"/>
              <p:cNvSpPr/>
              <p:nvPr/>
            </p:nvSpPr>
            <p:spPr bwMode="auto">
              <a:xfrm flipV="1">
                <a:off x="-3565808" y="-3376602"/>
                <a:ext cx="3136153" cy="3136153"/>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1342"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9" name="Oval 8"/>
              <p:cNvSpPr/>
              <p:nvPr/>
            </p:nvSpPr>
            <p:spPr bwMode="auto">
              <a:xfrm rot="6300000">
                <a:off x="-5282916" y="-1220243"/>
                <a:ext cx="1523274" cy="1523274"/>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1342"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0" name="Oval 9"/>
              <p:cNvSpPr/>
              <p:nvPr/>
            </p:nvSpPr>
            <p:spPr bwMode="auto">
              <a:xfrm rot="7200000">
                <a:off x="-4436495" y="-2263574"/>
                <a:ext cx="1792088" cy="1792088"/>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1342"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1" name="Oval 10"/>
              <p:cNvSpPr/>
              <p:nvPr/>
            </p:nvSpPr>
            <p:spPr bwMode="auto">
              <a:xfrm rot="16200000" flipH="1">
                <a:off x="-1389816" y="-2484357"/>
                <a:ext cx="2779632" cy="2779632"/>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1342"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grpSp>
        <p:sp>
          <p:nvSpPr>
            <p:cNvPr id="6" name="Title"/>
            <p:cNvSpPr txBox="1">
              <a:spLocks/>
            </p:cNvSpPr>
            <p:nvPr/>
          </p:nvSpPr>
          <p:spPr>
            <a:xfrm>
              <a:off x="789763" y="3983466"/>
              <a:ext cx="4301008" cy="899154"/>
            </a:xfrm>
            <a:prstGeom prst="rect">
              <a:avLst/>
            </a:prstGeom>
          </p:spPr>
          <p:txBody>
            <a:bodyPr vert="horz" wrap="square" lIns="140548" tIns="87843" rIns="140548" bIns="87843"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78221" rtl="0" eaLnBrk="1" fontAlgn="auto" latinLnBrk="0" hangingPunct="1">
                <a:lnSpc>
                  <a:spcPct val="90000"/>
                </a:lnSpc>
                <a:spcBef>
                  <a:spcPct val="0"/>
                </a:spcBef>
                <a:spcAft>
                  <a:spcPts val="0"/>
                </a:spcAft>
                <a:buClrTx/>
                <a:buSzTx/>
                <a:buFontTx/>
                <a:buNone/>
                <a:tabLst/>
                <a:defRPr/>
              </a:pPr>
              <a:r>
                <a:rPr kumimoji="0" lang="ru-RU" sz="4705" b="0" i="0" u="none" strike="noStrike" kern="0" cap="none" spc="-98" normalizeH="0" baseline="0" noProof="0" dirty="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pitchFamily="34" charset="0"/>
                </a:rPr>
                <a:t>Azure Stack </a:t>
              </a:r>
            </a:p>
          </p:txBody>
        </p:sp>
      </p:grpSp>
    </p:spTree>
    <p:extLst>
      <p:ext uri="{BB962C8B-B14F-4D97-AF65-F5344CB8AC3E}">
        <p14:creationId xmlns:p14="http://schemas.microsoft.com/office/powerpoint/2010/main" val="47177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13" name="Group 12"/>
          <p:cNvGrpSpPr/>
          <p:nvPr/>
        </p:nvGrpSpPr>
        <p:grpSpPr>
          <a:xfrm>
            <a:off x="8931053" y="2074069"/>
            <a:ext cx="2651760" cy="3052772"/>
            <a:chOff x="8931053" y="2074069"/>
            <a:chExt cx="2651760" cy="3052772"/>
          </a:xfrm>
        </p:grpSpPr>
        <p:sp>
          <p:nvSpPr>
            <p:cNvPr id="12" name="Freeform: Shape 11"/>
            <p:cNvSpPr/>
            <p:nvPr/>
          </p:nvSpPr>
          <p:spPr bwMode="auto">
            <a:xfrm>
              <a:off x="9087739" y="2074069"/>
              <a:ext cx="2338387" cy="2928937"/>
            </a:xfrm>
            <a:custGeom>
              <a:avLst/>
              <a:gdLst>
                <a:gd name="connsiteX0" fmla="*/ 0 w 2338387"/>
                <a:gd name="connsiteY0" fmla="*/ 2928937 h 2928937"/>
                <a:gd name="connsiteX1" fmla="*/ 0 w 2338387"/>
                <a:gd name="connsiteY1" fmla="*/ 428625 h 2928937"/>
                <a:gd name="connsiteX2" fmla="*/ 1595437 w 2338387"/>
                <a:gd name="connsiteY2" fmla="*/ 428625 h 2928937"/>
                <a:gd name="connsiteX3" fmla="*/ 1595437 w 2338387"/>
                <a:gd name="connsiteY3" fmla="*/ 0 h 2928937"/>
                <a:gd name="connsiteX4" fmla="*/ 2338387 w 2338387"/>
                <a:gd name="connsiteY4" fmla="*/ 0 h 2928937"/>
                <a:gd name="connsiteX5" fmla="*/ 2338387 w 2338387"/>
                <a:gd name="connsiteY5" fmla="*/ 2924175 h 2928937"/>
                <a:gd name="connsiteX6" fmla="*/ 0 w 2338387"/>
                <a:gd name="connsiteY6" fmla="*/ 2928937 h 292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387" h="2928937">
                  <a:moveTo>
                    <a:pt x="0" y="2928937"/>
                  </a:moveTo>
                  <a:lnTo>
                    <a:pt x="0" y="428625"/>
                  </a:lnTo>
                  <a:lnTo>
                    <a:pt x="1595437" y="428625"/>
                  </a:lnTo>
                  <a:lnTo>
                    <a:pt x="1595437" y="0"/>
                  </a:lnTo>
                  <a:lnTo>
                    <a:pt x="2338387" y="0"/>
                  </a:lnTo>
                  <a:lnTo>
                    <a:pt x="2338387" y="2924175"/>
                  </a:lnTo>
                  <a:lnTo>
                    <a:pt x="0" y="2928937"/>
                  </a:lnTo>
                  <a:close/>
                </a:path>
              </a:pathLst>
            </a:custGeom>
            <a:solidFill>
              <a:srgbClr val="003C6C"/>
            </a:solidFill>
            <a:ln>
              <a:solidFill>
                <a:schemeClr val="tx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p:cNvSpPr/>
            <p:nvPr/>
          </p:nvSpPr>
          <p:spPr bwMode="auto">
            <a:xfrm>
              <a:off x="9342532" y="2736948"/>
              <a:ext cx="1828800" cy="274320"/>
            </a:xfrm>
            <a:prstGeom prst="rect">
              <a:avLst/>
            </a:prstGeom>
            <a:solidFill>
              <a:schemeClr val="tx1">
                <a:lumMod val="50000"/>
              </a:schemeClr>
            </a:solidFill>
            <a:ln>
              <a:solidFill>
                <a:schemeClr val="tx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bwMode="auto">
            <a:xfrm>
              <a:off x="9342532" y="3162491"/>
              <a:ext cx="1828800" cy="274320"/>
            </a:xfrm>
            <a:prstGeom prst="rect">
              <a:avLst/>
            </a:prstGeom>
            <a:solidFill>
              <a:schemeClr val="tx1">
                <a:lumMod val="50000"/>
              </a:schemeClr>
            </a:solidFill>
            <a:ln>
              <a:solidFill>
                <a:schemeClr val="tx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p:cNvSpPr/>
            <p:nvPr/>
          </p:nvSpPr>
          <p:spPr bwMode="auto">
            <a:xfrm>
              <a:off x="9342532" y="3588036"/>
              <a:ext cx="1828800" cy="274320"/>
            </a:xfrm>
            <a:prstGeom prst="rect">
              <a:avLst/>
            </a:prstGeom>
            <a:solidFill>
              <a:schemeClr val="tx1">
                <a:lumMod val="50000"/>
              </a:schemeClr>
            </a:solidFill>
            <a:ln>
              <a:solidFill>
                <a:schemeClr val="tx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p:cNvSpPr/>
            <p:nvPr/>
          </p:nvSpPr>
          <p:spPr bwMode="auto">
            <a:xfrm>
              <a:off x="9342532" y="4013579"/>
              <a:ext cx="1828800" cy="274320"/>
            </a:xfrm>
            <a:prstGeom prst="rect">
              <a:avLst/>
            </a:prstGeom>
            <a:solidFill>
              <a:schemeClr val="tx1">
                <a:lumMod val="50000"/>
              </a:schemeClr>
            </a:solidFill>
            <a:ln>
              <a:solidFill>
                <a:schemeClr val="tx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p:cNvSpPr/>
            <p:nvPr/>
          </p:nvSpPr>
          <p:spPr bwMode="auto">
            <a:xfrm>
              <a:off x="10682867" y="4539348"/>
              <a:ext cx="360838" cy="462023"/>
            </a:xfrm>
            <a:prstGeom prst="rect">
              <a:avLst/>
            </a:prstGeom>
            <a:solidFill>
              <a:schemeClr val="tx1">
                <a:lumMod val="50000"/>
              </a:schemeClr>
            </a:solidFill>
            <a:ln>
              <a:solidFill>
                <a:schemeClr val="tx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reeform 13"/>
            <p:cNvSpPr>
              <a:spLocks/>
            </p:cNvSpPr>
            <p:nvPr/>
          </p:nvSpPr>
          <p:spPr bwMode="auto">
            <a:xfrm>
              <a:off x="8931053" y="4999729"/>
              <a:ext cx="2651760" cy="127112"/>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rgbClr val="002060"/>
            </a:solidFill>
            <a:ln w="6350">
              <a:solidFill>
                <a:srgbClr val="A6A6A6"/>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aphicFrame>
        <p:nvGraphicFramePr>
          <p:cNvPr id="6" name="Diagram 5"/>
          <p:cNvGraphicFramePr/>
          <p:nvPr>
            <p:extLst/>
          </p:nvPr>
        </p:nvGraphicFramePr>
        <p:xfrm>
          <a:off x="3942846" y="2496324"/>
          <a:ext cx="3930099" cy="28201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p:cNvSpPr txBox="1"/>
          <p:nvPr/>
        </p:nvSpPr>
        <p:spPr>
          <a:xfrm>
            <a:off x="4927826" y="3641508"/>
            <a:ext cx="197951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ru-RU"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Целостность</a:t>
            </a:r>
          </a:p>
        </p:txBody>
      </p:sp>
      <p:sp>
        <p:nvSpPr>
          <p:cNvPr id="10" name="Title 9"/>
          <p:cNvSpPr>
            <a:spLocks noGrp="1"/>
          </p:cNvSpPr>
          <p:nvPr>
            <p:ph type="title"/>
          </p:nvPr>
        </p:nvSpPr>
        <p:spPr/>
        <p:txBody>
          <a:bodyPr/>
          <a:lstStyle/>
          <a:p>
            <a:r>
              <a:rPr lang="en-US" sz="4000" spc="0" dirty="0">
                <a:ln>
                  <a:noFill/>
                </a:ln>
                <a:gradFill>
                  <a:gsLst>
                    <a:gs pos="0">
                      <a:srgbClr val="FFFFFF"/>
                    </a:gs>
                    <a:gs pos="100000">
                      <a:srgbClr val="FFFFFF"/>
                    </a:gs>
                  </a:gsLst>
                  <a:lin ang="5400000" scaled="0"/>
                </a:gradFill>
              </a:rPr>
              <a:t>Azure и Azure Stack</a:t>
            </a:r>
            <a:br>
              <a:rPr dirty="0"/>
            </a:br>
            <a:r>
              <a:rPr lang="ru-RU" sz="3200" i="1" spc="0" dirty="0">
                <a:ln>
                  <a:noFill/>
                </a:ln>
                <a:gradFill>
                  <a:gsLst>
                    <a:gs pos="0">
                      <a:srgbClr val="FFFFFF"/>
                    </a:gs>
                    <a:gs pos="100000">
                      <a:srgbClr val="FFFFFF"/>
                    </a:gs>
                  </a:gsLst>
                  <a:lin ang="5400000" scaled="0"/>
                </a:gradFill>
              </a:rPr>
              <a:t>По-настоящему целостная гибридная облачная платформа</a:t>
            </a:r>
            <a:endParaRPr lang="ru-RU" i="1" dirty="0"/>
          </a:p>
        </p:txBody>
      </p:sp>
      <p:grpSp>
        <p:nvGrpSpPr>
          <p:cNvPr id="39" name="Group 38"/>
          <p:cNvGrpSpPr/>
          <p:nvPr/>
        </p:nvGrpSpPr>
        <p:grpSpPr>
          <a:xfrm>
            <a:off x="371619" y="2653430"/>
            <a:ext cx="3899760" cy="2243579"/>
            <a:chOff x="789763" y="2625693"/>
            <a:chExt cx="4301008" cy="2256927"/>
          </a:xfrm>
        </p:grpSpPr>
        <p:grpSp>
          <p:nvGrpSpPr>
            <p:cNvPr id="40" name="Group 39"/>
            <p:cNvGrpSpPr/>
            <p:nvPr/>
          </p:nvGrpSpPr>
          <p:grpSpPr>
            <a:xfrm>
              <a:off x="1050146" y="2625693"/>
              <a:ext cx="3796492" cy="2093550"/>
              <a:chOff x="-5282916" y="-3376602"/>
              <a:chExt cx="6672732" cy="3679633"/>
            </a:xfrm>
          </p:grpSpPr>
          <p:sp>
            <p:nvSpPr>
              <p:cNvPr id="42" name="Freeform 154"/>
              <p:cNvSpPr>
                <a:spLocks noChangeAspect="1"/>
              </p:cNvSpPr>
              <p:nvPr/>
            </p:nvSpPr>
            <p:spPr bwMode="auto">
              <a:xfrm>
                <a:off x="-5270640" y="-3373539"/>
                <a:ext cx="6619619" cy="3673779"/>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9" cstate="email">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43" name="Oval 42"/>
              <p:cNvSpPr/>
              <p:nvPr/>
            </p:nvSpPr>
            <p:spPr bwMode="auto">
              <a:xfrm flipV="1">
                <a:off x="-3565808" y="-3376602"/>
                <a:ext cx="3136153" cy="3136153"/>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44" name="Oval 43"/>
              <p:cNvSpPr/>
              <p:nvPr/>
            </p:nvSpPr>
            <p:spPr bwMode="auto">
              <a:xfrm rot="6300000">
                <a:off x="-5282916" y="-1220243"/>
                <a:ext cx="1523274" cy="1523274"/>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45" name="Oval 44"/>
              <p:cNvSpPr/>
              <p:nvPr/>
            </p:nvSpPr>
            <p:spPr bwMode="auto">
              <a:xfrm rot="7200000">
                <a:off x="-4436495" y="-2263574"/>
                <a:ext cx="1792088" cy="1792088"/>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46" name="Oval 45"/>
              <p:cNvSpPr/>
              <p:nvPr/>
            </p:nvSpPr>
            <p:spPr bwMode="auto">
              <a:xfrm rot="16200000" flipH="1">
                <a:off x="-1389816" y="-2484357"/>
                <a:ext cx="2779632" cy="2779632"/>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grpSp>
        <p:sp>
          <p:nvSpPr>
            <p:cNvPr id="41" name="Title"/>
            <p:cNvSpPr txBox="1">
              <a:spLocks/>
            </p:cNvSpPr>
            <p:nvPr/>
          </p:nvSpPr>
          <p:spPr>
            <a:xfrm>
              <a:off x="789763" y="3983466"/>
              <a:ext cx="4301008" cy="899154"/>
            </a:xfrm>
            <a:prstGeom prst="rect">
              <a:avLst/>
            </a:prstGeom>
          </p:spPr>
          <p:txBody>
            <a:bodyPr vert="horz" wrap="square" lIns="140548" tIns="87843" rIns="140548" bIns="87843"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78221" rtl="0" eaLnBrk="1" fontAlgn="auto" latinLnBrk="0" hangingPunct="1">
                <a:lnSpc>
                  <a:spcPct val="90000"/>
                </a:lnSpc>
                <a:spcBef>
                  <a:spcPct val="0"/>
                </a:spcBef>
                <a:spcAft>
                  <a:spcPts val="0"/>
                </a:spcAft>
                <a:buClrTx/>
                <a:buSzTx/>
                <a:buFontTx/>
                <a:buNone/>
                <a:tabLst/>
                <a:defRPr/>
              </a:pPr>
              <a:r>
                <a:rPr kumimoji="0" lang="ru-RU" sz="2800" b="0" i="0" u="none" strike="noStrike" kern="0" cap="none" spc="-98" normalizeH="0" baseline="0" noProof="0" dirty="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pitchFamily="34" charset="0"/>
                </a:rPr>
                <a:t>Azure</a:t>
              </a:r>
            </a:p>
          </p:txBody>
        </p:sp>
      </p:grpSp>
      <p:grpSp>
        <p:nvGrpSpPr>
          <p:cNvPr id="55" name="Group 54"/>
          <p:cNvGrpSpPr/>
          <p:nvPr/>
        </p:nvGrpSpPr>
        <p:grpSpPr>
          <a:xfrm>
            <a:off x="7162135" y="2668522"/>
            <a:ext cx="3850665" cy="2154905"/>
            <a:chOff x="789763" y="2625693"/>
            <a:chExt cx="4301008" cy="2256927"/>
          </a:xfrm>
        </p:grpSpPr>
        <p:grpSp>
          <p:nvGrpSpPr>
            <p:cNvPr id="64" name="Group 63"/>
            <p:cNvGrpSpPr/>
            <p:nvPr/>
          </p:nvGrpSpPr>
          <p:grpSpPr>
            <a:xfrm>
              <a:off x="1050146" y="2625693"/>
              <a:ext cx="3796492" cy="2093550"/>
              <a:chOff x="-5282916" y="-3376602"/>
              <a:chExt cx="6672732" cy="3679633"/>
            </a:xfrm>
          </p:grpSpPr>
          <p:sp>
            <p:nvSpPr>
              <p:cNvPr id="66" name="Freeform 154"/>
              <p:cNvSpPr>
                <a:spLocks noChangeAspect="1"/>
              </p:cNvSpPr>
              <p:nvPr/>
            </p:nvSpPr>
            <p:spPr bwMode="auto">
              <a:xfrm>
                <a:off x="-5270640" y="-3373539"/>
                <a:ext cx="6619619" cy="3673779"/>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9" cstate="email">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73" name="Oval 72"/>
              <p:cNvSpPr/>
              <p:nvPr/>
            </p:nvSpPr>
            <p:spPr bwMode="auto">
              <a:xfrm flipV="1">
                <a:off x="-3565808" y="-3376602"/>
                <a:ext cx="3136153" cy="3136153"/>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74" name="Oval 73"/>
              <p:cNvSpPr/>
              <p:nvPr/>
            </p:nvSpPr>
            <p:spPr bwMode="auto">
              <a:xfrm rot="6300000">
                <a:off x="-5282916" y="-1220243"/>
                <a:ext cx="1523274" cy="1523274"/>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75" name="Oval 74"/>
              <p:cNvSpPr/>
              <p:nvPr/>
            </p:nvSpPr>
            <p:spPr bwMode="auto">
              <a:xfrm rot="7200000">
                <a:off x="-4436495" y="-2263574"/>
                <a:ext cx="1792088" cy="1792088"/>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76" name="Oval 75"/>
              <p:cNvSpPr/>
              <p:nvPr/>
            </p:nvSpPr>
            <p:spPr bwMode="auto">
              <a:xfrm rot="16200000" flipH="1">
                <a:off x="-1389816" y="-2484357"/>
                <a:ext cx="2779632" cy="2779632"/>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grpSp>
        <p:sp>
          <p:nvSpPr>
            <p:cNvPr id="65" name="Title"/>
            <p:cNvSpPr txBox="1">
              <a:spLocks/>
            </p:cNvSpPr>
            <p:nvPr/>
          </p:nvSpPr>
          <p:spPr>
            <a:xfrm>
              <a:off x="789763" y="3983466"/>
              <a:ext cx="4301008" cy="899154"/>
            </a:xfrm>
            <a:prstGeom prst="rect">
              <a:avLst/>
            </a:prstGeom>
          </p:spPr>
          <p:txBody>
            <a:bodyPr vert="horz" wrap="square" lIns="140548" tIns="87843" rIns="140548" bIns="87843"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78221" rtl="0" eaLnBrk="1" fontAlgn="auto" latinLnBrk="0" hangingPunct="1">
                <a:lnSpc>
                  <a:spcPct val="90000"/>
                </a:lnSpc>
                <a:spcBef>
                  <a:spcPct val="0"/>
                </a:spcBef>
                <a:spcAft>
                  <a:spcPts val="0"/>
                </a:spcAft>
                <a:buClrTx/>
                <a:buSzTx/>
                <a:buFontTx/>
                <a:buNone/>
                <a:tabLst/>
                <a:defRPr/>
              </a:pPr>
              <a:r>
                <a:rPr kumimoji="0" lang="ru-RU" sz="2800" b="0" i="0" u="none" strike="noStrike" kern="0" cap="none" spc="-98" normalizeH="0" baseline="0" noProof="0" dirty="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pitchFamily="34" charset="0"/>
                </a:rPr>
                <a:t>Azure Stack</a:t>
              </a:r>
            </a:p>
          </p:txBody>
        </p:sp>
      </p:grpSp>
    </p:spTree>
    <p:extLst>
      <p:ext uri="{BB962C8B-B14F-4D97-AF65-F5344CB8AC3E}">
        <p14:creationId xmlns:p14="http://schemas.microsoft.com/office/powerpoint/2010/main" val="3381517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87" name="Freeform 5"/>
          <p:cNvSpPr>
            <a:spLocks/>
          </p:cNvSpPr>
          <p:nvPr/>
        </p:nvSpPr>
        <p:spPr bwMode="auto">
          <a:xfrm flipH="1">
            <a:off x="9509603" y="3388732"/>
            <a:ext cx="2323683" cy="1986633"/>
          </a:xfrm>
          <a:custGeom>
            <a:avLst/>
            <a:gdLst>
              <a:gd name="T0" fmla="*/ 773 w 1927"/>
              <a:gd name="T1" fmla="*/ 202 h 1927"/>
              <a:gd name="T2" fmla="*/ 773 w 1927"/>
              <a:gd name="T3" fmla="*/ 0 h 1927"/>
              <a:gd name="T4" fmla="*/ 275 w 1927"/>
              <a:gd name="T5" fmla="*/ 0 h 1927"/>
              <a:gd name="T6" fmla="*/ 275 w 1927"/>
              <a:gd name="T7" fmla="*/ 202 h 1927"/>
              <a:gd name="T8" fmla="*/ 0 w 1927"/>
              <a:gd name="T9" fmla="*/ 202 h 1927"/>
              <a:gd name="T10" fmla="*/ 0 w 1927"/>
              <a:gd name="T11" fmla="*/ 254 h 1927"/>
              <a:gd name="T12" fmla="*/ 64 w 1927"/>
              <a:gd name="T13" fmla="*/ 254 h 1927"/>
              <a:gd name="T14" fmla="*/ 64 w 1927"/>
              <a:gd name="T15" fmla="*/ 1927 h 1927"/>
              <a:gd name="T16" fmla="*/ 1863 w 1927"/>
              <a:gd name="T17" fmla="*/ 1927 h 1927"/>
              <a:gd name="T18" fmla="*/ 1863 w 1927"/>
              <a:gd name="T19" fmla="*/ 254 h 1927"/>
              <a:gd name="T20" fmla="*/ 1927 w 1927"/>
              <a:gd name="T21" fmla="*/ 254 h 1927"/>
              <a:gd name="T22" fmla="*/ 1927 w 1927"/>
              <a:gd name="T23" fmla="*/ 202 h 1927"/>
              <a:gd name="T24" fmla="*/ 773 w 1927"/>
              <a:gd name="T25" fmla="*/ 202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7" h="1927">
                <a:moveTo>
                  <a:pt x="773" y="202"/>
                </a:moveTo>
                <a:lnTo>
                  <a:pt x="773" y="0"/>
                </a:lnTo>
                <a:lnTo>
                  <a:pt x="275" y="0"/>
                </a:lnTo>
                <a:lnTo>
                  <a:pt x="275" y="202"/>
                </a:lnTo>
                <a:lnTo>
                  <a:pt x="0" y="202"/>
                </a:lnTo>
                <a:lnTo>
                  <a:pt x="0" y="254"/>
                </a:lnTo>
                <a:lnTo>
                  <a:pt x="64" y="254"/>
                </a:lnTo>
                <a:lnTo>
                  <a:pt x="64" y="1927"/>
                </a:lnTo>
                <a:lnTo>
                  <a:pt x="1863" y="1927"/>
                </a:lnTo>
                <a:lnTo>
                  <a:pt x="1863" y="254"/>
                </a:lnTo>
                <a:lnTo>
                  <a:pt x="1927" y="254"/>
                </a:lnTo>
                <a:lnTo>
                  <a:pt x="1927" y="202"/>
                </a:lnTo>
                <a:lnTo>
                  <a:pt x="773" y="202"/>
                </a:lnTo>
                <a:close/>
              </a:path>
            </a:pathLst>
          </a:custGeom>
          <a:solidFill>
            <a:srgbClr val="D2D2D2"/>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9" name="Rectangle 23"/>
          <p:cNvSpPr>
            <a:spLocks noChangeArrowheads="1"/>
          </p:cNvSpPr>
          <p:nvPr/>
        </p:nvSpPr>
        <p:spPr bwMode="auto">
          <a:xfrm>
            <a:off x="7637794" y="2000024"/>
            <a:ext cx="3054086" cy="337534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9" name="Title 8"/>
          <p:cNvSpPr>
            <a:spLocks noGrp="1"/>
          </p:cNvSpPr>
          <p:nvPr>
            <p:ph type="title"/>
          </p:nvPr>
        </p:nvSpPr>
        <p:spPr>
          <a:xfrm>
            <a:off x="104985" y="158409"/>
            <a:ext cx="12185550" cy="899537"/>
          </a:xfrm>
        </p:spPr>
        <p:txBody>
          <a:bodyPr/>
          <a:lstStyle/>
          <a:p>
            <a:pPr>
              <a:spcBef>
                <a:spcPts val="600"/>
              </a:spcBef>
              <a:spcAft>
                <a:spcPts val="600"/>
              </a:spcAft>
            </a:pPr>
            <a:r>
              <a:rPr lang="ru-RU" sz="4000" dirty="0"/>
              <a:t>Создание гибридных приложений с Azure и Azure Stack</a:t>
            </a:r>
            <a:br>
              <a:rPr dirty="0"/>
            </a:br>
            <a:r>
              <a:rPr lang="ru-RU" sz="3200" i="1" dirty="0"/>
              <a:t>По-настоящему целостная гибридная облачная платформа</a:t>
            </a:r>
          </a:p>
        </p:txBody>
      </p:sp>
      <p:sp>
        <p:nvSpPr>
          <p:cNvPr id="81" name="Rectangle 80"/>
          <p:cNvSpPr/>
          <p:nvPr/>
        </p:nvSpPr>
        <p:spPr bwMode="auto">
          <a:xfrm>
            <a:off x="453954" y="5378007"/>
            <a:ext cx="11293974" cy="104305"/>
          </a:xfrm>
          <a:prstGeom prst="rect">
            <a:avLst/>
          </a:prstGeom>
          <a:solidFill>
            <a:srgbClr val="FFFFFF">
              <a:lumMod val="9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25"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TextBox 78"/>
          <p:cNvSpPr txBox="1"/>
          <p:nvPr/>
        </p:nvSpPr>
        <p:spPr>
          <a:xfrm>
            <a:off x="8555887" y="5302059"/>
            <a:ext cx="446777" cy="621704"/>
          </a:xfrm>
          <a:prstGeom prst="rect">
            <a:avLst/>
          </a:prstGeom>
          <a:noFill/>
          <a:ln w="10795" cap="flat" cmpd="sng" algn="ctr">
            <a:noFill/>
            <a:prstDash val="solid"/>
          </a:ln>
          <a:effectLst/>
        </p:spPr>
        <p:txBody>
          <a:bodyPr wrap="none" lIns="179183" tIns="143346" rIns="179183" bIns="143346"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665" rtl="0" eaLnBrk="1" fontAlgn="auto" latinLnBrk="0" hangingPunct="1">
              <a:lnSpc>
                <a:spcPct val="90000"/>
              </a:lnSpc>
              <a:spcBef>
                <a:spcPts val="600"/>
              </a:spcBef>
              <a:spcAft>
                <a:spcPts val="0"/>
              </a:spcAft>
              <a:buClrTx/>
              <a:buSzTx/>
              <a:buFontTx/>
              <a:buNone/>
              <a:tabLst/>
              <a:defRPr/>
            </a:pPr>
            <a:r>
              <a:rPr kumimoji="0" lang="ru-RU" sz="2800" b="0" i="0" u="none" strike="noStrike" kern="1200" cap="none" spc="0" normalizeH="0" baseline="0" noProof="0">
                <a:ln>
                  <a:noFill/>
                </a:ln>
                <a:gradFill>
                  <a:gsLst>
                    <a:gs pos="0">
                      <a:srgbClr val="0078D7"/>
                    </a:gs>
                    <a:gs pos="100000">
                      <a:srgbClr val="0078D7"/>
                    </a:gs>
                  </a:gsLst>
                  <a:lin ang="5400000" scaled="0"/>
                </a:gradFill>
                <a:effectLst/>
                <a:uLnTx/>
                <a:uFillTx/>
                <a:latin typeface="Segoe UI"/>
                <a:ea typeface="+mn-ea"/>
                <a:cs typeface="+mn-cs"/>
              </a:rPr>
              <a:t> </a:t>
            </a:r>
          </a:p>
        </p:txBody>
      </p:sp>
      <p:sp>
        <p:nvSpPr>
          <p:cNvPr id="82" name="TextBox 81"/>
          <p:cNvSpPr txBox="1"/>
          <p:nvPr/>
        </p:nvSpPr>
        <p:spPr>
          <a:xfrm>
            <a:off x="8418834" y="5586258"/>
            <a:ext cx="1492009" cy="832522"/>
          </a:xfrm>
          <a:prstGeom prst="rect">
            <a:avLst/>
          </a:prstGeom>
          <a:noFill/>
          <a:ln w="10795" cap="flat" cmpd="sng" algn="ctr">
            <a:noFill/>
            <a:prstDash val="solid"/>
          </a:ln>
          <a:effectLst/>
        </p:spPr>
        <p:txBody>
          <a:bodyPr wrap="none" lIns="179183" tIns="143346" rIns="179183" bIns="143346" rtlCol="0" anchor="ctr">
            <a:no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665" rtl="0" eaLnBrk="1" fontAlgn="auto" latinLnBrk="0" hangingPunct="1">
              <a:lnSpc>
                <a:spcPct val="90000"/>
              </a:lnSpc>
              <a:spcBef>
                <a:spcPts val="0"/>
              </a:spcBef>
              <a:spcAft>
                <a:spcPts val="0"/>
              </a:spcAft>
              <a:buClrTx/>
              <a:buSzTx/>
              <a:buFontTx/>
              <a:buNone/>
              <a:tabLst/>
              <a:defRPr/>
            </a:pPr>
            <a:r>
              <a:rPr kumimoji="0" lang="ru-RU" sz="2353" b="0" i="0" u="none" strike="noStrike" kern="0" cap="none" spc="0" normalizeH="0" baseline="0" noProof="0" dirty="0">
                <a:ln>
                  <a:noFill/>
                </a:ln>
                <a:gradFill>
                  <a:gsLst>
                    <a:gs pos="26667">
                      <a:srgbClr val="FFFFFF"/>
                    </a:gs>
                    <a:gs pos="84000">
                      <a:srgbClr val="FFFFFF"/>
                    </a:gs>
                  </a:gsLst>
                  <a:lin ang="5400000" scaled="1"/>
                </a:gradFill>
                <a:effectLst/>
                <a:uLnTx/>
                <a:uFillTx/>
                <a:latin typeface="Segoe UI"/>
                <a:ea typeface="+mn-ea"/>
                <a:cs typeface="+mn-cs"/>
              </a:rPr>
              <a:t>Microsoft Azure Stack</a:t>
            </a:r>
          </a:p>
          <a:p>
            <a:pPr marL="0" marR="0" lvl="0" indent="0" algn="ctr" defTabSz="913665" rtl="0" eaLnBrk="1" fontAlgn="auto" latinLnBrk="0" hangingPunct="1">
              <a:lnSpc>
                <a:spcPct val="90000"/>
              </a:lnSpc>
              <a:spcBef>
                <a:spcPts val="0"/>
              </a:spcBef>
              <a:spcAft>
                <a:spcPts val="0"/>
              </a:spcAft>
              <a:buClrTx/>
              <a:buSzTx/>
              <a:buFontTx/>
              <a:buNone/>
              <a:tabLst/>
              <a:defRPr/>
            </a:pPr>
            <a:r>
              <a:rPr kumimoji="0" lang="ru-RU" sz="1567" b="0" i="0" u="none" strike="noStrike" kern="0" cap="none" spc="0" normalizeH="0" baseline="0" noProof="0" dirty="0">
                <a:ln>
                  <a:noFill/>
                </a:ln>
                <a:gradFill>
                  <a:gsLst>
                    <a:gs pos="26667">
                      <a:srgbClr val="FFFFFF"/>
                    </a:gs>
                    <a:gs pos="84000">
                      <a:srgbClr val="FFFFFF"/>
                    </a:gs>
                  </a:gsLst>
                  <a:lin ang="5400000" scaled="1"/>
                </a:gradFill>
                <a:effectLst/>
                <a:uLnTx/>
                <a:uFillTx/>
                <a:latin typeface="Segoe UI"/>
                <a:ea typeface="+mn-ea"/>
                <a:cs typeface="+mn-cs"/>
              </a:rPr>
              <a:t>Локальная среда</a:t>
            </a:r>
          </a:p>
        </p:txBody>
      </p:sp>
      <p:sp>
        <p:nvSpPr>
          <p:cNvPr id="100" name="Rectangle 99"/>
          <p:cNvSpPr/>
          <p:nvPr/>
        </p:nvSpPr>
        <p:spPr bwMode="auto">
          <a:xfrm>
            <a:off x="7758518" y="3707337"/>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endParaRPr kumimoji="0" lang="ru-RU" sz="137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Azure IaaS | Azure PaaS</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00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Вычисления | Сеть | Хранение |</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00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Службы приложений | Функции | </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00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Service Fabric* | Служба контейнеров*</a:t>
            </a:r>
            <a:endParaRPr kumimoji="0" lang="ru-RU" sz="100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a:p>
            <a:pPr marL="0" marR="0" lvl="0" indent="0" algn="ctr" defTabSz="913751" rtl="0" eaLnBrk="1" fontAlgn="auto" latinLnBrk="0" hangingPunct="1">
              <a:lnSpc>
                <a:spcPct val="90000"/>
              </a:lnSpc>
              <a:spcBef>
                <a:spcPts val="0"/>
              </a:spcBef>
              <a:spcAft>
                <a:spcPts val="294"/>
              </a:spcAft>
              <a:buClrTx/>
              <a:buSzTx/>
              <a:buFontTx/>
              <a:buNone/>
              <a:tabLst/>
              <a:defRPr/>
            </a:pPr>
            <a:endParaRPr kumimoji="0" lang="ru-RU" sz="1027"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7758518" y="4490549"/>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Облачная инфраструктура </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(Интегрированные системы)</a:t>
            </a:r>
          </a:p>
        </p:txBody>
      </p:sp>
      <p:sp>
        <p:nvSpPr>
          <p:cNvPr id="111" name="Rectangle 110"/>
          <p:cNvSpPr/>
          <p:nvPr/>
        </p:nvSpPr>
        <p:spPr bwMode="auto">
          <a:xfrm>
            <a:off x="7758518" y="2140911"/>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Портал | PowerShell | Средства DevOps </a:t>
            </a:r>
          </a:p>
        </p:txBody>
      </p:sp>
      <p:sp>
        <p:nvSpPr>
          <p:cNvPr id="112" name="Rectangle 111"/>
          <p:cNvSpPr/>
          <p:nvPr/>
        </p:nvSpPr>
        <p:spPr bwMode="auto">
          <a:xfrm>
            <a:off x="7758518" y="2924124"/>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Azure Resource Manager</a:t>
            </a:r>
          </a:p>
        </p:txBody>
      </p:sp>
      <p:sp>
        <p:nvSpPr>
          <p:cNvPr id="80" name="TextBox 79"/>
          <p:cNvSpPr txBox="1"/>
          <p:nvPr/>
        </p:nvSpPr>
        <p:spPr>
          <a:xfrm>
            <a:off x="2431212" y="5611185"/>
            <a:ext cx="1131797" cy="832522"/>
          </a:xfrm>
          <a:prstGeom prst="rect">
            <a:avLst/>
          </a:prstGeom>
          <a:noFill/>
          <a:ln w="10795" cap="flat" cmpd="sng" algn="ctr">
            <a:noFill/>
            <a:prstDash val="solid"/>
          </a:ln>
          <a:effectLst/>
        </p:spPr>
        <p:txBody>
          <a:bodyPr wrap="none" lIns="179183" tIns="143346" rIns="179183" bIns="143346" rtlCol="0" anchor="ctr">
            <a:no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665" rtl="0" eaLnBrk="1" fontAlgn="auto" latinLnBrk="0" hangingPunct="1">
              <a:lnSpc>
                <a:spcPct val="90000"/>
              </a:lnSpc>
              <a:spcBef>
                <a:spcPts val="0"/>
              </a:spcBef>
              <a:spcAft>
                <a:spcPts val="0"/>
              </a:spcAft>
              <a:buClrTx/>
              <a:buSzTx/>
              <a:buFontTx/>
              <a:buNone/>
              <a:tabLst/>
              <a:defRPr/>
            </a:pPr>
            <a:r>
              <a:rPr kumimoji="0" lang="ru-RU" sz="2353" b="0" i="0" u="none" strike="noStrike" kern="0" cap="none" spc="0" normalizeH="0" baseline="0" noProof="0" dirty="0">
                <a:ln>
                  <a:noFill/>
                </a:ln>
                <a:gradFill>
                  <a:gsLst>
                    <a:gs pos="26667">
                      <a:srgbClr val="FFFFFF"/>
                    </a:gs>
                    <a:gs pos="84000">
                      <a:srgbClr val="FFFFFF"/>
                    </a:gs>
                  </a:gsLst>
                  <a:lin ang="5400000" scaled="1"/>
                </a:gradFill>
                <a:effectLst/>
                <a:uLnTx/>
                <a:uFillTx/>
                <a:latin typeface="Segoe UI"/>
                <a:ea typeface="+mn-ea"/>
                <a:cs typeface="+mn-cs"/>
              </a:rPr>
              <a:t>Microsoft Azure</a:t>
            </a:r>
          </a:p>
          <a:p>
            <a:pPr marL="0" marR="0" lvl="0" indent="0" algn="ctr" defTabSz="913665" rtl="0" eaLnBrk="1" fontAlgn="auto" latinLnBrk="0" hangingPunct="1">
              <a:lnSpc>
                <a:spcPct val="90000"/>
              </a:lnSpc>
              <a:spcBef>
                <a:spcPts val="0"/>
              </a:spcBef>
              <a:spcAft>
                <a:spcPts val="0"/>
              </a:spcAft>
              <a:buClrTx/>
              <a:buSzTx/>
              <a:buFontTx/>
              <a:buNone/>
              <a:tabLst/>
              <a:defRPr/>
            </a:pPr>
            <a:r>
              <a:rPr kumimoji="0" lang="ru-RU" sz="1567" b="0" i="0" u="none" strike="noStrike" kern="0" cap="none" spc="0" normalizeH="0" baseline="0" noProof="0" dirty="0">
                <a:ln>
                  <a:noFill/>
                </a:ln>
                <a:gradFill>
                  <a:gsLst>
                    <a:gs pos="26667">
                      <a:srgbClr val="FFFFFF"/>
                    </a:gs>
                    <a:gs pos="84000">
                      <a:srgbClr val="FFFFFF"/>
                    </a:gs>
                  </a:gsLst>
                  <a:lin ang="5400000" scaled="1"/>
                </a:gradFill>
                <a:effectLst/>
                <a:uLnTx/>
                <a:uFillTx/>
                <a:latin typeface="Segoe UI"/>
                <a:ea typeface="+mn-ea"/>
                <a:cs typeface="+mn-cs"/>
              </a:rPr>
              <a:t>Публичное облако</a:t>
            </a:r>
          </a:p>
        </p:txBody>
      </p:sp>
      <p:sp>
        <p:nvSpPr>
          <p:cNvPr id="84" name="Freeform 56"/>
          <p:cNvSpPr>
            <a:spLocks/>
          </p:cNvSpPr>
          <p:nvPr/>
        </p:nvSpPr>
        <p:spPr bwMode="auto">
          <a:xfrm flipH="1">
            <a:off x="453955" y="2260322"/>
            <a:ext cx="2171665" cy="1233529"/>
          </a:xfrm>
          <a:custGeom>
            <a:avLst/>
            <a:gdLst>
              <a:gd name="T0" fmla="*/ 146 w 185"/>
              <a:gd name="T1" fmla="*/ 24 h 101"/>
              <a:gd name="T2" fmla="*/ 133 w 185"/>
              <a:gd name="T3" fmla="*/ 26 h 101"/>
              <a:gd name="T4" fmla="*/ 90 w 185"/>
              <a:gd name="T5" fmla="*/ 0 h 101"/>
              <a:gd name="T6" fmla="*/ 41 w 185"/>
              <a:gd name="T7" fmla="*/ 38 h 101"/>
              <a:gd name="T8" fmla="*/ 32 w 185"/>
              <a:gd name="T9" fmla="*/ 37 h 101"/>
              <a:gd name="T10" fmla="*/ 0 w 185"/>
              <a:gd name="T11" fmla="*/ 69 h 101"/>
              <a:gd name="T12" fmla="*/ 32 w 185"/>
              <a:gd name="T13" fmla="*/ 101 h 101"/>
              <a:gd name="T14" fmla="*/ 146 w 185"/>
              <a:gd name="T15" fmla="*/ 101 h 101"/>
              <a:gd name="T16" fmla="*/ 185 w 185"/>
              <a:gd name="T17" fmla="*/ 62 h 101"/>
              <a:gd name="T18" fmla="*/ 146 w 185"/>
              <a:gd name="T19"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01">
                <a:moveTo>
                  <a:pt x="146" y="24"/>
                </a:moveTo>
                <a:cubicBezTo>
                  <a:pt x="142" y="24"/>
                  <a:pt x="137" y="24"/>
                  <a:pt x="133" y="26"/>
                </a:cubicBezTo>
                <a:cubicBezTo>
                  <a:pt x="125" y="11"/>
                  <a:pt x="108" y="0"/>
                  <a:pt x="90" y="0"/>
                </a:cubicBezTo>
                <a:cubicBezTo>
                  <a:pt x="66" y="0"/>
                  <a:pt x="47" y="16"/>
                  <a:pt x="41" y="38"/>
                </a:cubicBezTo>
                <a:cubicBezTo>
                  <a:pt x="38" y="37"/>
                  <a:pt x="35" y="37"/>
                  <a:pt x="32" y="37"/>
                </a:cubicBezTo>
                <a:cubicBezTo>
                  <a:pt x="15" y="37"/>
                  <a:pt x="0" y="51"/>
                  <a:pt x="0" y="69"/>
                </a:cubicBezTo>
                <a:cubicBezTo>
                  <a:pt x="0" y="87"/>
                  <a:pt x="15" y="101"/>
                  <a:pt x="32" y="101"/>
                </a:cubicBezTo>
                <a:cubicBezTo>
                  <a:pt x="146" y="101"/>
                  <a:pt x="146" y="101"/>
                  <a:pt x="146" y="101"/>
                </a:cubicBezTo>
                <a:cubicBezTo>
                  <a:pt x="167" y="101"/>
                  <a:pt x="185" y="84"/>
                  <a:pt x="185" y="62"/>
                </a:cubicBezTo>
                <a:cubicBezTo>
                  <a:pt x="185" y="41"/>
                  <a:pt x="167" y="24"/>
                  <a:pt x="146" y="24"/>
                </a:cubicBezTo>
              </a:path>
            </a:pathLst>
          </a:custGeom>
          <a:solidFill>
            <a:srgbClr val="737373">
              <a:lumMod val="20000"/>
              <a:lumOff val="80000"/>
            </a:srgbClr>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09" name="Freeform 56"/>
          <p:cNvSpPr>
            <a:spLocks/>
          </p:cNvSpPr>
          <p:nvPr/>
        </p:nvSpPr>
        <p:spPr bwMode="auto">
          <a:xfrm flipH="1">
            <a:off x="2401084" y="1742530"/>
            <a:ext cx="1188063" cy="674831"/>
          </a:xfrm>
          <a:custGeom>
            <a:avLst/>
            <a:gdLst>
              <a:gd name="T0" fmla="*/ 146 w 185"/>
              <a:gd name="T1" fmla="*/ 24 h 101"/>
              <a:gd name="T2" fmla="*/ 133 w 185"/>
              <a:gd name="T3" fmla="*/ 26 h 101"/>
              <a:gd name="T4" fmla="*/ 90 w 185"/>
              <a:gd name="T5" fmla="*/ 0 h 101"/>
              <a:gd name="T6" fmla="*/ 41 w 185"/>
              <a:gd name="T7" fmla="*/ 38 h 101"/>
              <a:gd name="T8" fmla="*/ 32 w 185"/>
              <a:gd name="T9" fmla="*/ 37 h 101"/>
              <a:gd name="T10" fmla="*/ 0 w 185"/>
              <a:gd name="T11" fmla="*/ 69 h 101"/>
              <a:gd name="T12" fmla="*/ 32 w 185"/>
              <a:gd name="T13" fmla="*/ 101 h 101"/>
              <a:gd name="T14" fmla="*/ 146 w 185"/>
              <a:gd name="T15" fmla="*/ 101 h 101"/>
              <a:gd name="T16" fmla="*/ 185 w 185"/>
              <a:gd name="T17" fmla="*/ 62 h 101"/>
              <a:gd name="T18" fmla="*/ 146 w 185"/>
              <a:gd name="T19"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01">
                <a:moveTo>
                  <a:pt x="146" y="24"/>
                </a:moveTo>
                <a:cubicBezTo>
                  <a:pt x="142" y="24"/>
                  <a:pt x="137" y="24"/>
                  <a:pt x="133" y="26"/>
                </a:cubicBezTo>
                <a:cubicBezTo>
                  <a:pt x="125" y="11"/>
                  <a:pt x="108" y="0"/>
                  <a:pt x="90" y="0"/>
                </a:cubicBezTo>
                <a:cubicBezTo>
                  <a:pt x="66" y="0"/>
                  <a:pt x="47" y="16"/>
                  <a:pt x="41" y="38"/>
                </a:cubicBezTo>
                <a:cubicBezTo>
                  <a:pt x="38" y="37"/>
                  <a:pt x="35" y="37"/>
                  <a:pt x="32" y="37"/>
                </a:cubicBezTo>
                <a:cubicBezTo>
                  <a:pt x="15" y="37"/>
                  <a:pt x="0" y="51"/>
                  <a:pt x="0" y="69"/>
                </a:cubicBezTo>
                <a:cubicBezTo>
                  <a:pt x="0" y="87"/>
                  <a:pt x="15" y="101"/>
                  <a:pt x="32" y="101"/>
                </a:cubicBezTo>
                <a:cubicBezTo>
                  <a:pt x="146" y="101"/>
                  <a:pt x="146" y="101"/>
                  <a:pt x="146" y="101"/>
                </a:cubicBezTo>
                <a:cubicBezTo>
                  <a:pt x="167" y="101"/>
                  <a:pt x="185" y="84"/>
                  <a:pt x="185" y="62"/>
                </a:cubicBezTo>
                <a:cubicBezTo>
                  <a:pt x="185" y="41"/>
                  <a:pt x="167" y="24"/>
                  <a:pt x="146" y="24"/>
                </a:cubicBezTo>
              </a:path>
            </a:pathLst>
          </a:custGeom>
          <a:solidFill>
            <a:srgbClr val="737373">
              <a:lumMod val="20000"/>
              <a:lumOff val="80000"/>
            </a:srgbClr>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14" name="Rectangle 23"/>
          <p:cNvSpPr>
            <a:spLocks noChangeArrowheads="1"/>
          </p:cNvSpPr>
          <p:nvPr/>
        </p:nvSpPr>
        <p:spPr bwMode="auto">
          <a:xfrm>
            <a:off x="1470069" y="2000024"/>
            <a:ext cx="3054086" cy="337534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15" name="Rectangle 114"/>
          <p:cNvSpPr/>
          <p:nvPr/>
        </p:nvSpPr>
        <p:spPr bwMode="auto">
          <a:xfrm>
            <a:off x="1590791" y="3707337"/>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endPar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Azure IaaS | Azure PaaS</a:t>
            </a:r>
          </a:p>
        </p:txBody>
      </p:sp>
      <p:sp>
        <p:nvSpPr>
          <p:cNvPr id="116" name="Rectangle 115"/>
          <p:cNvSpPr/>
          <p:nvPr/>
        </p:nvSpPr>
        <p:spPr bwMode="auto">
          <a:xfrm>
            <a:off x="1590791" y="4490549"/>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Облачная инфраструктура</a:t>
            </a:r>
          </a:p>
        </p:txBody>
      </p:sp>
      <p:sp>
        <p:nvSpPr>
          <p:cNvPr id="117" name="Rectangle 116"/>
          <p:cNvSpPr/>
          <p:nvPr/>
        </p:nvSpPr>
        <p:spPr bwMode="auto">
          <a:xfrm>
            <a:off x="1590791" y="2140911"/>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Портал | PowerShell | Средства DevOps </a:t>
            </a:r>
          </a:p>
        </p:txBody>
      </p:sp>
      <p:sp>
        <p:nvSpPr>
          <p:cNvPr id="118" name="Rectangle 117"/>
          <p:cNvSpPr/>
          <p:nvPr/>
        </p:nvSpPr>
        <p:spPr bwMode="auto">
          <a:xfrm>
            <a:off x="1590791" y="2924124"/>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Azure Resource Manager</a:t>
            </a:r>
          </a:p>
        </p:txBody>
      </p:sp>
      <p:grpSp>
        <p:nvGrpSpPr>
          <p:cNvPr id="2" name="Group 1"/>
          <p:cNvGrpSpPr/>
          <p:nvPr/>
        </p:nvGrpSpPr>
        <p:grpSpPr>
          <a:xfrm>
            <a:off x="5061188" y="1288917"/>
            <a:ext cx="1810666" cy="4080424"/>
            <a:chOff x="5157486" y="1400196"/>
            <a:chExt cx="1847236" cy="4162835"/>
          </a:xfrm>
        </p:grpSpPr>
        <p:sp>
          <p:nvSpPr>
            <p:cNvPr id="41" name="TextBox 54"/>
            <p:cNvSpPr txBox="1"/>
            <p:nvPr/>
          </p:nvSpPr>
          <p:spPr>
            <a:xfrm>
              <a:off x="5157486" y="1400196"/>
              <a:ext cx="1830566" cy="516895"/>
            </a:xfrm>
            <a:prstGeom prst="rect">
              <a:avLst/>
            </a:prstGeom>
            <a:noFill/>
          </p:spPr>
          <p:txBody>
            <a:bodyPr wrap="square" lIns="179259" tIns="143407" rIns="179259" bIns="14340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214" rtl="0" eaLnBrk="1" fontAlgn="auto" latinLnBrk="0" hangingPunct="1">
                <a:lnSpc>
                  <a:spcPct val="90000"/>
                </a:lnSpc>
                <a:spcBef>
                  <a:spcPts val="0"/>
                </a:spcBef>
                <a:spcAft>
                  <a:spcPts val="588"/>
                </a:spcAft>
                <a:buClrTx/>
                <a:buSzTx/>
                <a:buFontTx/>
                <a:buNone/>
                <a:tabLst/>
                <a:defRPr/>
              </a:pPr>
              <a:r>
                <a:rPr kumimoji="0" lang="ru-RU" sz="1567"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Разработчики</a:t>
              </a:r>
            </a:p>
          </p:txBody>
        </p:sp>
        <p:sp>
          <p:nvSpPr>
            <p:cNvPr id="42" name="TextBox 54"/>
            <p:cNvSpPr txBox="1"/>
            <p:nvPr/>
          </p:nvSpPr>
          <p:spPr>
            <a:xfrm>
              <a:off x="5469239" y="5045966"/>
              <a:ext cx="1426556" cy="517065"/>
            </a:xfrm>
            <a:prstGeom prst="rect">
              <a:avLst/>
            </a:prstGeom>
            <a:noFill/>
          </p:spPr>
          <p:txBody>
            <a:bodyPr wrap="square" lIns="179259" tIns="143407" rIns="179259" bIns="14340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214" rtl="0" eaLnBrk="1" fontAlgn="auto" latinLnBrk="0" hangingPunct="1">
                <a:lnSpc>
                  <a:spcPct val="90000"/>
                </a:lnSpc>
                <a:spcBef>
                  <a:spcPts val="0"/>
                </a:spcBef>
                <a:spcAft>
                  <a:spcPts val="588"/>
                </a:spcAft>
                <a:buClrTx/>
                <a:buSzTx/>
                <a:buFontTx/>
                <a:buNone/>
                <a:tabLst/>
                <a:defRPr/>
              </a:pPr>
              <a:r>
                <a:rPr kumimoji="0" lang="ru-RU" sz="1567"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Отдел ИТ</a:t>
              </a:r>
            </a:p>
          </p:txBody>
        </p:sp>
        <p:sp>
          <p:nvSpPr>
            <p:cNvPr id="43" name="Freeform 5"/>
            <p:cNvSpPr>
              <a:spLocks noEditPoints="1"/>
            </p:cNvSpPr>
            <p:nvPr/>
          </p:nvSpPr>
          <p:spPr bwMode="auto">
            <a:xfrm>
              <a:off x="6015263" y="4541426"/>
              <a:ext cx="470901" cy="521154"/>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5"/>
            <p:cNvSpPr>
              <a:spLocks noEditPoints="1"/>
            </p:cNvSpPr>
            <p:nvPr/>
          </p:nvSpPr>
          <p:spPr bwMode="auto">
            <a:xfrm>
              <a:off x="5982787" y="1858962"/>
              <a:ext cx="470901" cy="521154"/>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45" name="Group 44"/>
            <p:cNvGrpSpPr/>
            <p:nvPr/>
          </p:nvGrpSpPr>
          <p:grpSpPr>
            <a:xfrm>
              <a:off x="5474787" y="3756588"/>
              <a:ext cx="1529935" cy="661894"/>
              <a:chOff x="5573563" y="7199781"/>
              <a:chExt cx="1529935" cy="661894"/>
            </a:xfrm>
          </p:grpSpPr>
          <p:sp>
            <p:nvSpPr>
              <p:cNvPr id="46" name="Freeform 9"/>
              <p:cNvSpPr>
                <a:spLocks/>
              </p:cNvSpPr>
              <p:nvPr/>
            </p:nvSpPr>
            <p:spPr bwMode="auto">
              <a:xfrm flipH="1" flipV="1">
                <a:off x="5573563" y="7199781"/>
                <a:ext cx="1328549" cy="661894"/>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rgbClr val="FF8C00"/>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9"/>
              <p:cNvSpPr>
                <a:spLocks/>
              </p:cNvSpPr>
              <p:nvPr/>
            </p:nvSpPr>
            <p:spPr bwMode="auto">
              <a:xfrm flipV="1">
                <a:off x="5774949" y="7199781"/>
                <a:ext cx="1328549" cy="661894"/>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rgbClr val="FF8C00"/>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48" name="Group 47"/>
            <p:cNvGrpSpPr/>
            <p:nvPr/>
          </p:nvGrpSpPr>
          <p:grpSpPr>
            <a:xfrm rot="10800000">
              <a:off x="5455187" y="2442122"/>
              <a:ext cx="1526100" cy="661894"/>
              <a:chOff x="5553963" y="7688262"/>
              <a:chExt cx="1526100" cy="661894"/>
            </a:xfrm>
          </p:grpSpPr>
          <p:sp>
            <p:nvSpPr>
              <p:cNvPr id="49" name="Freeform 9"/>
              <p:cNvSpPr>
                <a:spLocks/>
              </p:cNvSpPr>
              <p:nvPr/>
            </p:nvSpPr>
            <p:spPr bwMode="auto">
              <a:xfrm flipH="1" flipV="1">
                <a:off x="5553963" y="7688262"/>
                <a:ext cx="1328549" cy="661894"/>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rgbClr val="FF8C00"/>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9"/>
              <p:cNvSpPr>
                <a:spLocks/>
              </p:cNvSpPr>
              <p:nvPr/>
            </p:nvSpPr>
            <p:spPr bwMode="auto">
              <a:xfrm flipV="1">
                <a:off x="5751514" y="7688262"/>
                <a:ext cx="1328549" cy="661894"/>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rgbClr val="FF8C00"/>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 name="TextBox 2"/>
          <p:cNvSpPr txBox="1"/>
          <p:nvPr/>
        </p:nvSpPr>
        <p:spPr>
          <a:xfrm>
            <a:off x="5061188" y="3019784"/>
            <a:ext cx="247599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ru-RU"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ЦЕЛОСТНОСТЬ</a:t>
            </a:r>
          </a:p>
        </p:txBody>
      </p:sp>
      <p:sp>
        <p:nvSpPr>
          <p:cNvPr id="4" name="TextBox 3"/>
          <p:cNvSpPr txBox="1"/>
          <p:nvPr/>
        </p:nvSpPr>
        <p:spPr>
          <a:xfrm>
            <a:off x="8480495" y="6460892"/>
            <a:ext cx="4181327"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ru-RU"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 После выхода общедоступной версии</a:t>
            </a:r>
          </a:p>
        </p:txBody>
      </p:sp>
    </p:spTree>
    <p:extLst>
      <p:ext uri="{BB962C8B-B14F-4D97-AF65-F5344CB8AC3E}">
        <p14:creationId xmlns:p14="http://schemas.microsoft.com/office/powerpoint/2010/main" val="3514812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5" name="TextBox 14"/>
          <p:cNvSpPr txBox="1"/>
          <p:nvPr/>
        </p:nvSpPr>
        <p:spPr>
          <a:xfrm>
            <a:off x="8469609" y="4597059"/>
            <a:ext cx="2644453" cy="5558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895923" rtl="0" eaLnBrk="0" fontAlgn="base" latinLnBrk="0" hangingPunct="0">
              <a:lnSpc>
                <a:spcPct val="90000"/>
              </a:lnSpc>
              <a:spcBef>
                <a:spcPct val="0"/>
              </a:spcBef>
              <a:spcAft>
                <a:spcPct val="0"/>
              </a:spcAft>
              <a:buClrTx/>
              <a:buSzTx/>
              <a:buFontTx/>
              <a:buNone/>
              <a:tabLst/>
              <a:defRPr/>
            </a:pPr>
            <a:r>
              <a:rPr kumimoji="0" lang="ru-RU"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Интегрированные системы</a:t>
            </a:r>
          </a:p>
        </p:txBody>
      </p:sp>
      <p:sp>
        <p:nvSpPr>
          <p:cNvPr id="16" name="TextBox 15"/>
          <p:cNvSpPr txBox="1"/>
          <p:nvPr/>
        </p:nvSpPr>
        <p:spPr>
          <a:xfrm>
            <a:off x="489857" y="4597059"/>
            <a:ext cx="3547756" cy="5558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895923" rtl="0" eaLnBrk="0" fontAlgn="base" latinLnBrk="0" hangingPunct="0">
              <a:lnSpc>
                <a:spcPct val="90000"/>
              </a:lnSpc>
              <a:spcBef>
                <a:spcPct val="0"/>
              </a:spcBef>
              <a:spcAft>
                <a:spcPct val="0"/>
              </a:spcAft>
              <a:buClrTx/>
              <a:buSzTx/>
              <a:buFontTx/>
              <a:buNone/>
              <a:tabLst/>
              <a:defRPr/>
            </a:pPr>
            <a:r>
              <a:rPr kumimoji="0" lang="ru-RU"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Единство разработки приложений</a:t>
            </a:r>
          </a:p>
        </p:txBody>
      </p:sp>
      <p:grpSp>
        <p:nvGrpSpPr>
          <p:cNvPr id="55" name="Group 54"/>
          <p:cNvGrpSpPr/>
          <p:nvPr/>
        </p:nvGrpSpPr>
        <p:grpSpPr>
          <a:xfrm>
            <a:off x="1649177" y="2666875"/>
            <a:ext cx="1503957" cy="1503957"/>
            <a:chOff x="1391966" y="2719855"/>
            <a:chExt cx="1534114" cy="1534114"/>
          </a:xfrm>
        </p:grpSpPr>
        <p:sp>
          <p:nvSpPr>
            <p:cNvPr id="49" name="Oval 48"/>
            <p:cNvSpPr/>
            <p:nvPr/>
          </p:nvSpPr>
          <p:spPr bwMode="auto">
            <a:xfrm>
              <a:off x="1391966" y="2719855"/>
              <a:ext cx="1534114" cy="1534114"/>
            </a:xfrm>
            <a:prstGeom prst="ellipse">
              <a:avLst/>
            </a:prstGeom>
            <a:solidFill>
              <a:schemeClr val="accent4">
                <a:lumMod val="50000"/>
              </a:schemeClr>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9"/>
            <p:cNvSpPr>
              <a:spLocks noEditPoints="1"/>
            </p:cNvSpPr>
            <p:nvPr/>
          </p:nvSpPr>
          <p:spPr bwMode="auto">
            <a:xfrm>
              <a:off x="1754592" y="3059699"/>
              <a:ext cx="808862" cy="875130"/>
            </a:xfrm>
            <a:custGeom>
              <a:avLst/>
              <a:gdLst>
                <a:gd name="T0" fmla="*/ 60 w 96"/>
                <a:gd name="T1" fmla="*/ 71 h 104"/>
                <a:gd name="T2" fmla="*/ 70 w 96"/>
                <a:gd name="T3" fmla="*/ 66 h 104"/>
                <a:gd name="T4" fmla="*/ 70 w 96"/>
                <a:gd name="T5" fmla="*/ 57 h 104"/>
                <a:gd name="T6" fmla="*/ 70 w 96"/>
                <a:gd name="T7" fmla="*/ 47 h 104"/>
                <a:gd name="T8" fmla="*/ 70 w 96"/>
                <a:gd name="T9" fmla="*/ 39 h 104"/>
                <a:gd name="T10" fmla="*/ 60 w 96"/>
                <a:gd name="T11" fmla="*/ 33 h 104"/>
                <a:gd name="T12" fmla="*/ 54 w 96"/>
                <a:gd name="T13" fmla="*/ 27 h 104"/>
                <a:gd name="T14" fmla="*/ 48 w 96"/>
                <a:gd name="T15" fmla="*/ 30 h 104"/>
                <a:gd name="T16" fmla="*/ 42 w 96"/>
                <a:gd name="T17" fmla="*/ 27 h 104"/>
                <a:gd name="T18" fmla="*/ 36 w 96"/>
                <a:gd name="T19" fmla="*/ 33 h 104"/>
                <a:gd name="T20" fmla="*/ 26 w 96"/>
                <a:gd name="T21" fmla="*/ 39 h 104"/>
                <a:gd name="T22" fmla="*/ 26 w 96"/>
                <a:gd name="T23" fmla="*/ 47 h 104"/>
                <a:gd name="T24" fmla="*/ 26 w 96"/>
                <a:gd name="T25" fmla="*/ 57 h 104"/>
                <a:gd name="T26" fmla="*/ 26 w 96"/>
                <a:gd name="T27" fmla="*/ 66 h 104"/>
                <a:gd name="T28" fmla="*/ 36 w 96"/>
                <a:gd name="T29" fmla="*/ 71 h 104"/>
                <a:gd name="T30" fmla="*/ 42 w 96"/>
                <a:gd name="T31" fmla="*/ 78 h 104"/>
                <a:gd name="T32" fmla="*/ 48 w 96"/>
                <a:gd name="T33" fmla="*/ 75 h 104"/>
                <a:gd name="T34" fmla="*/ 54 w 96"/>
                <a:gd name="T35" fmla="*/ 78 h 104"/>
                <a:gd name="T36" fmla="*/ 38 w 96"/>
                <a:gd name="T37" fmla="*/ 62 h 104"/>
                <a:gd name="T38" fmla="*/ 48 w 96"/>
                <a:gd name="T39" fmla="*/ 38 h 104"/>
                <a:gd name="T40" fmla="*/ 58 w 96"/>
                <a:gd name="T41" fmla="*/ 62 h 104"/>
                <a:gd name="T42" fmla="*/ 38 w 96"/>
                <a:gd name="T43" fmla="*/ 62 h 104"/>
                <a:gd name="T44" fmla="*/ 61 w 96"/>
                <a:gd name="T45" fmla="*/ 98 h 104"/>
                <a:gd name="T46" fmla="*/ 88 w 96"/>
                <a:gd name="T47" fmla="*/ 52 h 104"/>
                <a:gd name="T48" fmla="*/ 68 w 96"/>
                <a:gd name="T49" fmla="*/ 23 h 104"/>
                <a:gd name="T50" fmla="*/ 55 w 96"/>
                <a:gd name="T51" fmla="*/ 5 h 104"/>
                <a:gd name="T52" fmla="*/ 76 w 96"/>
                <a:gd name="T53" fmla="*/ 8 h 104"/>
                <a:gd name="T54" fmla="*/ 96 w 96"/>
                <a:gd name="T55" fmla="*/ 52 h 104"/>
                <a:gd name="T56" fmla="*/ 41 w 96"/>
                <a:gd name="T57" fmla="*/ 99 h 104"/>
                <a:gd name="T58" fmla="*/ 20 w 96"/>
                <a:gd name="T59" fmla="*/ 96 h 104"/>
                <a:gd name="T60" fmla="*/ 0 w 96"/>
                <a:gd name="T61" fmla="*/ 52 h 104"/>
                <a:gd name="T62" fmla="*/ 37 w 96"/>
                <a:gd name="T63" fmla="*/ 14 h 104"/>
                <a:gd name="T64" fmla="*/ 30 w 96"/>
                <a:gd name="T65" fmla="*/ 88 h 104"/>
                <a:gd name="T66" fmla="*/ 36 w 96"/>
                <a:gd name="T67" fmla="*/ 7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04">
                  <a:moveTo>
                    <a:pt x="62" y="75"/>
                  </a:moveTo>
                  <a:cubicBezTo>
                    <a:pt x="60" y="71"/>
                    <a:pt x="60" y="71"/>
                    <a:pt x="60" y="71"/>
                  </a:cubicBezTo>
                  <a:cubicBezTo>
                    <a:pt x="63" y="69"/>
                    <a:pt x="65" y="67"/>
                    <a:pt x="67" y="64"/>
                  </a:cubicBezTo>
                  <a:cubicBezTo>
                    <a:pt x="70" y="66"/>
                    <a:pt x="70" y="66"/>
                    <a:pt x="70" y="66"/>
                  </a:cubicBezTo>
                  <a:cubicBezTo>
                    <a:pt x="74" y="58"/>
                    <a:pt x="74" y="58"/>
                    <a:pt x="74" y="58"/>
                  </a:cubicBezTo>
                  <a:cubicBezTo>
                    <a:pt x="70" y="57"/>
                    <a:pt x="70" y="57"/>
                    <a:pt x="70" y="57"/>
                  </a:cubicBezTo>
                  <a:cubicBezTo>
                    <a:pt x="70" y="55"/>
                    <a:pt x="70" y="54"/>
                    <a:pt x="70" y="52"/>
                  </a:cubicBezTo>
                  <a:cubicBezTo>
                    <a:pt x="70" y="51"/>
                    <a:pt x="70" y="49"/>
                    <a:pt x="70" y="47"/>
                  </a:cubicBezTo>
                  <a:cubicBezTo>
                    <a:pt x="74" y="46"/>
                    <a:pt x="74" y="46"/>
                    <a:pt x="74" y="46"/>
                  </a:cubicBezTo>
                  <a:cubicBezTo>
                    <a:pt x="70" y="39"/>
                    <a:pt x="70" y="39"/>
                    <a:pt x="70" y="39"/>
                  </a:cubicBezTo>
                  <a:cubicBezTo>
                    <a:pt x="67" y="40"/>
                    <a:pt x="67" y="40"/>
                    <a:pt x="67" y="40"/>
                  </a:cubicBezTo>
                  <a:cubicBezTo>
                    <a:pt x="65" y="37"/>
                    <a:pt x="63" y="35"/>
                    <a:pt x="60" y="33"/>
                  </a:cubicBezTo>
                  <a:cubicBezTo>
                    <a:pt x="62" y="30"/>
                    <a:pt x="62" y="30"/>
                    <a:pt x="62" y="30"/>
                  </a:cubicBezTo>
                  <a:cubicBezTo>
                    <a:pt x="54" y="27"/>
                    <a:pt x="54" y="27"/>
                    <a:pt x="54" y="27"/>
                  </a:cubicBezTo>
                  <a:cubicBezTo>
                    <a:pt x="53" y="30"/>
                    <a:pt x="53" y="30"/>
                    <a:pt x="53" y="30"/>
                  </a:cubicBezTo>
                  <a:cubicBezTo>
                    <a:pt x="51" y="30"/>
                    <a:pt x="50" y="30"/>
                    <a:pt x="48" y="30"/>
                  </a:cubicBezTo>
                  <a:cubicBezTo>
                    <a:pt x="46" y="30"/>
                    <a:pt x="45" y="30"/>
                    <a:pt x="43" y="30"/>
                  </a:cubicBezTo>
                  <a:cubicBezTo>
                    <a:pt x="42" y="27"/>
                    <a:pt x="42" y="27"/>
                    <a:pt x="42" y="27"/>
                  </a:cubicBezTo>
                  <a:cubicBezTo>
                    <a:pt x="34" y="30"/>
                    <a:pt x="34" y="30"/>
                    <a:pt x="34" y="30"/>
                  </a:cubicBezTo>
                  <a:cubicBezTo>
                    <a:pt x="36" y="33"/>
                    <a:pt x="36" y="33"/>
                    <a:pt x="36" y="33"/>
                  </a:cubicBezTo>
                  <a:cubicBezTo>
                    <a:pt x="33" y="35"/>
                    <a:pt x="31" y="37"/>
                    <a:pt x="29" y="40"/>
                  </a:cubicBezTo>
                  <a:cubicBezTo>
                    <a:pt x="26" y="39"/>
                    <a:pt x="26" y="39"/>
                    <a:pt x="26" y="39"/>
                  </a:cubicBezTo>
                  <a:cubicBezTo>
                    <a:pt x="22" y="46"/>
                    <a:pt x="22" y="46"/>
                    <a:pt x="22" y="46"/>
                  </a:cubicBezTo>
                  <a:cubicBezTo>
                    <a:pt x="26" y="47"/>
                    <a:pt x="26" y="47"/>
                    <a:pt x="26" y="47"/>
                  </a:cubicBezTo>
                  <a:cubicBezTo>
                    <a:pt x="26" y="49"/>
                    <a:pt x="26" y="51"/>
                    <a:pt x="26" y="52"/>
                  </a:cubicBezTo>
                  <a:cubicBezTo>
                    <a:pt x="26" y="54"/>
                    <a:pt x="26" y="55"/>
                    <a:pt x="26" y="57"/>
                  </a:cubicBezTo>
                  <a:cubicBezTo>
                    <a:pt x="22" y="59"/>
                    <a:pt x="22" y="59"/>
                    <a:pt x="22" y="59"/>
                  </a:cubicBezTo>
                  <a:cubicBezTo>
                    <a:pt x="26" y="66"/>
                    <a:pt x="26" y="66"/>
                    <a:pt x="26" y="66"/>
                  </a:cubicBezTo>
                  <a:cubicBezTo>
                    <a:pt x="29" y="64"/>
                    <a:pt x="29" y="64"/>
                    <a:pt x="29" y="64"/>
                  </a:cubicBezTo>
                  <a:cubicBezTo>
                    <a:pt x="31" y="67"/>
                    <a:pt x="33" y="69"/>
                    <a:pt x="36" y="71"/>
                  </a:cubicBezTo>
                  <a:cubicBezTo>
                    <a:pt x="34" y="75"/>
                    <a:pt x="34" y="75"/>
                    <a:pt x="34" y="75"/>
                  </a:cubicBezTo>
                  <a:cubicBezTo>
                    <a:pt x="42" y="78"/>
                    <a:pt x="42" y="78"/>
                    <a:pt x="42" y="78"/>
                  </a:cubicBezTo>
                  <a:cubicBezTo>
                    <a:pt x="43" y="74"/>
                    <a:pt x="43" y="74"/>
                    <a:pt x="43" y="74"/>
                  </a:cubicBezTo>
                  <a:cubicBezTo>
                    <a:pt x="45" y="74"/>
                    <a:pt x="46" y="75"/>
                    <a:pt x="48" y="75"/>
                  </a:cubicBezTo>
                  <a:cubicBezTo>
                    <a:pt x="50" y="75"/>
                    <a:pt x="51" y="74"/>
                    <a:pt x="53" y="74"/>
                  </a:cubicBezTo>
                  <a:cubicBezTo>
                    <a:pt x="54" y="78"/>
                    <a:pt x="54" y="78"/>
                    <a:pt x="54" y="78"/>
                  </a:cubicBezTo>
                  <a:lnTo>
                    <a:pt x="62" y="75"/>
                  </a:lnTo>
                  <a:close/>
                  <a:moveTo>
                    <a:pt x="38" y="62"/>
                  </a:moveTo>
                  <a:cubicBezTo>
                    <a:pt x="35" y="60"/>
                    <a:pt x="34" y="56"/>
                    <a:pt x="34" y="52"/>
                  </a:cubicBezTo>
                  <a:cubicBezTo>
                    <a:pt x="34" y="44"/>
                    <a:pt x="40" y="38"/>
                    <a:pt x="48" y="38"/>
                  </a:cubicBezTo>
                  <a:cubicBezTo>
                    <a:pt x="56" y="38"/>
                    <a:pt x="62" y="44"/>
                    <a:pt x="62" y="52"/>
                  </a:cubicBezTo>
                  <a:cubicBezTo>
                    <a:pt x="62" y="56"/>
                    <a:pt x="61" y="60"/>
                    <a:pt x="58" y="62"/>
                  </a:cubicBezTo>
                  <a:cubicBezTo>
                    <a:pt x="56" y="65"/>
                    <a:pt x="52" y="67"/>
                    <a:pt x="48" y="67"/>
                  </a:cubicBezTo>
                  <a:cubicBezTo>
                    <a:pt x="44" y="67"/>
                    <a:pt x="40" y="65"/>
                    <a:pt x="38" y="62"/>
                  </a:cubicBezTo>
                  <a:close/>
                  <a:moveTo>
                    <a:pt x="96" y="52"/>
                  </a:moveTo>
                  <a:cubicBezTo>
                    <a:pt x="96" y="74"/>
                    <a:pt x="81" y="93"/>
                    <a:pt x="61" y="98"/>
                  </a:cubicBezTo>
                  <a:cubicBezTo>
                    <a:pt x="59" y="91"/>
                    <a:pt x="59" y="91"/>
                    <a:pt x="59" y="91"/>
                  </a:cubicBezTo>
                  <a:cubicBezTo>
                    <a:pt x="76" y="86"/>
                    <a:pt x="88" y="71"/>
                    <a:pt x="88" y="52"/>
                  </a:cubicBezTo>
                  <a:cubicBezTo>
                    <a:pt x="88" y="37"/>
                    <a:pt x="79" y="23"/>
                    <a:pt x="66" y="17"/>
                  </a:cubicBezTo>
                  <a:cubicBezTo>
                    <a:pt x="68" y="23"/>
                    <a:pt x="68" y="23"/>
                    <a:pt x="68" y="23"/>
                  </a:cubicBezTo>
                  <a:cubicBezTo>
                    <a:pt x="60" y="25"/>
                    <a:pt x="60" y="25"/>
                    <a:pt x="60" y="25"/>
                  </a:cubicBezTo>
                  <a:cubicBezTo>
                    <a:pt x="55" y="5"/>
                    <a:pt x="55" y="5"/>
                    <a:pt x="55" y="5"/>
                  </a:cubicBezTo>
                  <a:cubicBezTo>
                    <a:pt x="74" y="0"/>
                    <a:pt x="74" y="0"/>
                    <a:pt x="74" y="0"/>
                  </a:cubicBezTo>
                  <a:cubicBezTo>
                    <a:pt x="76" y="8"/>
                    <a:pt x="76" y="8"/>
                    <a:pt x="76" y="8"/>
                  </a:cubicBezTo>
                  <a:cubicBezTo>
                    <a:pt x="70" y="10"/>
                    <a:pt x="70" y="10"/>
                    <a:pt x="70" y="10"/>
                  </a:cubicBezTo>
                  <a:cubicBezTo>
                    <a:pt x="86" y="18"/>
                    <a:pt x="96" y="34"/>
                    <a:pt x="96" y="52"/>
                  </a:cubicBezTo>
                  <a:close/>
                  <a:moveTo>
                    <a:pt x="36" y="79"/>
                  </a:moveTo>
                  <a:cubicBezTo>
                    <a:pt x="41" y="99"/>
                    <a:pt x="41" y="99"/>
                    <a:pt x="41" y="99"/>
                  </a:cubicBezTo>
                  <a:cubicBezTo>
                    <a:pt x="22" y="104"/>
                    <a:pt x="22" y="104"/>
                    <a:pt x="22" y="104"/>
                  </a:cubicBezTo>
                  <a:cubicBezTo>
                    <a:pt x="20" y="96"/>
                    <a:pt x="20" y="96"/>
                    <a:pt x="20" y="96"/>
                  </a:cubicBezTo>
                  <a:cubicBezTo>
                    <a:pt x="25" y="94"/>
                    <a:pt x="25" y="94"/>
                    <a:pt x="25" y="94"/>
                  </a:cubicBezTo>
                  <a:cubicBezTo>
                    <a:pt x="10" y="86"/>
                    <a:pt x="0" y="70"/>
                    <a:pt x="0" y="52"/>
                  </a:cubicBezTo>
                  <a:cubicBezTo>
                    <a:pt x="0" y="30"/>
                    <a:pt x="15" y="12"/>
                    <a:pt x="35" y="6"/>
                  </a:cubicBezTo>
                  <a:cubicBezTo>
                    <a:pt x="37" y="14"/>
                    <a:pt x="37" y="14"/>
                    <a:pt x="37" y="14"/>
                  </a:cubicBezTo>
                  <a:cubicBezTo>
                    <a:pt x="20" y="19"/>
                    <a:pt x="8" y="34"/>
                    <a:pt x="8" y="52"/>
                  </a:cubicBezTo>
                  <a:cubicBezTo>
                    <a:pt x="8" y="68"/>
                    <a:pt x="17" y="81"/>
                    <a:pt x="30" y="88"/>
                  </a:cubicBezTo>
                  <a:cubicBezTo>
                    <a:pt x="28" y="81"/>
                    <a:pt x="28" y="81"/>
                    <a:pt x="28" y="81"/>
                  </a:cubicBezTo>
                  <a:lnTo>
                    <a:pt x="36" y="79"/>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 name="TextBox 13"/>
          <p:cNvSpPr txBox="1"/>
          <p:nvPr/>
        </p:nvSpPr>
        <p:spPr>
          <a:xfrm>
            <a:off x="4774764" y="4597059"/>
            <a:ext cx="2644453" cy="5558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895923" rtl="0" eaLnBrk="0" fontAlgn="base" latinLnBrk="0" hangingPunct="0">
              <a:lnSpc>
                <a:spcPct val="90000"/>
              </a:lnSpc>
              <a:spcBef>
                <a:spcPct val="0"/>
              </a:spcBef>
              <a:spcAft>
                <a:spcPct val="0"/>
              </a:spcAft>
              <a:buClrTx/>
              <a:buSzTx/>
              <a:buFontTx/>
              <a:buNone/>
              <a:tabLst/>
              <a:defRPr/>
            </a:pPr>
            <a:r>
              <a:rPr kumimoji="0" lang="ru-RU"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 Локально доступные службы Azure </a:t>
            </a:r>
          </a:p>
          <a:p>
            <a:pPr marL="0" marR="0" lvl="0" indent="0" algn="ctr" defTabSz="895923" rtl="0" eaLnBrk="0" fontAlgn="base" latinLnBrk="0" hangingPunct="0">
              <a:lnSpc>
                <a:spcPct val="90000"/>
              </a:lnSpc>
              <a:spcBef>
                <a:spcPct val="0"/>
              </a:spcBef>
              <a:spcAft>
                <a:spcPct val="0"/>
              </a:spcAft>
              <a:buClrTx/>
              <a:buSzTx/>
              <a:buFontTx/>
              <a:buNone/>
              <a:tabLst/>
              <a:defRPr/>
            </a:pPr>
            <a:endParaRPr kumimoji="0" lang="ru-RU"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3" name="Title 32"/>
          <p:cNvSpPr>
            <a:spLocks noGrp="1"/>
          </p:cNvSpPr>
          <p:nvPr>
            <p:ph type="title"/>
          </p:nvPr>
        </p:nvSpPr>
        <p:spPr/>
        <p:txBody>
          <a:bodyPr/>
          <a:lstStyle/>
          <a:p>
            <a:r>
              <a:rPr lang="ru-RU" sz="4400" dirty="0"/>
              <a:t>Возможности </a:t>
            </a:r>
            <a:r>
              <a:rPr lang="en-US" sz="4400" dirty="0"/>
              <a:t>Azure Stack</a:t>
            </a:r>
          </a:p>
        </p:txBody>
      </p:sp>
      <p:grpSp>
        <p:nvGrpSpPr>
          <p:cNvPr id="54" name="Group 53"/>
          <p:cNvGrpSpPr/>
          <p:nvPr/>
        </p:nvGrpSpPr>
        <p:grpSpPr>
          <a:xfrm>
            <a:off x="5345012" y="2666875"/>
            <a:ext cx="1503957" cy="1503957"/>
            <a:chOff x="5452190" y="2719855"/>
            <a:chExt cx="1534114" cy="1534114"/>
          </a:xfrm>
        </p:grpSpPr>
        <p:sp>
          <p:nvSpPr>
            <p:cNvPr id="51" name="Oval 50"/>
            <p:cNvSpPr/>
            <p:nvPr/>
          </p:nvSpPr>
          <p:spPr bwMode="auto">
            <a:xfrm>
              <a:off x="5452190" y="2719855"/>
              <a:ext cx="1534114" cy="1534114"/>
            </a:xfrm>
            <a:prstGeom prst="ellipse">
              <a:avLst/>
            </a:prstGeom>
            <a:solidFill>
              <a:schemeClr val="accent4">
                <a:lumMod val="50000"/>
              </a:schemeClr>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Freeform 13"/>
            <p:cNvSpPr>
              <a:spLocks/>
            </p:cNvSpPr>
            <p:nvPr/>
          </p:nvSpPr>
          <p:spPr bwMode="auto">
            <a:xfrm>
              <a:off x="5854814" y="3052899"/>
              <a:ext cx="826402" cy="937498"/>
            </a:xfrm>
            <a:custGeom>
              <a:avLst/>
              <a:gdLst>
                <a:gd name="T0" fmla="*/ 28 w 98"/>
                <a:gd name="T1" fmla="*/ 0 h 112"/>
                <a:gd name="T2" fmla="*/ 0 w 98"/>
                <a:gd name="T3" fmla="*/ 0 h 112"/>
                <a:gd name="T4" fmla="*/ 0 w 98"/>
                <a:gd name="T5" fmla="*/ 28 h 112"/>
                <a:gd name="T6" fmla="*/ 8 w 98"/>
                <a:gd name="T7" fmla="*/ 28 h 112"/>
                <a:gd name="T8" fmla="*/ 8 w 98"/>
                <a:gd name="T9" fmla="*/ 13 h 112"/>
                <a:gd name="T10" fmla="*/ 40 w 98"/>
                <a:gd name="T11" fmla="*/ 80 h 112"/>
                <a:gd name="T12" fmla="*/ 40 w 98"/>
                <a:gd name="T13" fmla="*/ 112 h 112"/>
                <a:gd name="T14" fmla="*/ 48 w 98"/>
                <a:gd name="T15" fmla="*/ 112 h 112"/>
                <a:gd name="T16" fmla="*/ 48 w 98"/>
                <a:gd name="T17" fmla="*/ 88 h 112"/>
                <a:gd name="T18" fmla="*/ 82 w 98"/>
                <a:gd name="T19" fmla="*/ 52 h 112"/>
                <a:gd name="T20" fmla="*/ 73 w 98"/>
                <a:gd name="T21" fmla="*/ 61 h 112"/>
                <a:gd name="T22" fmla="*/ 79 w 98"/>
                <a:gd name="T23" fmla="*/ 67 h 112"/>
                <a:gd name="T24" fmla="*/ 98 w 98"/>
                <a:gd name="T25" fmla="*/ 48 h 112"/>
                <a:gd name="T26" fmla="*/ 79 w 98"/>
                <a:gd name="T27" fmla="*/ 29 h 112"/>
                <a:gd name="T28" fmla="*/ 73 w 98"/>
                <a:gd name="T29" fmla="*/ 35 h 112"/>
                <a:gd name="T30" fmla="*/ 83 w 98"/>
                <a:gd name="T31" fmla="*/ 44 h 112"/>
                <a:gd name="T32" fmla="*/ 47 w 98"/>
                <a:gd name="T33" fmla="*/ 65 h 112"/>
                <a:gd name="T34" fmla="*/ 14 w 98"/>
                <a:gd name="T35" fmla="*/ 8 h 112"/>
                <a:gd name="T36" fmla="*/ 28 w 98"/>
                <a:gd name="T37" fmla="*/ 8 h 112"/>
                <a:gd name="T38" fmla="*/ 28 w 98"/>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12">
                  <a:moveTo>
                    <a:pt x="28" y="0"/>
                  </a:moveTo>
                  <a:cubicBezTo>
                    <a:pt x="0" y="0"/>
                    <a:pt x="0" y="0"/>
                    <a:pt x="0" y="0"/>
                  </a:cubicBezTo>
                  <a:cubicBezTo>
                    <a:pt x="0" y="28"/>
                    <a:pt x="0" y="28"/>
                    <a:pt x="0" y="28"/>
                  </a:cubicBezTo>
                  <a:cubicBezTo>
                    <a:pt x="8" y="28"/>
                    <a:pt x="8" y="28"/>
                    <a:pt x="8" y="28"/>
                  </a:cubicBezTo>
                  <a:cubicBezTo>
                    <a:pt x="8" y="13"/>
                    <a:pt x="8" y="13"/>
                    <a:pt x="8" y="13"/>
                  </a:cubicBezTo>
                  <a:cubicBezTo>
                    <a:pt x="29" y="31"/>
                    <a:pt x="40" y="55"/>
                    <a:pt x="40" y="80"/>
                  </a:cubicBezTo>
                  <a:cubicBezTo>
                    <a:pt x="40" y="112"/>
                    <a:pt x="40" y="112"/>
                    <a:pt x="40" y="112"/>
                  </a:cubicBezTo>
                  <a:cubicBezTo>
                    <a:pt x="48" y="112"/>
                    <a:pt x="48" y="112"/>
                    <a:pt x="48" y="112"/>
                  </a:cubicBezTo>
                  <a:cubicBezTo>
                    <a:pt x="48" y="88"/>
                    <a:pt x="48" y="88"/>
                    <a:pt x="48" y="88"/>
                  </a:cubicBezTo>
                  <a:cubicBezTo>
                    <a:pt x="48" y="69"/>
                    <a:pt x="63" y="53"/>
                    <a:pt x="82" y="52"/>
                  </a:cubicBezTo>
                  <a:cubicBezTo>
                    <a:pt x="73" y="61"/>
                    <a:pt x="73" y="61"/>
                    <a:pt x="73" y="61"/>
                  </a:cubicBezTo>
                  <a:cubicBezTo>
                    <a:pt x="79" y="67"/>
                    <a:pt x="79" y="67"/>
                    <a:pt x="79" y="67"/>
                  </a:cubicBezTo>
                  <a:cubicBezTo>
                    <a:pt x="98" y="48"/>
                    <a:pt x="98" y="48"/>
                    <a:pt x="98" y="48"/>
                  </a:cubicBezTo>
                  <a:cubicBezTo>
                    <a:pt x="79" y="29"/>
                    <a:pt x="79" y="29"/>
                    <a:pt x="79" y="29"/>
                  </a:cubicBezTo>
                  <a:cubicBezTo>
                    <a:pt x="73" y="35"/>
                    <a:pt x="73" y="35"/>
                    <a:pt x="73" y="35"/>
                  </a:cubicBezTo>
                  <a:cubicBezTo>
                    <a:pt x="83" y="44"/>
                    <a:pt x="83" y="44"/>
                    <a:pt x="83" y="44"/>
                  </a:cubicBezTo>
                  <a:cubicBezTo>
                    <a:pt x="68" y="45"/>
                    <a:pt x="54" y="53"/>
                    <a:pt x="47" y="65"/>
                  </a:cubicBezTo>
                  <a:cubicBezTo>
                    <a:pt x="43" y="44"/>
                    <a:pt x="32" y="24"/>
                    <a:pt x="14" y="8"/>
                  </a:cubicBezTo>
                  <a:cubicBezTo>
                    <a:pt x="28" y="8"/>
                    <a:pt x="28" y="8"/>
                    <a:pt x="28" y="8"/>
                  </a:cubicBezTo>
                  <a:lnTo>
                    <a:pt x="28"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3" name="Group 52"/>
          <p:cNvGrpSpPr/>
          <p:nvPr/>
        </p:nvGrpSpPr>
        <p:grpSpPr>
          <a:xfrm>
            <a:off x="9040846" y="2666875"/>
            <a:ext cx="1503957" cy="1503957"/>
            <a:chOff x="9512414" y="2719855"/>
            <a:chExt cx="1534114" cy="1534114"/>
          </a:xfrm>
        </p:grpSpPr>
        <p:sp>
          <p:nvSpPr>
            <p:cNvPr id="52" name="Oval 51"/>
            <p:cNvSpPr/>
            <p:nvPr/>
          </p:nvSpPr>
          <p:spPr bwMode="auto">
            <a:xfrm>
              <a:off x="9512414" y="2719855"/>
              <a:ext cx="1534114" cy="1534114"/>
            </a:xfrm>
            <a:prstGeom prst="ellipse">
              <a:avLst/>
            </a:prstGeom>
            <a:solidFill>
              <a:schemeClr val="accent4">
                <a:lumMod val="50000"/>
              </a:schemeClr>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Freeform 5"/>
            <p:cNvSpPr>
              <a:spLocks noEditPoints="1"/>
            </p:cNvSpPr>
            <p:nvPr/>
          </p:nvSpPr>
          <p:spPr bwMode="auto">
            <a:xfrm>
              <a:off x="9902801" y="3108617"/>
              <a:ext cx="800090" cy="800090"/>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125667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0040" y="1481278"/>
            <a:ext cx="11653523" cy="2604816"/>
          </a:xfrm>
        </p:spPr>
        <p:txBody>
          <a:bodyPr/>
          <a:lstStyle/>
          <a:p>
            <a:pPr marL="0" indent="0">
              <a:buNone/>
            </a:pPr>
            <a:r>
              <a:rPr lang="ru-RU" sz="3137" dirty="0"/>
              <a:t>Ведущий инженер</a:t>
            </a:r>
            <a:r>
              <a:rPr lang="en-US" sz="3137" dirty="0"/>
              <a:t>,</a:t>
            </a:r>
            <a:r>
              <a:rPr lang="ru-RU" sz="3137" dirty="0"/>
              <a:t> </a:t>
            </a:r>
            <a:r>
              <a:rPr lang="en-US" sz="3137" dirty="0" err="1"/>
              <a:t>Dataline</a:t>
            </a:r>
            <a:r>
              <a:rPr lang="en-US" sz="3137" dirty="0"/>
              <a:t>  </a:t>
            </a:r>
          </a:p>
          <a:p>
            <a:pPr marL="336145" lvl="1" indent="0">
              <a:buNone/>
            </a:pPr>
            <a:r>
              <a:rPr lang="en-US" dirty="0">
                <a:hlinkClick r:id="rId3"/>
              </a:rPr>
              <a:t>egel@egel.su</a:t>
            </a:r>
            <a:r>
              <a:rPr lang="en-US" dirty="0"/>
              <a:t> </a:t>
            </a:r>
            <a:endParaRPr lang="en-US" sz="2400" dirty="0"/>
          </a:p>
          <a:p>
            <a:pPr marL="336145" lvl="1" indent="0">
              <a:buNone/>
            </a:pPr>
            <a:r>
              <a:rPr lang="ru-RU" dirty="0"/>
              <a:t>В настоящий момент работает ведущим инженером в компании </a:t>
            </a:r>
            <a:r>
              <a:rPr lang="ru-RU" dirty="0" err="1"/>
              <a:t>Dataline</a:t>
            </a:r>
            <a:r>
              <a:rPr lang="ru-RU" dirty="0"/>
              <a:t>. Занимается внедрением, поддержкой и развитием инфраструктур, в частности публичного облака Cloud-V, на базе продуктов Microsoft: </a:t>
            </a:r>
            <a:r>
              <a:rPr lang="ru-RU" dirty="0" err="1"/>
              <a:t>Windows</a:t>
            </a:r>
            <a:r>
              <a:rPr lang="ru-RU" dirty="0"/>
              <a:t> </a:t>
            </a:r>
            <a:r>
              <a:rPr lang="ru-RU" dirty="0" err="1"/>
              <a:t>Server</a:t>
            </a:r>
            <a:r>
              <a:rPr lang="ru-RU" dirty="0"/>
              <a:t>, </a:t>
            </a:r>
            <a:r>
              <a:rPr lang="ru-RU" dirty="0" err="1"/>
              <a:t>System</a:t>
            </a:r>
            <a:r>
              <a:rPr lang="ru-RU" dirty="0"/>
              <a:t> </a:t>
            </a:r>
            <a:r>
              <a:rPr lang="ru-RU" dirty="0" err="1"/>
              <a:t>Center</a:t>
            </a:r>
            <a:r>
              <a:rPr lang="ru-RU" dirty="0"/>
              <a:t>.  </a:t>
            </a:r>
            <a:endParaRPr lang="en-US" sz="2400" dirty="0"/>
          </a:p>
        </p:txBody>
      </p:sp>
      <p:sp>
        <p:nvSpPr>
          <p:cNvPr id="3" name="Title 2"/>
          <p:cNvSpPr>
            <a:spLocks noGrp="1"/>
          </p:cNvSpPr>
          <p:nvPr>
            <p:ph type="title"/>
          </p:nvPr>
        </p:nvSpPr>
        <p:spPr/>
        <p:txBody>
          <a:bodyPr/>
          <a:lstStyle/>
          <a:p>
            <a:r>
              <a:rPr lang="ru-RU" dirty="0"/>
              <a:t>Сергей Груздов </a:t>
            </a:r>
            <a:r>
              <a:rPr lang="ru-RU" sz="4400" dirty="0"/>
              <a:t> </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4353" y="0"/>
            <a:ext cx="2357647" cy="2357647"/>
          </a:xfrm>
          <a:prstGeom prst="rect">
            <a:avLst/>
          </a:prstGeom>
        </p:spPr>
      </p:pic>
    </p:spTree>
    <p:extLst>
      <p:ext uri="{BB962C8B-B14F-4D97-AF65-F5344CB8AC3E}">
        <p14:creationId xmlns:p14="http://schemas.microsoft.com/office/powerpoint/2010/main" val="20415645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45" name="Rectangle 44"/>
          <p:cNvSpPr/>
          <p:nvPr/>
        </p:nvSpPr>
        <p:spPr bwMode="auto">
          <a:xfrm>
            <a:off x="6009092" y="973"/>
            <a:ext cx="6185735" cy="6857027"/>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91425" y="1605080"/>
            <a:ext cx="5981957" cy="899537"/>
          </a:xfrm>
        </p:spPr>
        <p:txBody>
          <a:bodyPr/>
          <a:lstStyle/>
          <a:p>
            <a:r>
              <a:rPr lang="ru-RU" sz="4000" dirty="0"/>
              <a:t>Службы Azure доступны локально</a:t>
            </a:r>
          </a:p>
        </p:txBody>
      </p:sp>
      <p:sp>
        <p:nvSpPr>
          <p:cNvPr id="24" name="Text Placeholder 4"/>
          <p:cNvSpPr txBox="1">
            <a:spLocks/>
          </p:cNvSpPr>
          <p:nvPr/>
        </p:nvSpPr>
        <p:spPr>
          <a:xfrm>
            <a:off x="269036" y="3011518"/>
            <a:ext cx="5916699" cy="2785993"/>
          </a:xfrm>
          <a:prstGeom prst="rect">
            <a:avLst/>
          </a:prstGeom>
        </p:spPr>
        <p:txBody>
          <a:bodyPr vert="horz" wrap="square" lIns="146284" tIns="91427" rIns="146284" bIns="91427"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0354">
                      <a:schemeClr val="tx2"/>
                    </a:gs>
                    <a:gs pos="40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7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48157"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1765"/>
              </a:spcBef>
              <a:spcAft>
                <a:spcPts val="0"/>
              </a:spcAft>
              <a:buClrTx/>
              <a:buSzPct val="90000"/>
              <a:buFont typeface="Wingdings" panose="05000000000000000000" pitchFamily="2" charset="2"/>
              <a:buNone/>
              <a:tabLst/>
              <a:defRPr/>
            </a:pPr>
            <a:r>
              <a:rPr kumimoji="0" lang="ru-RU" sz="2800" b="0" i="0" u="none" strike="noStrike" kern="1200" cap="none" spc="0" normalizeH="0" baseline="0" noProof="0" dirty="0">
                <a:ln>
                  <a:noFill/>
                </a:ln>
                <a:gradFill>
                  <a:gsLst>
                    <a:gs pos="20354">
                      <a:srgbClr val="E7DCF4"/>
                    </a:gs>
                    <a:gs pos="40000">
                      <a:srgbClr val="E7DCF4"/>
                    </a:gs>
                  </a:gsLst>
                  <a:lin ang="5400000" scaled="0"/>
                </a:gradFill>
                <a:effectLst/>
                <a:uLnTx/>
                <a:uFillTx/>
                <a:latin typeface="Segoe UI Light"/>
                <a:ea typeface="+mn-ea"/>
                <a:cs typeface="+mn-cs"/>
              </a:rPr>
              <a:t>Внедряйте гибридное облако</a:t>
            </a:r>
            <a:r>
              <a:rPr kumimoji="0" lang="en-US" sz="2800" b="0" i="0" u="none" strike="noStrike" kern="1200" cap="none" spc="0" normalizeH="0" baseline="0" noProof="0" dirty="0">
                <a:ln>
                  <a:noFill/>
                </a:ln>
                <a:gradFill>
                  <a:gsLst>
                    <a:gs pos="20354">
                      <a:srgbClr val="E7DCF4"/>
                    </a:gs>
                    <a:gs pos="40000">
                      <a:srgbClr val="E7DCF4"/>
                    </a:gs>
                  </a:gsLst>
                  <a:lin ang="5400000" scaled="0"/>
                </a:gradFill>
                <a:effectLst/>
                <a:uLnTx/>
                <a:uFillTx/>
                <a:latin typeface="Segoe UI Light"/>
                <a:ea typeface="+mn-ea"/>
                <a:cs typeface="+mn-cs"/>
              </a:rPr>
              <a:t> </a:t>
            </a:r>
            <a:r>
              <a:rPr kumimoji="0" lang="ru-RU" sz="2800" b="0" i="0" u="none" strike="noStrike" kern="1200" cap="none" spc="0" normalizeH="0" baseline="0" noProof="0" dirty="0">
                <a:ln>
                  <a:noFill/>
                </a:ln>
                <a:gradFill>
                  <a:gsLst>
                    <a:gs pos="20354">
                      <a:srgbClr val="E7DCF4"/>
                    </a:gs>
                    <a:gs pos="40000">
                      <a:srgbClr val="E7DCF4"/>
                    </a:gs>
                  </a:gsLst>
                  <a:lin ang="5400000" scaled="0"/>
                </a:gradFill>
                <a:effectLst/>
                <a:uLnTx/>
                <a:uFillTx/>
                <a:latin typeface="Segoe UI Light"/>
                <a:ea typeface="+mn-ea"/>
                <a:cs typeface="+mn-cs"/>
              </a:rPr>
              <a:t>с учетом ваших условий. Выполняйте запросы бизнеса и технические требования, выбирая нужное сочетание облачной и локальной моделей развертывания</a:t>
            </a:r>
          </a:p>
          <a:p>
            <a:pPr marL="0" marR="0" lvl="0" indent="0" algn="l" defTabSz="914293" rtl="0" eaLnBrk="1" fontAlgn="auto" latinLnBrk="0" hangingPunct="1">
              <a:lnSpc>
                <a:spcPct val="107000"/>
              </a:lnSpc>
              <a:spcBef>
                <a:spcPts val="0"/>
              </a:spcBef>
              <a:spcAft>
                <a:spcPts val="800"/>
              </a:spcAft>
              <a:buClr>
                <a:srgbClr val="FFFFFF"/>
              </a:buClr>
              <a:buSzPct val="90000"/>
              <a:buFont typeface="Wingdings" panose="05000000000000000000" pitchFamily="2" charset="2"/>
              <a:buNone/>
              <a:tabLst/>
              <a:defRPr/>
            </a:pPr>
            <a:endParaRPr kumimoji="0" lang="ru-RU"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5" name="Up Arrow 14"/>
          <p:cNvSpPr/>
          <p:nvPr/>
        </p:nvSpPr>
        <p:spPr bwMode="auto">
          <a:xfrm>
            <a:off x="8637320" y="4490676"/>
            <a:ext cx="607413" cy="544284"/>
          </a:xfrm>
          <a:prstGeom prst="up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 name="Down Arrow 15"/>
          <p:cNvSpPr/>
          <p:nvPr/>
        </p:nvSpPr>
        <p:spPr bwMode="auto">
          <a:xfrm>
            <a:off x="8695898" y="1922651"/>
            <a:ext cx="490258" cy="413829"/>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 name="TextBox 54"/>
          <p:cNvSpPr txBox="1"/>
          <p:nvPr/>
        </p:nvSpPr>
        <p:spPr>
          <a:xfrm>
            <a:off x="6273382" y="3815548"/>
            <a:ext cx="809423" cy="50690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ru-RU" sz="156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IaaS</a:t>
            </a:r>
          </a:p>
        </p:txBody>
      </p:sp>
      <p:pic>
        <p:nvPicPr>
          <p:cNvPr id="9" name="Picture 8"/>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435542" y="3702959"/>
            <a:ext cx="1010969" cy="654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4"/>
          <a:stretch>
            <a:fillRect/>
          </a:stretch>
        </p:blipFill>
        <p:spPr>
          <a:xfrm>
            <a:off x="8551053" y="2464751"/>
            <a:ext cx="779946" cy="698444"/>
          </a:xfrm>
          <a:prstGeom prst="rect">
            <a:avLst/>
          </a:prstGeom>
        </p:spPr>
      </p:pic>
      <p:pic>
        <p:nvPicPr>
          <p:cNvPr id="8" name="Picture 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7137536" y="3654416"/>
            <a:ext cx="905703" cy="82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p:cNvGrpSpPr/>
          <p:nvPr/>
        </p:nvGrpSpPr>
        <p:grpSpPr>
          <a:xfrm>
            <a:off x="7264174" y="2432162"/>
            <a:ext cx="652430" cy="651811"/>
            <a:chOff x="6793542" y="2480435"/>
            <a:chExt cx="665513" cy="664881"/>
          </a:xfrm>
        </p:grpSpPr>
        <p:sp>
          <p:nvSpPr>
            <p:cNvPr id="41" name="Freeform 10"/>
            <p:cNvSpPr>
              <a:spLocks/>
            </p:cNvSpPr>
            <p:nvPr/>
          </p:nvSpPr>
          <p:spPr bwMode="auto">
            <a:xfrm>
              <a:off x="6793542" y="2480435"/>
              <a:ext cx="310657" cy="311920"/>
            </a:xfrm>
            <a:custGeom>
              <a:avLst/>
              <a:gdLst>
                <a:gd name="T0" fmla="*/ 98 w 207"/>
                <a:gd name="T1" fmla="*/ 188 h 208"/>
                <a:gd name="T2" fmla="*/ 97 w 207"/>
                <a:gd name="T3" fmla="*/ 177 h 208"/>
                <a:gd name="T4" fmla="*/ 153 w 207"/>
                <a:gd name="T5" fmla="*/ 122 h 208"/>
                <a:gd name="T6" fmla="*/ 182 w 207"/>
                <a:gd name="T7" fmla="*/ 130 h 208"/>
                <a:gd name="T8" fmla="*/ 207 w 207"/>
                <a:gd name="T9" fmla="*/ 107 h 208"/>
                <a:gd name="T10" fmla="*/ 207 w 207"/>
                <a:gd name="T11" fmla="*/ 21 h 208"/>
                <a:gd name="T12" fmla="*/ 207 w 207"/>
                <a:gd name="T13" fmla="*/ 19 h 208"/>
                <a:gd name="T14" fmla="*/ 187 w 207"/>
                <a:gd name="T15" fmla="*/ 0 h 208"/>
                <a:gd name="T16" fmla="*/ 20 w 207"/>
                <a:gd name="T17" fmla="*/ 0 h 208"/>
                <a:gd name="T18" fmla="*/ 0 w 207"/>
                <a:gd name="T19" fmla="*/ 21 h 208"/>
                <a:gd name="T20" fmla="*/ 0 w 207"/>
                <a:gd name="T21" fmla="*/ 188 h 208"/>
                <a:gd name="T22" fmla="*/ 8 w 207"/>
                <a:gd name="T23" fmla="*/ 205 h 208"/>
                <a:gd name="T24" fmla="*/ 20 w 207"/>
                <a:gd name="T25" fmla="*/ 208 h 208"/>
                <a:gd name="T26" fmla="*/ 60 w 207"/>
                <a:gd name="T27" fmla="*/ 208 h 208"/>
                <a:gd name="T28" fmla="*/ 98 w 207"/>
                <a:gd name="T29"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08">
                  <a:moveTo>
                    <a:pt x="98" y="188"/>
                  </a:moveTo>
                  <a:cubicBezTo>
                    <a:pt x="98" y="185"/>
                    <a:pt x="97" y="181"/>
                    <a:pt x="97" y="177"/>
                  </a:cubicBezTo>
                  <a:cubicBezTo>
                    <a:pt x="97" y="147"/>
                    <a:pt x="122" y="122"/>
                    <a:pt x="153" y="122"/>
                  </a:cubicBezTo>
                  <a:cubicBezTo>
                    <a:pt x="164" y="122"/>
                    <a:pt x="174" y="125"/>
                    <a:pt x="182" y="130"/>
                  </a:cubicBezTo>
                  <a:cubicBezTo>
                    <a:pt x="189" y="121"/>
                    <a:pt x="198" y="113"/>
                    <a:pt x="207" y="107"/>
                  </a:cubicBezTo>
                  <a:cubicBezTo>
                    <a:pt x="207" y="21"/>
                    <a:pt x="207" y="21"/>
                    <a:pt x="207" y="21"/>
                  </a:cubicBezTo>
                  <a:cubicBezTo>
                    <a:pt x="207" y="20"/>
                    <a:pt x="207" y="20"/>
                    <a:pt x="207" y="19"/>
                  </a:cubicBezTo>
                  <a:cubicBezTo>
                    <a:pt x="206" y="9"/>
                    <a:pt x="198" y="0"/>
                    <a:pt x="187" y="0"/>
                  </a:cubicBezTo>
                  <a:cubicBezTo>
                    <a:pt x="20" y="0"/>
                    <a:pt x="20" y="0"/>
                    <a:pt x="20" y="0"/>
                  </a:cubicBezTo>
                  <a:cubicBezTo>
                    <a:pt x="9" y="0"/>
                    <a:pt x="0" y="10"/>
                    <a:pt x="0" y="21"/>
                  </a:cubicBezTo>
                  <a:cubicBezTo>
                    <a:pt x="0" y="188"/>
                    <a:pt x="0" y="188"/>
                    <a:pt x="0" y="188"/>
                  </a:cubicBezTo>
                  <a:cubicBezTo>
                    <a:pt x="0" y="195"/>
                    <a:pt x="3" y="201"/>
                    <a:pt x="8" y="205"/>
                  </a:cubicBezTo>
                  <a:cubicBezTo>
                    <a:pt x="12" y="207"/>
                    <a:pt x="16" y="208"/>
                    <a:pt x="20" y="208"/>
                  </a:cubicBezTo>
                  <a:cubicBezTo>
                    <a:pt x="60" y="208"/>
                    <a:pt x="60" y="208"/>
                    <a:pt x="60" y="208"/>
                  </a:cubicBezTo>
                  <a:cubicBezTo>
                    <a:pt x="70" y="198"/>
                    <a:pt x="83" y="190"/>
                    <a:pt x="98"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2" name="Freeform 11"/>
            <p:cNvSpPr>
              <a:spLocks/>
            </p:cNvSpPr>
            <p:nvPr/>
          </p:nvSpPr>
          <p:spPr bwMode="auto">
            <a:xfrm>
              <a:off x="7146504" y="2480435"/>
              <a:ext cx="312551" cy="311920"/>
            </a:xfrm>
            <a:custGeom>
              <a:avLst/>
              <a:gdLst>
                <a:gd name="T0" fmla="*/ 113 w 208"/>
                <a:gd name="T1" fmla="*/ 185 h 208"/>
                <a:gd name="T2" fmla="*/ 113 w 208"/>
                <a:gd name="T3" fmla="*/ 189 h 208"/>
                <a:gd name="T4" fmla="*/ 147 w 208"/>
                <a:gd name="T5" fmla="*/ 208 h 208"/>
                <a:gd name="T6" fmla="*/ 187 w 208"/>
                <a:gd name="T7" fmla="*/ 208 h 208"/>
                <a:gd name="T8" fmla="*/ 208 w 208"/>
                <a:gd name="T9" fmla="*/ 188 h 208"/>
                <a:gd name="T10" fmla="*/ 208 w 208"/>
                <a:gd name="T11" fmla="*/ 21 h 208"/>
                <a:gd name="T12" fmla="*/ 208 w 208"/>
                <a:gd name="T13" fmla="*/ 19 h 208"/>
                <a:gd name="T14" fmla="*/ 187 w 208"/>
                <a:gd name="T15" fmla="*/ 0 h 208"/>
                <a:gd name="T16" fmla="*/ 20 w 208"/>
                <a:gd name="T17" fmla="*/ 0 h 208"/>
                <a:gd name="T18" fmla="*/ 0 w 208"/>
                <a:gd name="T19" fmla="*/ 21 h 208"/>
                <a:gd name="T20" fmla="*/ 0 w 208"/>
                <a:gd name="T21" fmla="*/ 96 h 208"/>
                <a:gd name="T22" fmla="*/ 21 w 208"/>
                <a:gd name="T23" fmla="*/ 93 h 208"/>
                <a:gd name="T24" fmla="*/ 113 w 208"/>
                <a:gd name="T25" fmla="*/ 18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208">
                  <a:moveTo>
                    <a:pt x="113" y="185"/>
                  </a:moveTo>
                  <a:cubicBezTo>
                    <a:pt x="113" y="187"/>
                    <a:pt x="113" y="188"/>
                    <a:pt x="113" y="189"/>
                  </a:cubicBezTo>
                  <a:cubicBezTo>
                    <a:pt x="126" y="192"/>
                    <a:pt x="138" y="199"/>
                    <a:pt x="147" y="208"/>
                  </a:cubicBezTo>
                  <a:cubicBezTo>
                    <a:pt x="187" y="208"/>
                    <a:pt x="187" y="208"/>
                    <a:pt x="187" y="208"/>
                  </a:cubicBezTo>
                  <a:cubicBezTo>
                    <a:pt x="198" y="208"/>
                    <a:pt x="208" y="199"/>
                    <a:pt x="208" y="188"/>
                  </a:cubicBezTo>
                  <a:cubicBezTo>
                    <a:pt x="208" y="21"/>
                    <a:pt x="208" y="21"/>
                    <a:pt x="208" y="21"/>
                  </a:cubicBezTo>
                  <a:cubicBezTo>
                    <a:pt x="208" y="20"/>
                    <a:pt x="208" y="20"/>
                    <a:pt x="208" y="19"/>
                  </a:cubicBezTo>
                  <a:cubicBezTo>
                    <a:pt x="207" y="9"/>
                    <a:pt x="198" y="0"/>
                    <a:pt x="187" y="0"/>
                  </a:cubicBezTo>
                  <a:cubicBezTo>
                    <a:pt x="20" y="0"/>
                    <a:pt x="20" y="0"/>
                    <a:pt x="20" y="0"/>
                  </a:cubicBezTo>
                  <a:cubicBezTo>
                    <a:pt x="9" y="0"/>
                    <a:pt x="0" y="10"/>
                    <a:pt x="0" y="21"/>
                  </a:cubicBezTo>
                  <a:cubicBezTo>
                    <a:pt x="0" y="96"/>
                    <a:pt x="0" y="96"/>
                    <a:pt x="0" y="96"/>
                  </a:cubicBezTo>
                  <a:cubicBezTo>
                    <a:pt x="7" y="94"/>
                    <a:pt x="14" y="93"/>
                    <a:pt x="21" y="93"/>
                  </a:cubicBezTo>
                  <a:cubicBezTo>
                    <a:pt x="72" y="93"/>
                    <a:pt x="113" y="135"/>
                    <a:pt x="113" y="1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3" name="Freeform 12"/>
            <p:cNvSpPr>
              <a:spLocks/>
            </p:cNvSpPr>
            <p:nvPr/>
          </p:nvSpPr>
          <p:spPr bwMode="auto">
            <a:xfrm>
              <a:off x="6793542" y="2833396"/>
              <a:ext cx="310657" cy="311920"/>
            </a:xfrm>
            <a:custGeom>
              <a:avLst/>
              <a:gdLst>
                <a:gd name="T0" fmla="*/ 41 w 207"/>
                <a:gd name="T1" fmla="*/ 20 h 208"/>
                <a:gd name="T2" fmla="*/ 44 w 207"/>
                <a:gd name="T3" fmla="*/ 0 h 208"/>
                <a:gd name="T4" fmla="*/ 20 w 207"/>
                <a:gd name="T5" fmla="*/ 0 h 208"/>
                <a:gd name="T6" fmla="*/ 0 w 207"/>
                <a:gd name="T7" fmla="*/ 20 h 208"/>
                <a:gd name="T8" fmla="*/ 0 w 207"/>
                <a:gd name="T9" fmla="*/ 187 h 208"/>
                <a:gd name="T10" fmla="*/ 8 w 207"/>
                <a:gd name="T11" fmla="*/ 204 h 208"/>
                <a:gd name="T12" fmla="*/ 20 w 207"/>
                <a:gd name="T13" fmla="*/ 208 h 208"/>
                <a:gd name="T14" fmla="*/ 187 w 207"/>
                <a:gd name="T15" fmla="*/ 208 h 208"/>
                <a:gd name="T16" fmla="*/ 207 w 207"/>
                <a:gd name="T17" fmla="*/ 187 h 208"/>
                <a:gd name="T18" fmla="*/ 207 w 207"/>
                <a:gd name="T19" fmla="*/ 89 h 208"/>
                <a:gd name="T20" fmla="*/ 110 w 207"/>
                <a:gd name="T21" fmla="*/ 89 h 208"/>
                <a:gd name="T22" fmla="*/ 41 w 207"/>
                <a:gd name="T23" fmla="*/ 2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8">
                  <a:moveTo>
                    <a:pt x="41" y="20"/>
                  </a:moveTo>
                  <a:cubicBezTo>
                    <a:pt x="41" y="13"/>
                    <a:pt x="42" y="6"/>
                    <a:pt x="44" y="0"/>
                  </a:cubicBezTo>
                  <a:cubicBezTo>
                    <a:pt x="20" y="0"/>
                    <a:pt x="20" y="0"/>
                    <a:pt x="20" y="0"/>
                  </a:cubicBezTo>
                  <a:cubicBezTo>
                    <a:pt x="9" y="0"/>
                    <a:pt x="0" y="9"/>
                    <a:pt x="0" y="20"/>
                  </a:cubicBezTo>
                  <a:cubicBezTo>
                    <a:pt x="0" y="187"/>
                    <a:pt x="0" y="187"/>
                    <a:pt x="0" y="187"/>
                  </a:cubicBezTo>
                  <a:cubicBezTo>
                    <a:pt x="0" y="194"/>
                    <a:pt x="3" y="200"/>
                    <a:pt x="8" y="204"/>
                  </a:cubicBezTo>
                  <a:cubicBezTo>
                    <a:pt x="12" y="206"/>
                    <a:pt x="16" y="208"/>
                    <a:pt x="20" y="208"/>
                  </a:cubicBezTo>
                  <a:cubicBezTo>
                    <a:pt x="187" y="208"/>
                    <a:pt x="187" y="208"/>
                    <a:pt x="187" y="208"/>
                  </a:cubicBezTo>
                  <a:cubicBezTo>
                    <a:pt x="198" y="208"/>
                    <a:pt x="207" y="198"/>
                    <a:pt x="207" y="187"/>
                  </a:cubicBezTo>
                  <a:cubicBezTo>
                    <a:pt x="207" y="89"/>
                    <a:pt x="207" y="89"/>
                    <a:pt x="207" y="89"/>
                  </a:cubicBezTo>
                  <a:cubicBezTo>
                    <a:pt x="110" y="89"/>
                    <a:pt x="110" y="89"/>
                    <a:pt x="110" y="89"/>
                  </a:cubicBezTo>
                  <a:cubicBezTo>
                    <a:pt x="72" y="89"/>
                    <a:pt x="41" y="58"/>
                    <a:pt x="41"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4" name="Freeform 13"/>
            <p:cNvSpPr>
              <a:spLocks/>
            </p:cNvSpPr>
            <p:nvPr/>
          </p:nvSpPr>
          <p:spPr bwMode="auto">
            <a:xfrm>
              <a:off x="7146504" y="2833396"/>
              <a:ext cx="312551" cy="311920"/>
            </a:xfrm>
            <a:custGeom>
              <a:avLst/>
              <a:gdLst>
                <a:gd name="T0" fmla="*/ 98 w 208"/>
                <a:gd name="T1" fmla="*/ 89 h 208"/>
                <a:gd name="T2" fmla="*/ 0 w 208"/>
                <a:gd name="T3" fmla="*/ 89 h 208"/>
                <a:gd name="T4" fmla="*/ 0 w 208"/>
                <a:gd name="T5" fmla="*/ 187 h 208"/>
                <a:gd name="T6" fmla="*/ 9 w 208"/>
                <a:gd name="T7" fmla="*/ 204 h 208"/>
                <a:gd name="T8" fmla="*/ 20 w 208"/>
                <a:gd name="T9" fmla="*/ 208 h 208"/>
                <a:gd name="T10" fmla="*/ 187 w 208"/>
                <a:gd name="T11" fmla="*/ 208 h 208"/>
                <a:gd name="T12" fmla="*/ 208 w 208"/>
                <a:gd name="T13" fmla="*/ 187 h 208"/>
                <a:gd name="T14" fmla="*/ 208 w 208"/>
                <a:gd name="T15" fmla="*/ 20 h 208"/>
                <a:gd name="T16" fmla="*/ 208 w 208"/>
                <a:gd name="T17" fmla="*/ 19 h 208"/>
                <a:gd name="T18" fmla="*/ 187 w 208"/>
                <a:gd name="T19" fmla="*/ 0 h 208"/>
                <a:gd name="T20" fmla="*/ 163 w 208"/>
                <a:gd name="T21" fmla="*/ 0 h 208"/>
                <a:gd name="T22" fmla="*/ 166 w 208"/>
                <a:gd name="T23" fmla="*/ 20 h 208"/>
                <a:gd name="T24" fmla="*/ 98 w 208"/>
                <a:gd name="T25" fmla="*/ 8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208">
                  <a:moveTo>
                    <a:pt x="98" y="89"/>
                  </a:moveTo>
                  <a:cubicBezTo>
                    <a:pt x="0" y="89"/>
                    <a:pt x="0" y="89"/>
                    <a:pt x="0" y="89"/>
                  </a:cubicBezTo>
                  <a:cubicBezTo>
                    <a:pt x="0" y="187"/>
                    <a:pt x="0" y="187"/>
                    <a:pt x="0" y="187"/>
                  </a:cubicBezTo>
                  <a:cubicBezTo>
                    <a:pt x="0" y="194"/>
                    <a:pt x="3" y="200"/>
                    <a:pt x="9" y="204"/>
                  </a:cubicBezTo>
                  <a:cubicBezTo>
                    <a:pt x="12" y="206"/>
                    <a:pt x="16" y="208"/>
                    <a:pt x="20" y="208"/>
                  </a:cubicBezTo>
                  <a:cubicBezTo>
                    <a:pt x="187" y="208"/>
                    <a:pt x="187" y="208"/>
                    <a:pt x="187" y="208"/>
                  </a:cubicBezTo>
                  <a:cubicBezTo>
                    <a:pt x="198" y="208"/>
                    <a:pt x="208" y="198"/>
                    <a:pt x="208" y="187"/>
                  </a:cubicBezTo>
                  <a:cubicBezTo>
                    <a:pt x="208" y="20"/>
                    <a:pt x="208" y="20"/>
                    <a:pt x="208" y="20"/>
                  </a:cubicBezTo>
                  <a:cubicBezTo>
                    <a:pt x="208" y="20"/>
                    <a:pt x="208" y="19"/>
                    <a:pt x="208" y="19"/>
                  </a:cubicBezTo>
                  <a:cubicBezTo>
                    <a:pt x="207" y="8"/>
                    <a:pt x="198" y="0"/>
                    <a:pt x="187" y="0"/>
                  </a:cubicBezTo>
                  <a:cubicBezTo>
                    <a:pt x="163" y="0"/>
                    <a:pt x="163" y="0"/>
                    <a:pt x="163" y="0"/>
                  </a:cubicBezTo>
                  <a:cubicBezTo>
                    <a:pt x="165" y="6"/>
                    <a:pt x="166" y="13"/>
                    <a:pt x="166" y="20"/>
                  </a:cubicBezTo>
                  <a:cubicBezTo>
                    <a:pt x="166" y="58"/>
                    <a:pt x="135" y="89"/>
                    <a:pt x="98" y="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1" name="Freeform 10"/>
          <p:cNvSpPr>
            <a:spLocks noEditPoints="1"/>
          </p:cNvSpPr>
          <p:nvPr/>
        </p:nvSpPr>
        <p:spPr bwMode="auto">
          <a:xfrm>
            <a:off x="10004980" y="3771315"/>
            <a:ext cx="625109" cy="595366"/>
          </a:xfrm>
          <a:custGeom>
            <a:avLst/>
            <a:gdLst>
              <a:gd name="T0" fmla="*/ 0 w 358"/>
              <a:gd name="T1" fmla="*/ 319 h 319"/>
              <a:gd name="T2" fmla="*/ 358 w 358"/>
              <a:gd name="T3" fmla="*/ 0 h 319"/>
              <a:gd name="T4" fmla="*/ 89 w 358"/>
              <a:gd name="T5" fmla="*/ 302 h 319"/>
              <a:gd name="T6" fmla="*/ 14 w 358"/>
              <a:gd name="T7" fmla="*/ 256 h 319"/>
              <a:gd name="T8" fmla="*/ 89 w 358"/>
              <a:gd name="T9" fmla="*/ 302 h 319"/>
              <a:gd name="T10" fmla="*/ 14 w 358"/>
              <a:gd name="T11" fmla="*/ 246 h 319"/>
              <a:gd name="T12" fmla="*/ 89 w 358"/>
              <a:gd name="T13" fmla="*/ 198 h 319"/>
              <a:gd name="T14" fmla="*/ 89 w 358"/>
              <a:gd name="T15" fmla="*/ 191 h 319"/>
              <a:gd name="T16" fmla="*/ 14 w 358"/>
              <a:gd name="T17" fmla="*/ 142 h 319"/>
              <a:gd name="T18" fmla="*/ 89 w 358"/>
              <a:gd name="T19" fmla="*/ 191 h 319"/>
              <a:gd name="T20" fmla="*/ 14 w 358"/>
              <a:gd name="T21" fmla="*/ 133 h 319"/>
              <a:gd name="T22" fmla="*/ 89 w 358"/>
              <a:gd name="T23" fmla="*/ 87 h 319"/>
              <a:gd name="T24" fmla="*/ 173 w 358"/>
              <a:gd name="T25" fmla="*/ 302 h 319"/>
              <a:gd name="T26" fmla="*/ 98 w 358"/>
              <a:gd name="T27" fmla="*/ 256 h 319"/>
              <a:gd name="T28" fmla="*/ 173 w 358"/>
              <a:gd name="T29" fmla="*/ 302 h 319"/>
              <a:gd name="T30" fmla="*/ 98 w 358"/>
              <a:gd name="T31" fmla="*/ 246 h 319"/>
              <a:gd name="T32" fmla="*/ 173 w 358"/>
              <a:gd name="T33" fmla="*/ 198 h 319"/>
              <a:gd name="T34" fmla="*/ 173 w 358"/>
              <a:gd name="T35" fmla="*/ 191 h 319"/>
              <a:gd name="T36" fmla="*/ 98 w 358"/>
              <a:gd name="T37" fmla="*/ 142 h 319"/>
              <a:gd name="T38" fmla="*/ 173 w 358"/>
              <a:gd name="T39" fmla="*/ 191 h 319"/>
              <a:gd name="T40" fmla="*/ 98 w 358"/>
              <a:gd name="T41" fmla="*/ 133 h 319"/>
              <a:gd name="T42" fmla="*/ 173 w 358"/>
              <a:gd name="T43" fmla="*/ 87 h 319"/>
              <a:gd name="T44" fmla="*/ 257 w 358"/>
              <a:gd name="T45" fmla="*/ 302 h 319"/>
              <a:gd name="T46" fmla="*/ 183 w 358"/>
              <a:gd name="T47" fmla="*/ 256 h 319"/>
              <a:gd name="T48" fmla="*/ 257 w 358"/>
              <a:gd name="T49" fmla="*/ 302 h 319"/>
              <a:gd name="T50" fmla="*/ 183 w 358"/>
              <a:gd name="T51" fmla="*/ 246 h 319"/>
              <a:gd name="T52" fmla="*/ 257 w 358"/>
              <a:gd name="T53" fmla="*/ 198 h 319"/>
              <a:gd name="T54" fmla="*/ 257 w 358"/>
              <a:gd name="T55" fmla="*/ 191 h 319"/>
              <a:gd name="T56" fmla="*/ 183 w 358"/>
              <a:gd name="T57" fmla="*/ 142 h 319"/>
              <a:gd name="T58" fmla="*/ 257 w 358"/>
              <a:gd name="T59" fmla="*/ 191 h 319"/>
              <a:gd name="T60" fmla="*/ 183 w 358"/>
              <a:gd name="T61" fmla="*/ 133 h 319"/>
              <a:gd name="T62" fmla="*/ 257 w 358"/>
              <a:gd name="T63" fmla="*/ 87 h 319"/>
              <a:gd name="T64" fmla="*/ 339 w 358"/>
              <a:gd name="T65" fmla="*/ 302 h 319"/>
              <a:gd name="T66" fmla="*/ 265 w 358"/>
              <a:gd name="T67" fmla="*/ 256 h 319"/>
              <a:gd name="T68" fmla="*/ 339 w 358"/>
              <a:gd name="T69" fmla="*/ 302 h 319"/>
              <a:gd name="T70" fmla="*/ 265 w 358"/>
              <a:gd name="T71" fmla="*/ 246 h 319"/>
              <a:gd name="T72" fmla="*/ 339 w 358"/>
              <a:gd name="T73" fmla="*/ 198 h 319"/>
              <a:gd name="T74" fmla="*/ 339 w 358"/>
              <a:gd name="T75" fmla="*/ 191 h 319"/>
              <a:gd name="T76" fmla="*/ 265 w 358"/>
              <a:gd name="T77" fmla="*/ 142 h 319"/>
              <a:gd name="T78" fmla="*/ 339 w 358"/>
              <a:gd name="T79" fmla="*/ 191 h 319"/>
              <a:gd name="T80" fmla="*/ 265 w 358"/>
              <a:gd name="T81" fmla="*/ 133 h 319"/>
              <a:gd name="T82" fmla="*/ 339 w 358"/>
              <a:gd name="T83" fmla="*/ 87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319">
                <a:moveTo>
                  <a:pt x="0" y="0"/>
                </a:moveTo>
                <a:lnTo>
                  <a:pt x="0" y="319"/>
                </a:lnTo>
                <a:lnTo>
                  <a:pt x="358" y="319"/>
                </a:lnTo>
                <a:lnTo>
                  <a:pt x="358" y="0"/>
                </a:lnTo>
                <a:lnTo>
                  <a:pt x="0" y="0"/>
                </a:lnTo>
                <a:close/>
                <a:moveTo>
                  <a:pt x="89" y="302"/>
                </a:moveTo>
                <a:lnTo>
                  <a:pt x="14" y="302"/>
                </a:lnTo>
                <a:lnTo>
                  <a:pt x="14" y="256"/>
                </a:lnTo>
                <a:lnTo>
                  <a:pt x="89" y="256"/>
                </a:lnTo>
                <a:lnTo>
                  <a:pt x="89" y="302"/>
                </a:lnTo>
                <a:close/>
                <a:moveTo>
                  <a:pt x="89" y="246"/>
                </a:moveTo>
                <a:lnTo>
                  <a:pt x="14" y="246"/>
                </a:lnTo>
                <a:lnTo>
                  <a:pt x="14" y="198"/>
                </a:lnTo>
                <a:lnTo>
                  <a:pt x="89" y="198"/>
                </a:lnTo>
                <a:lnTo>
                  <a:pt x="89" y="246"/>
                </a:lnTo>
                <a:close/>
                <a:moveTo>
                  <a:pt x="89" y="191"/>
                </a:moveTo>
                <a:lnTo>
                  <a:pt x="14" y="191"/>
                </a:lnTo>
                <a:lnTo>
                  <a:pt x="14" y="142"/>
                </a:lnTo>
                <a:lnTo>
                  <a:pt x="89" y="142"/>
                </a:lnTo>
                <a:lnTo>
                  <a:pt x="89" y="191"/>
                </a:lnTo>
                <a:close/>
                <a:moveTo>
                  <a:pt x="89" y="133"/>
                </a:moveTo>
                <a:lnTo>
                  <a:pt x="14" y="133"/>
                </a:lnTo>
                <a:lnTo>
                  <a:pt x="14" y="87"/>
                </a:lnTo>
                <a:lnTo>
                  <a:pt x="89" y="87"/>
                </a:lnTo>
                <a:lnTo>
                  <a:pt x="89" y="133"/>
                </a:lnTo>
                <a:close/>
                <a:moveTo>
                  <a:pt x="173" y="302"/>
                </a:moveTo>
                <a:lnTo>
                  <a:pt x="98" y="302"/>
                </a:lnTo>
                <a:lnTo>
                  <a:pt x="98" y="256"/>
                </a:lnTo>
                <a:lnTo>
                  <a:pt x="173" y="256"/>
                </a:lnTo>
                <a:lnTo>
                  <a:pt x="173" y="302"/>
                </a:lnTo>
                <a:close/>
                <a:moveTo>
                  <a:pt x="173" y="246"/>
                </a:moveTo>
                <a:lnTo>
                  <a:pt x="98" y="246"/>
                </a:lnTo>
                <a:lnTo>
                  <a:pt x="98" y="198"/>
                </a:lnTo>
                <a:lnTo>
                  <a:pt x="173" y="198"/>
                </a:lnTo>
                <a:lnTo>
                  <a:pt x="173" y="246"/>
                </a:lnTo>
                <a:close/>
                <a:moveTo>
                  <a:pt x="173" y="191"/>
                </a:moveTo>
                <a:lnTo>
                  <a:pt x="98" y="191"/>
                </a:lnTo>
                <a:lnTo>
                  <a:pt x="98" y="142"/>
                </a:lnTo>
                <a:lnTo>
                  <a:pt x="173" y="142"/>
                </a:lnTo>
                <a:lnTo>
                  <a:pt x="173" y="191"/>
                </a:lnTo>
                <a:close/>
                <a:moveTo>
                  <a:pt x="173" y="133"/>
                </a:moveTo>
                <a:lnTo>
                  <a:pt x="98" y="133"/>
                </a:lnTo>
                <a:lnTo>
                  <a:pt x="98" y="87"/>
                </a:lnTo>
                <a:lnTo>
                  <a:pt x="173" y="87"/>
                </a:lnTo>
                <a:lnTo>
                  <a:pt x="173" y="133"/>
                </a:lnTo>
                <a:close/>
                <a:moveTo>
                  <a:pt x="257" y="302"/>
                </a:moveTo>
                <a:lnTo>
                  <a:pt x="183" y="302"/>
                </a:lnTo>
                <a:lnTo>
                  <a:pt x="183" y="256"/>
                </a:lnTo>
                <a:lnTo>
                  <a:pt x="257" y="256"/>
                </a:lnTo>
                <a:lnTo>
                  <a:pt x="257" y="302"/>
                </a:lnTo>
                <a:close/>
                <a:moveTo>
                  <a:pt x="257" y="246"/>
                </a:moveTo>
                <a:lnTo>
                  <a:pt x="183" y="246"/>
                </a:lnTo>
                <a:lnTo>
                  <a:pt x="183" y="198"/>
                </a:lnTo>
                <a:lnTo>
                  <a:pt x="257" y="198"/>
                </a:lnTo>
                <a:lnTo>
                  <a:pt x="257" y="246"/>
                </a:lnTo>
                <a:close/>
                <a:moveTo>
                  <a:pt x="257" y="191"/>
                </a:moveTo>
                <a:lnTo>
                  <a:pt x="183" y="191"/>
                </a:lnTo>
                <a:lnTo>
                  <a:pt x="183" y="142"/>
                </a:lnTo>
                <a:lnTo>
                  <a:pt x="257" y="142"/>
                </a:lnTo>
                <a:lnTo>
                  <a:pt x="257" y="191"/>
                </a:lnTo>
                <a:close/>
                <a:moveTo>
                  <a:pt x="257" y="133"/>
                </a:moveTo>
                <a:lnTo>
                  <a:pt x="183" y="133"/>
                </a:lnTo>
                <a:lnTo>
                  <a:pt x="183" y="87"/>
                </a:lnTo>
                <a:lnTo>
                  <a:pt x="257" y="87"/>
                </a:lnTo>
                <a:lnTo>
                  <a:pt x="257" y="133"/>
                </a:lnTo>
                <a:close/>
                <a:moveTo>
                  <a:pt x="339" y="302"/>
                </a:moveTo>
                <a:lnTo>
                  <a:pt x="265" y="302"/>
                </a:lnTo>
                <a:lnTo>
                  <a:pt x="265" y="256"/>
                </a:lnTo>
                <a:lnTo>
                  <a:pt x="339" y="256"/>
                </a:lnTo>
                <a:lnTo>
                  <a:pt x="339" y="302"/>
                </a:lnTo>
                <a:close/>
                <a:moveTo>
                  <a:pt x="339" y="246"/>
                </a:moveTo>
                <a:lnTo>
                  <a:pt x="265" y="246"/>
                </a:lnTo>
                <a:lnTo>
                  <a:pt x="265" y="198"/>
                </a:lnTo>
                <a:lnTo>
                  <a:pt x="339" y="198"/>
                </a:lnTo>
                <a:lnTo>
                  <a:pt x="339" y="246"/>
                </a:lnTo>
                <a:close/>
                <a:moveTo>
                  <a:pt x="339" y="191"/>
                </a:moveTo>
                <a:lnTo>
                  <a:pt x="265" y="191"/>
                </a:lnTo>
                <a:lnTo>
                  <a:pt x="265" y="142"/>
                </a:lnTo>
                <a:lnTo>
                  <a:pt x="339" y="142"/>
                </a:lnTo>
                <a:lnTo>
                  <a:pt x="339" y="191"/>
                </a:lnTo>
                <a:close/>
                <a:moveTo>
                  <a:pt x="339" y="133"/>
                </a:moveTo>
                <a:lnTo>
                  <a:pt x="265" y="133"/>
                </a:lnTo>
                <a:lnTo>
                  <a:pt x="265" y="87"/>
                </a:lnTo>
                <a:lnTo>
                  <a:pt x="339" y="87"/>
                </a:lnTo>
                <a:lnTo>
                  <a:pt x="339" y="133"/>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pic>
        <p:nvPicPr>
          <p:cNvPr id="46" name="Picture 45"/>
          <p:cNvPicPr>
            <a:picLocks noChangeAspect="1"/>
          </p:cNvPicPr>
          <p:nvPr/>
        </p:nvPicPr>
        <p:blipFill>
          <a:blip r:embed="rId6"/>
          <a:stretch>
            <a:fillRect/>
          </a:stretch>
        </p:blipFill>
        <p:spPr>
          <a:xfrm>
            <a:off x="9950317" y="2417128"/>
            <a:ext cx="734438" cy="700777"/>
          </a:xfrm>
          <a:prstGeom prst="rect">
            <a:avLst/>
          </a:prstGeom>
        </p:spPr>
      </p:pic>
      <p:sp>
        <p:nvSpPr>
          <p:cNvPr id="50" name="TextBox 54"/>
          <p:cNvSpPr txBox="1"/>
          <p:nvPr/>
        </p:nvSpPr>
        <p:spPr>
          <a:xfrm>
            <a:off x="6273382" y="2504617"/>
            <a:ext cx="809423" cy="50690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ru-RU" sz="156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PaaS</a:t>
            </a:r>
          </a:p>
        </p:txBody>
      </p:sp>
      <p:sp>
        <p:nvSpPr>
          <p:cNvPr id="51" name="TextBox 54"/>
          <p:cNvSpPr txBox="1"/>
          <p:nvPr/>
        </p:nvSpPr>
        <p:spPr>
          <a:xfrm>
            <a:off x="6687576" y="1038302"/>
            <a:ext cx="1744392" cy="50690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386" rtl="0" eaLnBrk="1" fontAlgn="auto" latinLnBrk="0" hangingPunct="1">
              <a:lnSpc>
                <a:spcPct val="90000"/>
              </a:lnSpc>
              <a:spcBef>
                <a:spcPts val="0"/>
              </a:spcBef>
              <a:spcAft>
                <a:spcPts val="588"/>
              </a:spcAft>
              <a:buClrTx/>
              <a:buSzTx/>
              <a:buFontTx/>
              <a:buNone/>
              <a:tabLst/>
              <a:defRPr/>
            </a:pPr>
            <a:r>
              <a:rPr kumimoji="0" lang="ru-RU" sz="156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Разработчики</a:t>
            </a:r>
          </a:p>
        </p:txBody>
      </p:sp>
      <p:sp>
        <p:nvSpPr>
          <p:cNvPr id="52" name="TextBox 54"/>
          <p:cNvSpPr txBox="1"/>
          <p:nvPr/>
        </p:nvSpPr>
        <p:spPr>
          <a:xfrm>
            <a:off x="6744204" y="5404896"/>
            <a:ext cx="1473215" cy="50690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386" rtl="0" eaLnBrk="1" fontAlgn="auto" latinLnBrk="0" hangingPunct="1">
              <a:lnSpc>
                <a:spcPct val="90000"/>
              </a:lnSpc>
              <a:spcBef>
                <a:spcPts val="0"/>
              </a:spcBef>
              <a:spcAft>
                <a:spcPts val="588"/>
              </a:spcAft>
              <a:buClrTx/>
              <a:buSzTx/>
              <a:buFontTx/>
              <a:buNone/>
              <a:tabLst/>
              <a:defRPr/>
            </a:pPr>
            <a:r>
              <a:rPr kumimoji="0" lang="ru-RU" sz="156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Отдел ИТ</a:t>
            </a:r>
          </a:p>
        </p:txBody>
      </p:sp>
      <p:cxnSp>
        <p:nvCxnSpPr>
          <p:cNvPr id="58" name="Straight Connector 57"/>
          <p:cNvCxnSpPr/>
          <p:nvPr/>
        </p:nvCxnSpPr>
        <p:spPr>
          <a:xfrm>
            <a:off x="6687575" y="1921398"/>
            <a:ext cx="4506901"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687575" y="5032402"/>
            <a:ext cx="4506901"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4"/>
          <p:cNvSpPr txBox="1"/>
          <p:nvPr/>
        </p:nvSpPr>
        <p:spPr>
          <a:xfrm>
            <a:off x="10815268" y="3815548"/>
            <a:ext cx="809423" cy="50690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ru-RU" sz="156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IaaS</a:t>
            </a:r>
          </a:p>
        </p:txBody>
      </p:sp>
      <p:sp>
        <p:nvSpPr>
          <p:cNvPr id="61" name="TextBox 54"/>
          <p:cNvSpPr txBox="1"/>
          <p:nvPr/>
        </p:nvSpPr>
        <p:spPr>
          <a:xfrm>
            <a:off x="10815268" y="2504617"/>
            <a:ext cx="809423" cy="50690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ru-RU" sz="156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PaaS</a:t>
            </a:r>
          </a:p>
        </p:txBody>
      </p:sp>
      <p:sp>
        <p:nvSpPr>
          <p:cNvPr id="26" name="Freeform 5"/>
          <p:cNvSpPr>
            <a:spLocks noEditPoints="1"/>
          </p:cNvSpPr>
          <p:nvPr/>
        </p:nvSpPr>
        <p:spPr bwMode="auto">
          <a:xfrm>
            <a:off x="8559487" y="5265205"/>
            <a:ext cx="731639" cy="809717"/>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5"/>
          <p:cNvSpPr>
            <a:spLocks noEditPoints="1"/>
          </p:cNvSpPr>
          <p:nvPr/>
        </p:nvSpPr>
        <p:spPr bwMode="auto">
          <a:xfrm>
            <a:off x="8559487" y="889130"/>
            <a:ext cx="731639" cy="809717"/>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55710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grpSp>
        <p:nvGrpSpPr>
          <p:cNvPr id="20" name="Group 19"/>
          <p:cNvGrpSpPr/>
          <p:nvPr/>
        </p:nvGrpSpPr>
        <p:grpSpPr>
          <a:xfrm>
            <a:off x="1435756" y="1759098"/>
            <a:ext cx="2291092" cy="4116395"/>
            <a:chOff x="1464545" y="1793875"/>
            <a:chExt cx="2337033" cy="4198937"/>
          </a:xfrm>
        </p:grpSpPr>
        <p:sp>
          <p:nvSpPr>
            <p:cNvPr id="25" name="Rectangle 24"/>
            <p:cNvSpPr/>
            <p:nvPr/>
          </p:nvSpPr>
          <p:spPr bwMode="auto">
            <a:xfrm>
              <a:off x="1464545" y="1793875"/>
              <a:ext cx="2337033"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Виртуальные машины</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 (</a:t>
              </a:r>
              <a:r>
                <a:rPr kumimoji="0" lang="ru-RU"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ВМ</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Масштабируемые наборы ВМ</a:t>
              </a: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21523" y="2198028"/>
              <a:ext cx="822843" cy="822843"/>
            </a:xfrm>
            <a:prstGeom prst="rect">
              <a:avLst/>
            </a:prstGeom>
          </p:spPr>
        </p:pic>
      </p:grpSp>
      <p:grpSp>
        <p:nvGrpSpPr>
          <p:cNvPr id="21" name="Group 20"/>
          <p:cNvGrpSpPr/>
          <p:nvPr/>
        </p:nvGrpSpPr>
        <p:grpSpPr>
          <a:xfrm>
            <a:off x="3778889" y="1759098"/>
            <a:ext cx="2291091" cy="4116395"/>
            <a:chOff x="3854663" y="1793875"/>
            <a:chExt cx="2337032" cy="4198937"/>
          </a:xfrm>
        </p:grpSpPr>
        <p:sp>
          <p:nvSpPr>
            <p:cNvPr id="26" name="Rectangle 25"/>
            <p:cNvSpPr/>
            <p:nvPr/>
          </p:nvSpPr>
          <p:spPr bwMode="auto">
            <a:xfrm>
              <a:off x="3854663" y="1793875"/>
              <a:ext cx="2337032"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Контейнеры</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 Docker</a:t>
              </a:r>
            </a:p>
          </p:txBody>
        </p:sp>
        <p:pic>
          <p:nvPicPr>
            <p:cNvPr id="43" name="Picture 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66044" y="2056906"/>
              <a:ext cx="914270" cy="1071908"/>
            </a:xfrm>
            <a:prstGeom prst="rect">
              <a:avLst/>
            </a:prstGeom>
          </p:spPr>
        </p:pic>
      </p:grpSp>
      <p:grpSp>
        <p:nvGrpSpPr>
          <p:cNvPr id="22" name="Group 21"/>
          <p:cNvGrpSpPr/>
          <p:nvPr/>
        </p:nvGrpSpPr>
        <p:grpSpPr>
          <a:xfrm>
            <a:off x="6122021" y="1759098"/>
            <a:ext cx="2291091" cy="4116395"/>
            <a:chOff x="6244780" y="1793875"/>
            <a:chExt cx="2337032" cy="4198937"/>
          </a:xfrm>
        </p:grpSpPr>
        <p:sp>
          <p:nvSpPr>
            <p:cNvPr id="27" name="Rectangle 26"/>
            <p:cNvSpPr/>
            <p:nvPr/>
          </p:nvSpPr>
          <p:spPr bwMode="auto">
            <a:xfrm>
              <a:off x="6244780" y="1793875"/>
              <a:ext cx="2337032"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Сеть</a:t>
              </a: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endParaRPr>
            </a:p>
          </p:txBody>
        </p:sp>
        <p:sp>
          <p:nvSpPr>
            <p:cNvPr id="15" name="Freeform 5"/>
            <p:cNvSpPr>
              <a:spLocks noEditPoints="1"/>
            </p:cNvSpPr>
            <p:nvPr/>
          </p:nvSpPr>
          <p:spPr bwMode="auto">
            <a:xfrm>
              <a:off x="7109038" y="2154363"/>
              <a:ext cx="598213" cy="849077"/>
            </a:xfrm>
            <a:custGeom>
              <a:avLst/>
              <a:gdLst>
                <a:gd name="T0" fmla="*/ 64 w 88"/>
                <a:gd name="T1" fmla="*/ 30 h 126"/>
                <a:gd name="T2" fmla="*/ 64 w 88"/>
                <a:gd name="T3" fmla="*/ 11 h 126"/>
                <a:gd name="T4" fmla="*/ 64 w 88"/>
                <a:gd name="T5" fmla="*/ 50 h 126"/>
                <a:gd name="T6" fmla="*/ 69 w 88"/>
                <a:gd name="T7" fmla="*/ 56 h 126"/>
                <a:gd name="T8" fmla="*/ 88 w 88"/>
                <a:gd name="T9" fmla="*/ 30 h 126"/>
                <a:gd name="T10" fmla="*/ 69 w 88"/>
                <a:gd name="T11" fmla="*/ 5 h 126"/>
                <a:gd name="T12" fmla="*/ 69 w 88"/>
                <a:gd name="T13" fmla="*/ 56 h 126"/>
                <a:gd name="T14" fmla="*/ 30 w 88"/>
                <a:gd name="T15" fmla="*/ 44 h 126"/>
                <a:gd name="T16" fmla="*/ 30 w 88"/>
                <a:gd name="T17" fmla="*/ 17 h 126"/>
                <a:gd name="T18" fmla="*/ 16 w 88"/>
                <a:gd name="T19" fmla="*/ 30 h 126"/>
                <a:gd name="T20" fmla="*/ 19 w 88"/>
                <a:gd name="T21" fmla="*/ 56 h 126"/>
                <a:gd name="T22" fmla="*/ 19 w 88"/>
                <a:gd name="T23" fmla="*/ 5 h 126"/>
                <a:gd name="T24" fmla="*/ 0 w 88"/>
                <a:gd name="T25" fmla="*/ 30 h 126"/>
                <a:gd name="T26" fmla="*/ 19 w 88"/>
                <a:gd name="T27" fmla="*/ 56 h 126"/>
                <a:gd name="T28" fmla="*/ 32 w 88"/>
                <a:gd name="T29" fmla="*/ 30 h 126"/>
                <a:gd name="T30" fmla="*/ 56 w 88"/>
                <a:gd name="T31" fmla="*/ 30 h 126"/>
                <a:gd name="T32" fmla="*/ 84 w 88"/>
                <a:gd name="T33" fmla="*/ 113 h 126"/>
                <a:gd name="T34" fmla="*/ 69 w 88"/>
                <a:gd name="T35" fmla="*/ 98 h 126"/>
                <a:gd name="T36" fmla="*/ 48 w 88"/>
                <a:gd name="T37" fmla="*/ 126 h 126"/>
                <a:gd name="T38" fmla="*/ 40 w 88"/>
                <a:gd name="T39" fmla="*/ 109 h 126"/>
                <a:gd name="T40" fmla="*/ 12 w 88"/>
                <a:gd name="T41" fmla="*/ 120 h 126"/>
                <a:gd name="T42" fmla="*/ 36 w 88"/>
                <a:gd name="T43" fmla="*/ 39 h 126"/>
                <a:gd name="T44" fmla="*/ 56 w 88"/>
                <a:gd name="T45" fmla="*/ 68 h 126"/>
                <a:gd name="T46" fmla="*/ 48 w 88"/>
                <a:gd name="T47" fmla="*/ 72 h 126"/>
                <a:gd name="T48" fmla="*/ 32 w 88"/>
                <a:gd name="T49" fmla="*/ 68 h 126"/>
                <a:gd name="T50" fmla="*/ 40 w 88"/>
                <a:gd name="T51" fmla="*/ 49 h 126"/>
                <a:gd name="T52" fmla="*/ 40 w 88"/>
                <a:gd name="T53" fmla="*/ 81 h 126"/>
                <a:gd name="T54" fmla="*/ 23 w 88"/>
                <a:gd name="T55" fmla="*/ 92 h 126"/>
                <a:gd name="T56" fmla="*/ 66 w 88"/>
                <a:gd name="T57" fmla="*/ 91 h 126"/>
                <a:gd name="T58" fmla="*/ 48 w 88"/>
                <a:gd name="T59" fmla="*/ 81 h 126"/>
                <a:gd name="T60" fmla="*/ 66 w 88"/>
                <a:gd name="T61" fmla="*/ 91 h 126"/>
                <a:gd name="T62" fmla="*/ 44 w 88"/>
                <a:gd name="T63" fmla="*/ 34 h 126"/>
                <a:gd name="T64" fmla="*/ 44 w 88"/>
                <a:gd name="T6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6">
                  <a:moveTo>
                    <a:pt x="58" y="44"/>
                  </a:moveTo>
                  <a:cubicBezTo>
                    <a:pt x="62" y="40"/>
                    <a:pt x="64" y="36"/>
                    <a:pt x="64" y="30"/>
                  </a:cubicBezTo>
                  <a:cubicBezTo>
                    <a:pt x="64" y="25"/>
                    <a:pt x="62" y="20"/>
                    <a:pt x="58" y="17"/>
                  </a:cubicBezTo>
                  <a:cubicBezTo>
                    <a:pt x="64" y="11"/>
                    <a:pt x="64" y="11"/>
                    <a:pt x="64" y="11"/>
                  </a:cubicBezTo>
                  <a:cubicBezTo>
                    <a:pt x="69" y="16"/>
                    <a:pt x="72" y="23"/>
                    <a:pt x="72" y="30"/>
                  </a:cubicBezTo>
                  <a:cubicBezTo>
                    <a:pt x="72" y="38"/>
                    <a:pt x="69" y="45"/>
                    <a:pt x="64" y="50"/>
                  </a:cubicBezTo>
                  <a:lnTo>
                    <a:pt x="58" y="44"/>
                  </a:lnTo>
                  <a:close/>
                  <a:moveTo>
                    <a:pt x="69" y="56"/>
                  </a:moveTo>
                  <a:cubicBezTo>
                    <a:pt x="75" y="61"/>
                    <a:pt x="75" y="61"/>
                    <a:pt x="75" y="61"/>
                  </a:cubicBezTo>
                  <a:cubicBezTo>
                    <a:pt x="83" y="53"/>
                    <a:pt x="88" y="42"/>
                    <a:pt x="88" y="30"/>
                  </a:cubicBezTo>
                  <a:cubicBezTo>
                    <a:pt x="88" y="19"/>
                    <a:pt x="83" y="8"/>
                    <a:pt x="75" y="0"/>
                  </a:cubicBezTo>
                  <a:cubicBezTo>
                    <a:pt x="69" y="5"/>
                    <a:pt x="69" y="5"/>
                    <a:pt x="69" y="5"/>
                  </a:cubicBezTo>
                  <a:cubicBezTo>
                    <a:pt x="76" y="12"/>
                    <a:pt x="80" y="21"/>
                    <a:pt x="80" y="30"/>
                  </a:cubicBezTo>
                  <a:cubicBezTo>
                    <a:pt x="80" y="40"/>
                    <a:pt x="76" y="49"/>
                    <a:pt x="69" y="56"/>
                  </a:cubicBezTo>
                  <a:close/>
                  <a:moveTo>
                    <a:pt x="24" y="50"/>
                  </a:moveTo>
                  <a:cubicBezTo>
                    <a:pt x="30" y="44"/>
                    <a:pt x="30" y="44"/>
                    <a:pt x="30" y="44"/>
                  </a:cubicBezTo>
                  <a:cubicBezTo>
                    <a:pt x="26" y="40"/>
                    <a:pt x="24" y="36"/>
                    <a:pt x="24" y="30"/>
                  </a:cubicBezTo>
                  <a:cubicBezTo>
                    <a:pt x="24" y="25"/>
                    <a:pt x="26" y="20"/>
                    <a:pt x="30" y="17"/>
                  </a:cubicBezTo>
                  <a:cubicBezTo>
                    <a:pt x="24" y="11"/>
                    <a:pt x="24" y="11"/>
                    <a:pt x="24" y="11"/>
                  </a:cubicBezTo>
                  <a:cubicBezTo>
                    <a:pt x="19" y="16"/>
                    <a:pt x="16" y="23"/>
                    <a:pt x="16" y="30"/>
                  </a:cubicBezTo>
                  <a:cubicBezTo>
                    <a:pt x="16" y="38"/>
                    <a:pt x="19" y="45"/>
                    <a:pt x="24" y="50"/>
                  </a:cubicBezTo>
                  <a:close/>
                  <a:moveTo>
                    <a:pt x="19" y="56"/>
                  </a:moveTo>
                  <a:cubicBezTo>
                    <a:pt x="12" y="49"/>
                    <a:pt x="8" y="40"/>
                    <a:pt x="8" y="30"/>
                  </a:cubicBezTo>
                  <a:cubicBezTo>
                    <a:pt x="8" y="21"/>
                    <a:pt x="12" y="12"/>
                    <a:pt x="19" y="5"/>
                  </a:cubicBezTo>
                  <a:cubicBezTo>
                    <a:pt x="13" y="0"/>
                    <a:pt x="13" y="0"/>
                    <a:pt x="13" y="0"/>
                  </a:cubicBezTo>
                  <a:cubicBezTo>
                    <a:pt x="5" y="8"/>
                    <a:pt x="0" y="19"/>
                    <a:pt x="0" y="30"/>
                  </a:cubicBezTo>
                  <a:cubicBezTo>
                    <a:pt x="0" y="42"/>
                    <a:pt x="5" y="53"/>
                    <a:pt x="13" y="61"/>
                  </a:cubicBezTo>
                  <a:lnTo>
                    <a:pt x="19" y="56"/>
                  </a:lnTo>
                  <a:close/>
                  <a:moveTo>
                    <a:pt x="36" y="39"/>
                  </a:moveTo>
                  <a:cubicBezTo>
                    <a:pt x="33" y="37"/>
                    <a:pt x="32" y="34"/>
                    <a:pt x="32" y="30"/>
                  </a:cubicBezTo>
                  <a:cubicBezTo>
                    <a:pt x="32" y="24"/>
                    <a:pt x="37" y="18"/>
                    <a:pt x="44" y="18"/>
                  </a:cubicBezTo>
                  <a:cubicBezTo>
                    <a:pt x="51" y="18"/>
                    <a:pt x="56" y="24"/>
                    <a:pt x="56" y="30"/>
                  </a:cubicBezTo>
                  <a:cubicBezTo>
                    <a:pt x="56" y="34"/>
                    <a:pt x="55" y="37"/>
                    <a:pt x="53" y="39"/>
                  </a:cubicBezTo>
                  <a:cubicBezTo>
                    <a:pt x="84" y="113"/>
                    <a:pt x="84" y="113"/>
                    <a:pt x="84" y="113"/>
                  </a:cubicBezTo>
                  <a:cubicBezTo>
                    <a:pt x="76" y="116"/>
                    <a:pt x="76" y="116"/>
                    <a:pt x="76" y="116"/>
                  </a:cubicBezTo>
                  <a:cubicBezTo>
                    <a:pt x="69" y="98"/>
                    <a:pt x="69" y="98"/>
                    <a:pt x="69" y="98"/>
                  </a:cubicBezTo>
                  <a:cubicBezTo>
                    <a:pt x="48" y="109"/>
                    <a:pt x="48" y="109"/>
                    <a:pt x="48" y="109"/>
                  </a:cubicBezTo>
                  <a:cubicBezTo>
                    <a:pt x="48" y="126"/>
                    <a:pt x="48" y="126"/>
                    <a:pt x="48" y="126"/>
                  </a:cubicBezTo>
                  <a:cubicBezTo>
                    <a:pt x="40" y="126"/>
                    <a:pt x="40" y="126"/>
                    <a:pt x="40" y="126"/>
                  </a:cubicBezTo>
                  <a:cubicBezTo>
                    <a:pt x="40" y="109"/>
                    <a:pt x="40" y="109"/>
                    <a:pt x="40" y="109"/>
                  </a:cubicBezTo>
                  <a:cubicBezTo>
                    <a:pt x="20" y="99"/>
                    <a:pt x="20" y="99"/>
                    <a:pt x="20" y="99"/>
                  </a:cubicBezTo>
                  <a:cubicBezTo>
                    <a:pt x="12" y="120"/>
                    <a:pt x="12" y="120"/>
                    <a:pt x="12" y="120"/>
                  </a:cubicBezTo>
                  <a:cubicBezTo>
                    <a:pt x="4" y="117"/>
                    <a:pt x="4" y="117"/>
                    <a:pt x="4" y="117"/>
                  </a:cubicBezTo>
                  <a:lnTo>
                    <a:pt x="36" y="39"/>
                  </a:lnTo>
                  <a:close/>
                  <a:moveTo>
                    <a:pt x="48" y="72"/>
                  </a:moveTo>
                  <a:cubicBezTo>
                    <a:pt x="56" y="68"/>
                    <a:pt x="56" y="68"/>
                    <a:pt x="56" y="68"/>
                  </a:cubicBezTo>
                  <a:cubicBezTo>
                    <a:pt x="48" y="49"/>
                    <a:pt x="48" y="49"/>
                    <a:pt x="48" y="49"/>
                  </a:cubicBezTo>
                  <a:lnTo>
                    <a:pt x="48" y="72"/>
                  </a:lnTo>
                  <a:close/>
                  <a:moveTo>
                    <a:pt x="40" y="49"/>
                  </a:moveTo>
                  <a:cubicBezTo>
                    <a:pt x="32" y="68"/>
                    <a:pt x="32" y="68"/>
                    <a:pt x="32" y="68"/>
                  </a:cubicBezTo>
                  <a:cubicBezTo>
                    <a:pt x="40" y="72"/>
                    <a:pt x="40" y="72"/>
                    <a:pt x="40" y="72"/>
                  </a:cubicBezTo>
                  <a:lnTo>
                    <a:pt x="40" y="49"/>
                  </a:lnTo>
                  <a:close/>
                  <a:moveTo>
                    <a:pt x="40" y="100"/>
                  </a:moveTo>
                  <a:cubicBezTo>
                    <a:pt x="40" y="81"/>
                    <a:pt x="40" y="81"/>
                    <a:pt x="40" y="81"/>
                  </a:cubicBezTo>
                  <a:cubicBezTo>
                    <a:pt x="29" y="76"/>
                    <a:pt x="29" y="76"/>
                    <a:pt x="29" y="76"/>
                  </a:cubicBezTo>
                  <a:cubicBezTo>
                    <a:pt x="23" y="92"/>
                    <a:pt x="23" y="92"/>
                    <a:pt x="23" y="92"/>
                  </a:cubicBezTo>
                  <a:lnTo>
                    <a:pt x="40" y="100"/>
                  </a:lnTo>
                  <a:close/>
                  <a:moveTo>
                    <a:pt x="66" y="91"/>
                  </a:moveTo>
                  <a:cubicBezTo>
                    <a:pt x="59" y="75"/>
                    <a:pt x="59" y="75"/>
                    <a:pt x="59" y="75"/>
                  </a:cubicBezTo>
                  <a:cubicBezTo>
                    <a:pt x="48" y="81"/>
                    <a:pt x="48" y="81"/>
                    <a:pt x="48" y="81"/>
                  </a:cubicBezTo>
                  <a:cubicBezTo>
                    <a:pt x="48" y="100"/>
                    <a:pt x="48" y="100"/>
                    <a:pt x="48" y="100"/>
                  </a:cubicBezTo>
                  <a:lnTo>
                    <a:pt x="66" y="91"/>
                  </a:lnTo>
                  <a:close/>
                  <a:moveTo>
                    <a:pt x="40" y="30"/>
                  </a:moveTo>
                  <a:cubicBezTo>
                    <a:pt x="40" y="33"/>
                    <a:pt x="42" y="34"/>
                    <a:pt x="44" y="34"/>
                  </a:cubicBezTo>
                  <a:cubicBezTo>
                    <a:pt x="46" y="34"/>
                    <a:pt x="48" y="33"/>
                    <a:pt x="48" y="30"/>
                  </a:cubicBezTo>
                  <a:cubicBezTo>
                    <a:pt x="48" y="28"/>
                    <a:pt x="46" y="26"/>
                    <a:pt x="44" y="26"/>
                  </a:cubicBezTo>
                  <a:cubicBezTo>
                    <a:pt x="42" y="26"/>
                    <a:pt x="40" y="28"/>
                    <a:pt x="40" y="30"/>
                  </a:cubicBezTo>
                  <a:close/>
                </a:path>
              </a:pathLst>
            </a:custGeom>
            <a:solidFill>
              <a:srgbClr val="0079D6"/>
            </a:solid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 name="Group 22"/>
          <p:cNvGrpSpPr/>
          <p:nvPr/>
        </p:nvGrpSpPr>
        <p:grpSpPr>
          <a:xfrm>
            <a:off x="8465153" y="1759098"/>
            <a:ext cx="2291091" cy="4116395"/>
            <a:chOff x="8634897" y="1793875"/>
            <a:chExt cx="2337032" cy="4198937"/>
          </a:xfrm>
        </p:grpSpPr>
        <p:sp>
          <p:nvSpPr>
            <p:cNvPr id="28" name="Rectangle 27"/>
            <p:cNvSpPr/>
            <p:nvPr/>
          </p:nvSpPr>
          <p:spPr bwMode="auto">
            <a:xfrm>
              <a:off x="8634897" y="1793875"/>
              <a:ext cx="2337032"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Хранилище</a:t>
              </a: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endParaRPr>
            </a:p>
          </p:txBody>
        </p:sp>
        <p:sp>
          <p:nvSpPr>
            <p:cNvPr id="19" name="Freeform 9"/>
            <p:cNvSpPr>
              <a:spLocks noEditPoints="1"/>
            </p:cNvSpPr>
            <p:nvPr/>
          </p:nvSpPr>
          <p:spPr bwMode="auto">
            <a:xfrm>
              <a:off x="9372442" y="2144674"/>
              <a:ext cx="861941" cy="861941"/>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rgbClr val="0079D6"/>
            </a:solid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2" name="Rectangle 31"/>
          <p:cNvSpPr/>
          <p:nvPr/>
        </p:nvSpPr>
        <p:spPr bwMode="auto">
          <a:xfrm>
            <a:off x="1435641" y="4350695"/>
            <a:ext cx="2291092"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Быстрое развертывание, автоматическое масштабирование</a:t>
            </a:r>
          </a:p>
        </p:txBody>
      </p:sp>
      <p:sp>
        <p:nvSpPr>
          <p:cNvPr id="34" name="Rectangle 33"/>
          <p:cNvSpPr/>
          <p:nvPr/>
        </p:nvSpPr>
        <p:spPr bwMode="auto">
          <a:xfrm>
            <a:off x="3778774" y="4350695"/>
            <a:ext cx="2291091"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Контейнеры </a:t>
            </a: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Linux </a:t>
            </a:r>
            <a:r>
              <a:rPr kumimoji="0" lang="ru-RU"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и </a:t>
            </a: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Windows Server</a:t>
            </a:r>
            <a:r>
              <a:rPr kumimoji="0" lang="ru-RU"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a:t>
            </a: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a:t>
            </a:r>
          </a:p>
        </p:txBody>
      </p:sp>
      <p:sp>
        <p:nvSpPr>
          <p:cNvPr id="35" name="Rectangle 34"/>
          <p:cNvSpPr/>
          <p:nvPr/>
        </p:nvSpPr>
        <p:spPr bwMode="auto">
          <a:xfrm>
            <a:off x="6122021" y="4350695"/>
            <a:ext cx="2291091"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Виртуальная сеть, VPN-шлюз, </a:t>
            </a:r>
            <a:r>
              <a:rPr kumimoji="0" lang="ru-RU" sz="18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балансировщик</a:t>
            </a:r>
            <a:r>
              <a:rPr kumimoji="0" lang="ru-RU"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нагрузки</a:t>
            </a:r>
          </a:p>
        </p:txBody>
      </p:sp>
      <p:sp>
        <p:nvSpPr>
          <p:cNvPr id="36" name="Rectangle 35"/>
          <p:cNvSpPr/>
          <p:nvPr/>
        </p:nvSpPr>
        <p:spPr bwMode="auto">
          <a:xfrm>
            <a:off x="8465153" y="4350695"/>
            <a:ext cx="2291091"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Блобы</a:t>
            </a:r>
            <a:r>
              <a:rPr kumimoji="0" lang="ru-RU"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таблицы, очереди </a:t>
            </a:r>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33" name="Title 1"/>
          <p:cNvSpPr>
            <a:spLocks noGrp="1"/>
          </p:cNvSpPr>
          <p:nvPr>
            <p:ph type="title"/>
          </p:nvPr>
        </p:nvSpPr>
        <p:spPr/>
        <p:txBody>
          <a:bodyPr/>
          <a:lstStyle/>
          <a:p>
            <a:r>
              <a:rPr lang="en-US" sz="4000" dirty="0">
                <a:gradFill>
                  <a:gsLst>
                    <a:gs pos="2917">
                      <a:schemeClr val="tx1"/>
                    </a:gs>
                    <a:gs pos="30000">
                      <a:schemeClr val="tx1"/>
                    </a:gs>
                  </a:gsLst>
                  <a:lin ang="5400000" scaled="0"/>
                </a:gradFill>
              </a:rPr>
              <a:t>Azure IaaS </a:t>
            </a:r>
            <a:r>
              <a:rPr lang="ru-RU" sz="4000" dirty="0">
                <a:gradFill>
                  <a:gsLst>
                    <a:gs pos="2917">
                      <a:schemeClr val="tx1"/>
                    </a:gs>
                    <a:gs pos="30000">
                      <a:schemeClr val="tx1"/>
                    </a:gs>
                  </a:gsLst>
                  <a:lin ang="5400000" scaled="0"/>
                </a:gradFill>
              </a:rPr>
              <a:t>доступна локально</a:t>
            </a:r>
            <a:r>
              <a:rPr lang="en-US" sz="4000" dirty="0">
                <a:gradFill>
                  <a:gsLst>
                    <a:gs pos="2917">
                      <a:schemeClr val="tx1"/>
                    </a:gs>
                    <a:gs pos="30000">
                      <a:schemeClr val="tx1"/>
                    </a:gs>
                  </a:gsLst>
                  <a:lin ang="5400000" scaled="0"/>
                </a:gradFill>
              </a:rPr>
              <a:t>: </a:t>
            </a:r>
            <a:r>
              <a:rPr lang="ru-RU" sz="4000" dirty="0">
                <a:gradFill>
                  <a:gsLst>
                    <a:gs pos="2917">
                      <a:schemeClr val="tx1"/>
                    </a:gs>
                    <a:gs pos="30000">
                      <a:schemeClr val="tx1"/>
                    </a:gs>
                  </a:gsLst>
                  <a:lin ang="5400000" scaled="0"/>
                </a:gradFill>
              </a:rPr>
              <a:t>больше возможностей,</a:t>
            </a:r>
            <a:br>
              <a:rPr lang="ru-RU" sz="4000" dirty="0">
                <a:gradFill>
                  <a:gsLst>
                    <a:gs pos="2917">
                      <a:schemeClr val="tx1"/>
                    </a:gs>
                    <a:gs pos="30000">
                      <a:schemeClr val="tx1"/>
                    </a:gs>
                  </a:gsLst>
                  <a:lin ang="5400000" scaled="0"/>
                </a:gradFill>
              </a:rPr>
            </a:br>
            <a:r>
              <a:rPr lang="ru-RU" sz="4000" dirty="0">
                <a:gradFill>
                  <a:gsLst>
                    <a:gs pos="2917">
                      <a:schemeClr val="tx1"/>
                    </a:gs>
                    <a:gs pos="30000">
                      <a:schemeClr val="tx1"/>
                    </a:gs>
                  </a:gsLst>
                  <a:lin ang="5400000" scaled="0"/>
                </a:gradFill>
              </a:rPr>
              <a:t>чем у традиционной виртуализации</a:t>
            </a:r>
            <a:r>
              <a:rPr lang="en-US" sz="4000" dirty="0">
                <a:gradFill>
                  <a:gsLst>
                    <a:gs pos="2917">
                      <a:schemeClr val="tx1"/>
                    </a:gs>
                    <a:gs pos="30000">
                      <a:schemeClr val="tx1"/>
                    </a:gs>
                  </a:gsLst>
                  <a:lin ang="5400000" scaled="0"/>
                </a:gradFill>
              </a:rPr>
              <a:t> </a:t>
            </a:r>
            <a:br>
              <a:rPr lang="en-US" sz="4000" dirty="0">
                <a:gradFill>
                  <a:gsLst>
                    <a:gs pos="2917">
                      <a:schemeClr val="tx1"/>
                    </a:gs>
                    <a:gs pos="30000">
                      <a:schemeClr val="tx1"/>
                    </a:gs>
                  </a:gsLst>
                  <a:lin ang="5400000" scaled="0"/>
                </a:gradFill>
              </a:rPr>
            </a:br>
            <a:endParaRPr lang="en-US" sz="4000" dirty="0">
              <a:gradFill>
                <a:gsLst>
                  <a:gs pos="2917">
                    <a:schemeClr val="tx1"/>
                  </a:gs>
                  <a:gs pos="30000">
                    <a:schemeClr val="tx1"/>
                  </a:gs>
                </a:gsLst>
                <a:lin ang="5400000" scaled="0"/>
              </a:gradFill>
            </a:endParaRPr>
          </a:p>
        </p:txBody>
      </p:sp>
      <p:sp>
        <p:nvSpPr>
          <p:cNvPr id="56" name="Rectangle 55"/>
          <p:cNvSpPr/>
          <p:nvPr/>
        </p:nvSpPr>
        <p:spPr bwMode="auto">
          <a:xfrm>
            <a:off x="0" y="5875979"/>
            <a:ext cx="12192000" cy="982021"/>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extBox 38"/>
          <p:cNvSpPr txBox="1"/>
          <p:nvPr/>
        </p:nvSpPr>
        <p:spPr>
          <a:xfrm>
            <a:off x="381285" y="5943271"/>
            <a:ext cx="11130608" cy="1197598"/>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ru-RU"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Все перечисленные службы планируется представить в общедоступной версии. </a:t>
            </a:r>
            <a:br>
              <a:rPr kumimoji="0" lang="ru-RU"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br>
            <a:r>
              <a:rPr kumimoji="0" lang="ru-RU"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По мере обновления </a:t>
            </a: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Azure Stack</a:t>
            </a:r>
            <a:r>
              <a:rPr kumimoji="0" lang="ru-RU"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будут предлагаться дополнительные службы Azure</a:t>
            </a: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p>
          <a:p>
            <a:pPr marL="0" marR="0" lvl="0" indent="0" algn="ctr" defTabSz="914314" rtl="0" eaLnBrk="1" fontAlgn="auto" latinLnBrk="0" hangingPunct="1">
              <a:lnSpc>
                <a:spcPct val="90000"/>
              </a:lnSpc>
              <a:spcBef>
                <a:spcPts val="0"/>
              </a:spcBef>
              <a:spcAft>
                <a:spcPts val="588"/>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776347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grpSp>
        <p:nvGrpSpPr>
          <p:cNvPr id="8" name="Group 7"/>
          <p:cNvGrpSpPr/>
          <p:nvPr/>
        </p:nvGrpSpPr>
        <p:grpSpPr>
          <a:xfrm>
            <a:off x="2612373" y="1759098"/>
            <a:ext cx="2291091" cy="4116395"/>
            <a:chOff x="2664756" y="1793875"/>
            <a:chExt cx="2337032" cy="4198937"/>
          </a:xfrm>
        </p:grpSpPr>
        <p:sp>
          <p:nvSpPr>
            <p:cNvPr id="36" name="Rectangle 35"/>
            <p:cNvSpPr/>
            <p:nvPr/>
          </p:nvSpPr>
          <p:spPr bwMode="auto">
            <a:xfrm>
              <a:off x="2664756" y="1793875"/>
              <a:ext cx="2337032"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Azure Functions</a:t>
              </a:r>
            </a:p>
          </p:txBody>
        </p:sp>
        <p:pic>
          <p:nvPicPr>
            <p:cNvPr id="80" name="Picture 7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6191" y="2085780"/>
              <a:ext cx="1014162" cy="1014160"/>
            </a:xfrm>
            <a:prstGeom prst="rect">
              <a:avLst/>
            </a:prstGeom>
            <a:noFill/>
          </p:spPr>
        </p:pic>
      </p:grpSp>
      <p:grpSp>
        <p:nvGrpSpPr>
          <p:cNvPr id="11" name="Group 10"/>
          <p:cNvGrpSpPr/>
          <p:nvPr/>
        </p:nvGrpSpPr>
        <p:grpSpPr>
          <a:xfrm>
            <a:off x="9641770" y="1759098"/>
            <a:ext cx="2291092" cy="4116395"/>
            <a:chOff x="9835107" y="1793875"/>
            <a:chExt cx="2337033" cy="4198937"/>
          </a:xfrm>
        </p:grpSpPr>
        <p:sp>
          <p:nvSpPr>
            <p:cNvPr id="39" name="Rectangle 38"/>
            <p:cNvSpPr/>
            <p:nvPr/>
          </p:nvSpPr>
          <p:spPr bwMode="auto">
            <a:xfrm>
              <a:off x="9835107" y="1793875"/>
              <a:ext cx="2337033"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Cloud Foundry</a:t>
              </a:r>
            </a:p>
          </p:txBody>
        </p:sp>
        <p:grpSp>
          <p:nvGrpSpPr>
            <p:cNvPr id="61" name="Group 60"/>
            <p:cNvGrpSpPr>
              <a:grpSpLocks noChangeAspect="1"/>
            </p:cNvGrpSpPr>
            <p:nvPr/>
          </p:nvGrpSpPr>
          <p:grpSpPr>
            <a:xfrm>
              <a:off x="10644099" y="2227152"/>
              <a:ext cx="719047" cy="731416"/>
              <a:chOff x="9212942" y="2075755"/>
              <a:chExt cx="633663" cy="644562"/>
            </a:xfrm>
            <a:solidFill>
              <a:schemeClr val="accent4"/>
            </a:solidFill>
          </p:grpSpPr>
          <p:sp>
            <p:nvSpPr>
              <p:cNvPr id="62" name="Freeform 9"/>
              <p:cNvSpPr>
                <a:spLocks/>
              </p:cNvSpPr>
              <p:nvPr/>
            </p:nvSpPr>
            <p:spPr bwMode="auto">
              <a:xfrm>
                <a:off x="9212953" y="2075755"/>
                <a:ext cx="290693" cy="296333"/>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63" name="Freeform 10"/>
              <p:cNvSpPr>
                <a:spLocks/>
              </p:cNvSpPr>
              <p:nvPr/>
            </p:nvSpPr>
            <p:spPr bwMode="auto">
              <a:xfrm>
                <a:off x="9555536" y="2075755"/>
                <a:ext cx="291069" cy="296333"/>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64" name="Freeform 11"/>
              <p:cNvSpPr>
                <a:spLocks/>
              </p:cNvSpPr>
              <p:nvPr/>
            </p:nvSpPr>
            <p:spPr bwMode="auto">
              <a:xfrm>
                <a:off x="9212942" y="2421539"/>
                <a:ext cx="290693" cy="298777"/>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dirty="0">
                  <a:ln>
                    <a:noFill/>
                  </a:ln>
                  <a:solidFill>
                    <a:srgbClr val="D83B01"/>
                  </a:solidFill>
                  <a:effectLst/>
                  <a:uLnTx/>
                  <a:uFillTx/>
                  <a:latin typeface="Segoe UI Light"/>
                  <a:ea typeface="+mn-ea"/>
                  <a:cs typeface="+mn-cs"/>
                </a:endParaRPr>
              </a:p>
            </p:txBody>
          </p:sp>
          <p:sp>
            <p:nvSpPr>
              <p:cNvPr id="65" name="Freeform 12"/>
              <p:cNvSpPr>
                <a:spLocks/>
              </p:cNvSpPr>
              <p:nvPr/>
            </p:nvSpPr>
            <p:spPr bwMode="auto">
              <a:xfrm>
                <a:off x="9555518" y="2421540"/>
                <a:ext cx="291069" cy="298777"/>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D83B01"/>
                  </a:solidFill>
                  <a:effectLst/>
                  <a:uLnTx/>
                  <a:uFillTx/>
                  <a:latin typeface="Segoe UI Light"/>
                  <a:ea typeface="+mn-ea"/>
                  <a:cs typeface="+mn-cs"/>
                </a:endParaRPr>
              </a:p>
            </p:txBody>
          </p:sp>
        </p:grpSp>
      </p:grpSp>
      <p:grpSp>
        <p:nvGrpSpPr>
          <p:cNvPr id="9" name="Group 8"/>
          <p:cNvGrpSpPr/>
          <p:nvPr/>
        </p:nvGrpSpPr>
        <p:grpSpPr>
          <a:xfrm>
            <a:off x="4955505" y="1759098"/>
            <a:ext cx="2291091" cy="4116395"/>
            <a:chOff x="5054873" y="1793875"/>
            <a:chExt cx="2337032" cy="4198937"/>
          </a:xfrm>
        </p:grpSpPr>
        <p:sp>
          <p:nvSpPr>
            <p:cNvPr id="37" name="Rectangle 36"/>
            <p:cNvSpPr/>
            <p:nvPr/>
          </p:nvSpPr>
          <p:spPr bwMode="auto">
            <a:xfrm>
              <a:off x="5054873" y="1793875"/>
              <a:ext cx="2337032"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Azure Service Fabric</a:t>
              </a:r>
            </a:p>
          </p:txBody>
        </p:sp>
        <p:pic>
          <p:nvPicPr>
            <p:cNvPr id="81" name="Picture 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61103" y="2135725"/>
              <a:ext cx="914270" cy="914270"/>
            </a:xfrm>
            <a:prstGeom prst="rect">
              <a:avLst/>
            </a:prstGeom>
          </p:spPr>
        </p:pic>
      </p:grpSp>
      <p:grpSp>
        <p:nvGrpSpPr>
          <p:cNvPr id="10" name="Group 9"/>
          <p:cNvGrpSpPr/>
          <p:nvPr/>
        </p:nvGrpSpPr>
        <p:grpSpPr>
          <a:xfrm>
            <a:off x="7298638" y="1759098"/>
            <a:ext cx="2291091" cy="4116395"/>
            <a:chOff x="7444990" y="1793875"/>
            <a:chExt cx="2337032" cy="4198937"/>
          </a:xfrm>
        </p:grpSpPr>
        <p:sp>
          <p:nvSpPr>
            <p:cNvPr id="38" name="Rectangle 37"/>
            <p:cNvSpPr/>
            <p:nvPr/>
          </p:nvSpPr>
          <p:spPr bwMode="auto">
            <a:xfrm>
              <a:off x="7444990" y="1793875"/>
              <a:ext cx="2337032"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Azure Container Service</a:t>
              </a:r>
            </a:p>
          </p:txBody>
        </p:sp>
        <p:pic>
          <p:nvPicPr>
            <p:cNvPr id="91" name="Picture 9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56371" y="2056906"/>
              <a:ext cx="914270" cy="1071908"/>
            </a:xfrm>
            <a:prstGeom prst="rect">
              <a:avLst/>
            </a:prstGeom>
          </p:spPr>
        </p:pic>
      </p:grpSp>
      <p:grpSp>
        <p:nvGrpSpPr>
          <p:cNvPr id="7" name="Group 6"/>
          <p:cNvGrpSpPr/>
          <p:nvPr/>
        </p:nvGrpSpPr>
        <p:grpSpPr>
          <a:xfrm>
            <a:off x="269240" y="1759098"/>
            <a:ext cx="2291092" cy="4116395"/>
            <a:chOff x="274638" y="1793875"/>
            <a:chExt cx="2337033" cy="4198937"/>
          </a:xfrm>
        </p:grpSpPr>
        <p:sp>
          <p:nvSpPr>
            <p:cNvPr id="35" name="Rectangle 34"/>
            <p:cNvSpPr/>
            <p:nvPr/>
          </p:nvSpPr>
          <p:spPr bwMode="auto">
            <a:xfrm>
              <a:off x="274638" y="1793875"/>
              <a:ext cx="2337033"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Azure App Service</a:t>
              </a:r>
            </a:p>
          </p:txBody>
        </p:sp>
        <p:sp>
          <p:nvSpPr>
            <p:cNvPr id="6" name="Freeform 5"/>
            <p:cNvSpPr>
              <a:spLocks noEditPoints="1"/>
            </p:cNvSpPr>
            <p:nvPr/>
          </p:nvSpPr>
          <p:spPr bwMode="auto">
            <a:xfrm>
              <a:off x="1077913" y="2227735"/>
              <a:ext cx="730250" cy="730250"/>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rgbClr val="00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3" name="Title 1"/>
          <p:cNvSpPr>
            <a:spLocks noGrp="1"/>
          </p:cNvSpPr>
          <p:nvPr>
            <p:ph type="title"/>
          </p:nvPr>
        </p:nvSpPr>
        <p:spPr>
          <a:xfrm>
            <a:off x="268080" y="202908"/>
            <a:ext cx="11655840" cy="899665"/>
          </a:xfrm>
        </p:spPr>
        <p:txBody>
          <a:bodyPr/>
          <a:lstStyle/>
          <a:p>
            <a:pPr>
              <a:spcAft>
                <a:spcPts val="1176"/>
              </a:spcAft>
            </a:pPr>
            <a:r>
              <a:rPr lang="en-US" sz="4000" dirty="0"/>
              <a:t>Azure PaaS </a:t>
            </a:r>
            <a:r>
              <a:rPr lang="ru-RU" sz="4000" dirty="0"/>
              <a:t>доступна локально</a:t>
            </a:r>
            <a:r>
              <a:rPr lang="en-US" sz="4000" dirty="0"/>
              <a:t>: </a:t>
            </a:r>
            <a:r>
              <a:rPr lang="ru-RU" sz="4000" dirty="0"/>
              <a:t>управляемые платформы для высокопродуктивной разработки</a:t>
            </a:r>
            <a:r>
              <a:rPr lang="en-US" sz="4000" dirty="0"/>
              <a:t>  </a:t>
            </a:r>
            <a:endParaRPr lang="en-US" sz="2400" dirty="0">
              <a:latin typeface="+mn-lt"/>
            </a:endParaRPr>
          </a:p>
        </p:txBody>
      </p:sp>
      <p:sp>
        <p:nvSpPr>
          <p:cNvPr id="45" name="Rectangle 44"/>
          <p:cNvSpPr/>
          <p:nvPr/>
        </p:nvSpPr>
        <p:spPr bwMode="auto">
          <a:xfrm>
            <a:off x="269239" y="4350425"/>
            <a:ext cx="2291092"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Веб-, мобильные,</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API-</a:t>
            </a:r>
            <a:r>
              <a:rPr kumimoji="0" lang="ru-RU"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приложения</a:t>
            </a:r>
          </a:p>
        </p:txBody>
      </p:sp>
      <p:sp>
        <p:nvSpPr>
          <p:cNvPr id="47" name="Rectangle 46"/>
          <p:cNvSpPr/>
          <p:nvPr/>
        </p:nvSpPr>
        <p:spPr bwMode="auto">
          <a:xfrm>
            <a:off x="2612372" y="4350425"/>
            <a:ext cx="2291091"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Бессерверные</a:t>
            </a:r>
            <a:r>
              <a:rPr kumimoji="0" lang="ru-RU"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вычисления </a:t>
            </a:r>
          </a:p>
        </p:txBody>
      </p:sp>
      <p:sp>
        <p:nvSpPr>
          <p:cNvPr id="49" name="Rectangle 48"/>
          <p:cNvSpPr/>
          <p:nvPr/>
        </p:nvSpPr>
        <p:spPr bwMode="auto">
          <a:xfrm>
            <a:off x="4950454" y="4350425"/>
            <a:ext cx="2296142"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Непрерывные масштабируемые распределенные приложения</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p:cNvSpPr/>
          <p:nvPr/>
        </p:nvSpPr>
        <p:spPr bwMode="auto">
          <a:xfrm>
            <a:off x="7298638" y="4350425"/>
            <a:ext cx="2291091"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Надежное управление контейнерами</a:t>
            </a:r>
          </a:p>
        </p:txBody>
      </p:sp>
      <p:sp>
        <p:nvSpPr>
          <p:cNvPr id="54" name="Rectangle 53"/>
          <p:cNvSpPr/>
          <p:nvPr/>
        </p:nvSpPr>
        <p:spPr bwMode="auto">
          <a:xfrm>
            <a:off x="9641770" y="4350425"/>
            <a:ext cx="2291092"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Платформа с открытым кодом </a:t>
            </a:r>
          </a:p>
        </p:txBody>
      </p:sp>
      <p:sp>
        <p:nvSpPr>
          <p:cNvPr id="56" name="Rectangle 55"/>
          <p:cNvSpPr/>
          <p:nvPr/>
        </p:nvSpPr>
        <p:spPr bwMode="auto">
          <a:xfrm>
            <a:off x="1" y="5875493"/>
            <a:ext cx="12192000" cy="982021"/>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p:cNvSpPr txBox="1"/>
          <p:nvPr/>
        </p:nvSpPr>
        <p:spPr>
          <a:xfrm>
            <a:off x="215462" y="5987554"/>
            <a:ext cx="11821150" cy="732856"/>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Azure Service Fabric</a:t>
            </a: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и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Azure Container Service</a:t>
            </a: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появятся после выхода общедоступной версии. Остальные службы будут доступны с выходом общедоступной версии. По мере обновления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Azure Stack</a:t>
            </a: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будут предлагаться дополнительные службы Azure</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205748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Настройка подписок, развертывание сервисов </a:t>
            </a:r>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38620857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0"/>
            <a:ext cx="6543284" cy="6856055"/>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710444" y="67886"/>
            <a:ext cx="5388016" cy="6722232"/>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781952" y="67884"/>
            <a:ext cx="5238633" cy="4481489"/>
          </a:xfrm>
          <a:prstGeom prst="rect">
            <a:avLst/>
          </a:prstGeom>
        </p:spPr>
      </p:pic>
      <p:sp>
        <p:nvSpPr>
          <p:cNvPr id="2" name="Title 1"/>
          <p:cNvSpPr>
            <a:spLocks noGrp="1"/>
          </p:cNvSpPr>
          <p:nvPr>
            <p:ph type="title"/>
          </p:nvPr>
        </p:nvSpPr>
        <p:spPr>
          <a:xfrm>
            <a:off x="208581" y="1397876"/>
            <a:ext cx="6573371" cy="1246172"/>
          </a:xfrm>
        </p:spPr>
        <p:txBody>
          <a:bodyPr/>
          <a:lstStyle/>
          <a:p>
            <a:r>
              <a:rPr lang="ru-RU" sz="4000" dirty="0"/>
              <a:t>Системы для высочайшей продуктивности</a:t>
            </a:r>
            <a:endParaRPr lang="en-US" sz="4000" dirty="0"/>
          </a:p>
        </p:txBody>
      </p:sp>
      <p:sp>
        <p:nvSpPr>
          <p:cNvPr id="14" name="Text Placeholder 4"/>
          <p:cNvSpPr txBox="1">
            <a:spLocks/>
          </p:cNvSpPr>
          <p:nvPr/>
        </p:nvSpPr>
        <p:spPr>
          <a:xfrm>
            <a:off x="257999" y="3047004"/>
            <a:ext cx="6041562" cy="3294850"/>
          </a:xfrm>
          <a:prstGeom prst="rect">
            <a:avLst/>
          </a:prstGeom>
        </p:spPr>
        <p:txBody>
          <a:bodyPr vert="horz" wrap="square" lIns="146284" tIns="91427" rIns="146284" bIns="91427"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0354">
                      <a:schemeClr val="tx2"/>
                    </a:gs>
                    <a:gs pos="40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7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48157"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293" rtl="0" eaLnBrk="1" fontAlgn="auto" latinLnBrk="0" hangingPunct="1">
              <a:lnSpc>
                <a:spcPct val="90000"/>
              </a:lnSpc>
              <a:spcBef>
                <a:spcPct val="20000"/>
              </a:spcBef>
              <a:spcAft>
                <a:spcPts val="600"/>
              </a:spcAft>
              <a:buClr>
                <a:srgbClr val="FFFFFF"/>
              </a:buClr>
              <a:buSzPct val="90000"/>
              <a:buFont typeface="Wingdings" panose="05000000000000000000" pitchFamily="2" charset="2"/>
              <a:buNone/>
              <a:tabLst/>
              <a:defRPr/>
            </a:pPr>
            <a:r>
              <a:rPr kumimoji="0" lang="ru-RU" sz="2800" b="0" i="0" u="none" strike="noStrike" kern="1200" cap="none" spc="0" normalizeH="0" baseline="0" noProof="0" dirty="0">
                <a:ln>
                  <a:noFill/>
                </a:ln>
                <a:gradFill>
                  <a:gsLst>
                    <a:gs pos="20354">
                      <a:srgbClr val="FFFFFF"/>
                    </a:gs>
                    <a:gs pos="40000">
                      <a:srgbClr val="FFFFFF"/>
                    </a:gs>
                  </a:gsLst>
                  <a:lin ang="5400000" scaled="0"/>
                </a:gradFill>
                <a:effectLst/>
                <a:uLnTx/>
                <a:uFillTx/>
                <a:latin typeface="Segoe UI Light"/>
                <a:ea typeface="Times New Roman" panose="02020603050405020304" pitchFamily="18" charset="0"/>
                <a:cs typeface="Times New Roman" panose="02020603050405020304" pitchFamily="18" charset="0"/>
              </a:rPr>
              <a:t>Оптимизируйте бизнес-приложения и службы с помощью интегрированных систем, которые обеспечивают непрерывный доступ к новшествам Azure</a:t>
            </a:r>
            <a:endPar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914293" rtl="0" eaLnBrk="1" fontAlgn="auto" latinLnBrk="0" hangingPunct="1">
              <a:lnSpc>
                <a:spcPct val="107000"/>
              </a:lnSpc>
              <a:spcBef>
                <a:spcPts val="0"/>
              </a:spcBef>
              <a:spcAft>
                <a:spcPts val="8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20354">
                      <a:srgbClr val="FFFFFF"/>
                    </a:gs>
                    <a:gs pos="40000">
                      <a:srgbClr val="FFFFFF"/>
                    </a:gs>
                  </a:gsLst>
                  <a:lin ang="5400000" scaled="0"/>
                </a:gradFill>
                <a:effectLst/>
                <a:uLnTx/>
                <a:uFillTx/>
                <a:latin typeface="Calibri" panose="020F0502020204030204" pitchFamily="34" charset="0"/>
                <a:ea typeface="Times New Roman" panose="02020603050405020304" pitchFamily="18" charset="0"/>
                <a:cs typeface="Times New Roman" panose="02020603050405020304" pitchFamily="18" charset="0"/>
              </a:rPr>
              <a:t> </a:t>
            </a:r>
          </a:p>
          <a:p>
            <a:pPr marL="0" marR="0" lvl="0" indent="0" algn="l" defTabSz="914293" rtl="0" eaLnBrk="1" fontAlgn="auto" latinLnBrk="0" hangingPunct="1">
              <a:lnSpc>
                <a:spcPct val="107000"/>
              </a:lnSpc>
              <a:spcBef>
                <a:spcPts val="0"/>
              </a:spcBef>
              <a:spcAft>
                <a:spcPts val="800"/>
              </a:spcAft>
              <a:buClr>
                <a:srgbClr val="FFFFFF"/>
              </a:buClr>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20354">
                    <a:srgbClr val="FFFFFF"/>
                  </a:gs>
                  <a:gs pos="40000">
                    <a:srgbClr val="FFFFFF"/>
                  </a:gs>
                </a:gsLst>
                <a:lin ang="5400000" scaled="0"/>
              </a:gra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293" rtl="0" eaLnBrk="1" fontAlgn="auto" latinLnBrk="0" hangingPunct="1">
              <a:lnSpc>
                <a:spcPct val="107000"/>
              </a:lnSpc>
              <a:spcBef>
                <a:spcPts val="0"/>
              </a:spcBef>
              <a:spcAft>
                <a:spcPts val="800"/>
              </a:spcAft>
              <a:buClr>
                <a:srgbClr val="FFFFFF"/>
              </a:buClr>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202417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2346" y="2426749"/>
            <a:ext cx="2756494" cy="1161172"/>
          </a:xfrm>
          <a:prstGeom prst="rect">
            <a:avLst/>
          </a:prstGeom>
        </p:spPr>
      </p:pic>
      <p:pic>
        <p:nvPicPr>
          <p:cNvPr id="7" name="Picture 6"/>
          <p:cNvPicPr preferRelativeResize="0">
            <a:picLocks noChangeAspect="1"/>
          </p:cNvPicPr>
          <p:nvPr/>
        </p:nvPicPr>
        <p:blipFill rotWithShape="1">
          <a:blip r:embed="rId4"/>
          <a:srcRect t="17600" b="64389"/>
          <a:stretch/>
        </p:blipFill>
        <p:spPr>
          <a:xfrm>
            <a:off x="328841" y="1361965"/>
            <a:ext cx="2745667" cy="639989"/>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2345" y="5001818"/>
            <a:ext cx="1732091" cy="974302"/>
          </a:xfrm>
          <a:prstGeom prst="rect">
            <a:avLst/>
          </a:prstGeom>
        </p:spPr>
      </p:pic>
      <p:pic>
        <p:nvPicPr>
          <p:cNvPr id="9" name="Picture 6" descr="https://upload.wikimedia.org/wikipedia/commons/thumb/b/b8/Lenovo_logo_2015.svg/2000px-Lenovo_logo_2015.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2345" y="4066302"/>
            <a:ext cx="2177015" cy="4571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7">
            <a:duotone>
              <a:prstClr val="black"/>
              <a:srgbClr val="D9C3A5">
                <a:tint val="50000"/>
                <a:satMod val="180000"/>
              </a:srgbClr>
            </a:duotone>
          </a:blip>
          <a:stretch>
            <a:fillRect/>
          </a:stretch>
        </p:blipFill>
        <p:spPr>
          <a:xfrm>
            <a:off x="3833693" y="487"/>
            <a:ext cx="8418905" cy="6857027"/>
          </a:xfrm>
          <a:prstGeom prst="rect">
            <a:avLst/>
          </a:prstGeom>
          <a:effectLst>
            <a:softEdge rad="88900"/>
          </a:effectLst>
        </p:spPr>
      </p:pic>
      <p:sp>
        <p:nvSpPr>
          <p:cNvPr id="2" name="Title 1"/>
          <p:cNvSpPr>
            <a:spLocks noGrp="1"/>
          </p:cNvSpPr>
          <p:nvPr>
            <p:ph type="title"/>
          </p:nvPr>
        </p:nvSpPr>
        <p:spPr>
          <a:xfrm>
            <a:off x="3973587" y="289957"/>
            <a:ext cx="7662456" cy="899537"/>
          </a:xfrm>
        </p:spPr>
        <p:txBody>
          <a:bodyPr/>
          <a:lstStyle/>
          <a:p>
            <a:r>
              <a:rPr lang="ru-RU" sz="4000" dirty="0"/>
              <a:t>Интегрированные системы</a:t>
            </a:r>
            <a:br>
              <a:rPr lang="ru-RU" sz="4000" dirty="0"/>
            </a:br>
            <a:r>
              <a:rPr lang="en-US" sz="4000" dirty="0"/>
              <a:t>Azure Stack</a:t>
            </a:r>
            <a:r>
              <a:rPr lang="ru-RU" sz="4000" dirty="0"/>
              <a:t>  </a:t>
            </a:r>
            <a:endParaRPr lang="en-US" sz="4000" dirty="0"/>
          </a:p>
        </p:txBody>
      </p:sp>
      <p:pic>
        <p:nvPicPr>
          <p:cNvPr id="5" name="Picture 4"/>
          <p:cNvPicPr>
            <a:picLocks noChangeAspect="1"/>
          </p:cNvPicPr>
          <p:nvPr/>
        </p:nvPicPr>
        <p:blipFill>
          <a:blip r:embed="rId8"/>
          <a:stretch>
            <a:fillRect/>
          </a:stretch>
        </p:blipFill>
        <p:spPr>
          <a:xfrm>
            <a:off x="7091024" y="2617556"/>
            <a:ext cx="931979" cy="614485"/>
          </a:xfrm>
          <a:prstGeom prst="rect">
            <a:avLst/>
          </a:prstGeom>
        </p:spPr>
      </p:pic>
      <p:sp>
        <p:nvSpPr>
          <p:cNvPr id="10" name="Rectangle 9"/>
          <p:cNvSpPr/>
          <p:nvPr/>
        </p:nvSpPr>
        <p:spPr bwMode="auto">
          <a:xfrm>
            <a:off x="0" y="6318489"/>
            <a:ext cx="12192000" cy="539511"/>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ru-RU"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Мы будем привлекать новых партнеров и добавлять аппаратные конфигурации</a:t>
            </a: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4129938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400" dirty="0"/>
              <a:t>Жизненный цикл интегрированных систем </a:t>
            </a:r>
            <a:r>
              <a:rPr lang="en-US" sz="4400" dirty="0"/>
              <a:t>Azure Stack</a:t>
            </a:r>
          </a:p>
        </p:txBody>
      </p:sp>
      <p:grpSp>
        <p:nvGrpSpPr>
          <p:cNvPr id="160" name="Group 159"/>
          <p:cNvGrpSpPr/>
          <p:nvPr/>
        </p:nvGrpSpPr>
        <p:grpSpPr>
          <a:xfrm>
            <a:off x="95003" y="2058604"/>
            <a:ext cx="7279975" cy="4140776"/>
            <a:chOff x="4422512" y="2487785"/>
            <a:chExt cx="7697975" cy="4557546"/>
          </a:xfrm>
        </p:grpSpPr>
        <p:sp>
          <p:nvSpPr>
            <p:cNvPr id="161" name="Rounded Rectangle 160"/>
            <p:cNvSpPr/>
            <p:nvPr/>
          </p:nvSpPr>
          <p:spPr bwMode="auto">
            <a:xfrm>
              <a:off x="4922837" y="3016154"/>
              <a:ext cx="7139133" cy="2408507"/>
            </a:xfrm>
            <a:prstGeom prst="roundRect">
              <a:avLst/>
            </a:prstGeom>
            <a:noFill/>
            <a:ln w="38100" cap="flat" cmpd="sng" algn="ctr">
              <a:solidFill>
                <a:srgbClr val="A3C10A"/>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62" name="Group 161"/>
            <p:cNvGrpSpPr/>
            <p:nvPr/>
          </p:nvGrpSpPr>
          <p:grpSpPr>
            <a:xfrm>
              <a:off x="5349979" y="2487785"/>
              <a:ext cx="1114396" cy="1114394"/>
              <a:chOff x="5349979" y="2487785"/>
              <a:chExt cx="1114396" cy="1114394"/>
            </a:xfrm>
          </p:grpSpPr>
          <p:sp>
            <p:nvSpPr>
              <p:cNvPr id="196" name="Oval 195"/>
              <p:cNvSpPr/>
              <p:nvPr/>
            </p:nvSpPr>
            <p:spPr bwMode="auto">
              <a:xfrm>
                <a:off x="5349979" y="2487785"/>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grpSp>
            <p:nvGrpSpPr>
              <p:cNvPr id="197" name="Group 196"/>
              <p:cNvGrpSpPr/>
              <p:nvPr/>
            </p:nvGrpSpPr>
            <p:grpSpPr bwMode="black">
              <a:xfrm>
                <a:off x="5619581" y="2742274"/>
                <a:ext cx="575192" cy="618146"/>
                <a:chOff x="3422650" y="3467100"/>
                <a:chExt cx="533400" cy="549275"/>
              </a:xfrm>
              <a:solidFill>
                <a:srgbClr val="FFFFFF"/>
              </a:solidFill>
            </p:grpSpPr>
            <p:sp>
              <p:nvSpPr>
                <p:cNvPr id="198"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sp>
              <p:nvSpPr>
                <p:cNvPr id="199"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grpSp>
        <p:grpSp>
          <p:nvGrpSpPr>
            <p:cNvPr id="163" name="Group 162"/>
            <p:cNvGrpSpPr/>
            <p:nvPr/>
          </p:nvGrpSpPr>
          <p:grpSpPr>
            <a:xfrm>
              <a:off x="5349979" y="4792662"/>
              <a:ext cx="1114396" cy="1114394"/>
              <a:chOff x="5349979" y="4792662"/>
              <a:chExt cx="1114396" cy="1114394"/>
            </a:xfrm>
          </p:grpSpPr>
          <p:sp>
            <p:nvSpPr>
              <p:cNvPr id="194" name="Oval 193"/>
              <p:cNvSpPr/>
              <p:nvPr/>
            </p:nvSpPr>
            <p:spPr bwMode="auto">
              <a:xfrm>
                <a:off x="5349979" y="4792662"/>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95" name="Freeform 164"/>
              <p:cNvSpPr>
                <a:spLocks noEditPoints="1"/>
              </p:cNvSpPr>
              <p:nvPr/>
            </p:nvSpPr>
            <p:spPr bwMode="black">
              <a:xfrm>
                <a:off x="5698838" y="5089739"/>
                <a:ext cx="416678" cy="55677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64" name="Group 163"/>
            <p:cNvGrpSpPr/>
            <p:nvPr/>
          </p:nvGrpSpPr>
          <p:grpSpPr>
            <a:xfrm>
              <a:off x="7052591" y="2487785"/>
              <a:ext cx="1114396" cy="1114394"/>
              <a:chOff x="7052591" y="2487785"/>
              <a:chExt cx="1114396" cy="1114394"/>
            </a:xfrm>
          </p:grpSpPr>
          <p:sp>
            <p:nvSpPr>
              <p:cNvPr id="192" name="Oval 191"/>
              <p:cNvSpPr/>
              <p:nvPr/>
            </p:nvSpPr>
            <p:spPr bwMode="auto">
              <a:xfrm>
                <a:off x="7052591" y="2487785"/>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93" name="Freeform 18"/>
              <p:cNvSpPr>
                <a:spLocks noEditPoints="1"/>
              </p:cNvSpPr>
              <p:nvPr/>
            </p:nvSpPr>
            <p:spPr bwMode="black">
              <a:xfrm>
                <a:off x="7411155" y="2770495"/>
                <a:ext cx="397268" cy="48522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65" name="Group 164"/>
            <p:cNvGrpSpPr/>
            <p:nvPr/>
          </p:nvGrpSpPr>
          <p:grpSpPr>
            <a:xfrm>
              <a:off x="8767631" y="2487785"/>
              <a:ext cx="1114396" cy="1114394"/>
              <a:chOff x="8767631" y="2487785"/>
              <a:chExt cx="1114396" cy="1114394"/>
            </a:xfrm>
          </p:grpSpPr>
          <p:sp>
            <p:nvSpPr>
              <p:cNvPr id="186" name="Oval 185"/>
              <p:cNvSpPr/>
              <p:nvPr/>
            </p:nvSpPr>
            <p:spPr bwMode="auto">
              <a:xfrm>
                <a:off x="8767631" y="2487785"/>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grpSp>
            <p:nvGrpSpPr>
              <p:cNvPr id="187" name="Group 186"/>
              <p:cNvGrpSpPr/>
              <p:nvPr/>
            </p:nvGrpSpPr>
            <p:grpSpPr>
              <a:xfrm>
                <a:off x="9031044" y="2740870"/>
                <a:ext cx="587570" cy="607422"/>
                <a:chOff x="10304124" y="3516576"/>
                <a:chExt cx="535082" cy="534943"/>
              </a:xfrm>
            </p:grpSpPr>
            <p:grpSp>
              <p:nvGrpSpPr>
                <p:cNvPr id="188" name="Group 187"/>
                <p:cNvGrpSpPr/>
                <p:nvPr/>
              </p:nvGrpSpPr>
              <p:grpSpPr>
                <a:xfrm>
                  <a:off x="10304124" y="3516576"/>
                  <a:ext cx="535082" cy="534943"/>
                  <a:chOff x="10304124" y="3516576"/>
                  <a:chExt cx="535082" cy="534943"/>
                </a:xfrm>
              </p:grpSpPr>
              <p:sp>
                <p:nvSpPr>
                  <p:cNvPr id="190" name="Freeform 101"/>
                  <p:cNvSpPr>
                    <a:spLocks noEditPoints="1"/>
                  </p:cNvSpPr>
                  <p:nvPr/>
                </p:nvSpPr>
                <p:spPr bwMode="black">
                  <a:xfrm>
                    <a:off x="10304124" y="3516576"/>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sp>
                <p:nvSpPr>
                  <p:cNvPr id="191" name="Freeform 102"/>
                  <p:cNvSpPr>
                    <a:spLocks/>
                  </p:cNvSpPr>
                  <p:nvPr/>
                </p:nvSpPr>
                <p:spPr bwMode="black">
                  <a:xfrm>
                    <a:off x="10550975" y="3662403"/>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sp>
              <p:nvSpPr>
                <p:cNvPr id="189" name="Rectangle 103"/>
                <p:cNvSpPr>
                  <a:spLocks noChangeArrowheads="1"/>
                </p:cNvSpPr>
                <p:nvPr/>
              </p:nvSpPr>
              <p:spPr bwMode="black">
                <a:xfrm>
                  <a:off x="10547469" y="3848196"/>
                  <a:ext cx="66623" cy="64501"/>
                </a:xfrm>
                <a:prstGeom prst="rect">
                  <a:avLst/>
                </a:prstGeom>
                <a:solidFill>
                  <a:srgbClr val="FFFFFF"/>
                </a:solidFill>
                <a:ln>
                  <a:noFill/>
                </a:ln>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grpSp>
        <p:grpSp>
          <p:nvGrpSpPr>
            <p:cNvPr id="166" name="Group 165"/>
            <p:cNvGrpSpPr/>
            <p:nvPr/>
          </p:nvGrpSpPr>
          <p:grpSpPr>
            <a:xfrm>
              <a:off x="10485235" y="2487785"/>
              <a:ext cx="1114396" cy="1114394"/>
              <a:chOff x="10485235" y="2487785"/>
              <a:chExt cx="1114396" cy="1114394"/>
            </a:xfrm>
          </p:grpSpPr>
          <p:sp>
            <p:nvSpPr>
              <p:cNvPr id="184" name="Oval 183"/>
              <p:cNvSpPr/>
              <p:nvPr/>
            </p:nvSpPr>
            <p:spPr bwMode="auto">
              <a:xfrm>
                <a:off x="10485235" y="2487785"/>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85" name="Freeform 184"/>
              <p:cNvSpPr>
                <a:spLocks noEditPoints="1"/>
              </p:cNvSpPr>
              <p:nvPr/>
            </p:nvSpPr>
            <p:spPr bwMode="black">
              <a:xfrm>
                <a:off x="10796490" y="2793047"/>
                <a:ext cx="491886" cy="489416"/>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67" name="Group 166"/>
            <p:cNvGrpSpPr/>
            <p:nvPr/>
          </p:nvGrpSpPr>
          <p:grpSpPr>
            <a:xfrm>
              <a:off x="7052591" y="4792662"/>
              <a:ext cx="1114396" cy="1114394"/>
              <a:chOff x="7052591" y="4792662"/>
              <a:chExt cx="1114396" cy="1114394"/>
            </a:xfrm>
          </p:grpSpPr>
          <p:sp>
            <p:nvSpPr>
              <p:cNvPr id="182" name="Oval 181"/>
              <p:cNvSpPr/>
              <p:nvPr/>
            </p:nvSpPr>
            <p:spPr bwMode="auto">
              <a:xfrm>
                <a:off x="7052591" y="4792662"/>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83" name="Freeform 81"/>
              <p:cNvSpPr>
                <a:spLocks/>
              </p:cNvSpPr>
              <p:nvPr/>
            </p:nvSpPr>
            <p:spPr bwMode="black">
              <a:xfrm>
                <a:off x="7388831" y="5032206"/>
                <a:ext cx="441916" cy="604664"/>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68" name="Group 167"/>
            <p:cNvGrpSpPr/>
            <p:nvPr/>
          </p:nvGrpSpPr>
          <p:grpSpPr>
            <a:xfrm>
              <a:off x="8767631" y="4792662"/>
              <a:ext cx="1114396" cy="1114394"/>
              <a:chOff x="8767631" y="4792662"/>
              <a:chExt cx="1114396" cy="1114394"/>
            </a:xfrm>
          </p:grpSpPr>
          <p:sp>
            <p:nvSpPr>
              <p:cNvPr id="180" name="Oval 179"/>
              <p:cNvSpPr/>
              <p:nvPr/>
            </p:nvSpPr>
            <p:spPr bwMode="auto">
              <a:xfrm>
                <a:off x="8767631" y="4792662"/>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pic>
            <p:nvPicPr>
              <p:cNvPr id="181" name="Picture 47" descr="C:\Users\sakuu\Documents\Ballmer MGX 2011\Tile Icons\Calenda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9084825" y="5129230"/>
                <a:ext cx="480008" cy="4392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p:cNvGrpSpPr/>
            <p:nvPr/>
          </p:nvGrpSpPr>
          <p:grpSpPr>
            <a:xfrm>
              <a:off x="10485235" y="4792662"/>
              <a:ext cx="1114396" cy="1114394"/>
              <a:chOff x="10485235" y="4792662"/>
              <a:chExt cx="1114396" cy="1114394"/>
            </a:xfrm>
          </p:grpSpPr>
          <p:sp>
            <p:nvSpPr>
              <p:cNvPr id="178" name="Oval 177"/>
              <p:cNvSpPr/>
              <p:nvPr/>
            </p:nvSpPr>
            <p:spPr bwMode="auto">
              <a:xfrm>
                <a:off x="10485235" y="4792662"/>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79" name="Freeform 58"/>
              <p:cNvSpPr>
                <a:spLocks noEditPoints="1"/>
              </p:cNvSpPr>
              <p:nvPr/>
            </p:nvSpPr>
            <p:spPr bwMode="black">
              <a:xfrm>
                <a:off x="10806706" y="5109951"/>
                <a:ext cx="471455" cy="52220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sp>
          <p:nvSpPr>
            <p:cNvPr id="170" name="TextBox 169"/>
            <p:cNvSpPr txBox="1"/>
            <p:nvPr/>
          </p:nvSpPr>
          <p:spPr>
            <a:xfrm>
              <a:off x="4930300" y="3678355"/>
              <a:ext cx="2216400" cy="1050430"/>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Архитектура, оборудование, топология</a:t>
              </a:r>
            </a:p>
          </p:txBody>
        </p:sp>
        <p:sp>
          <p:nvSpPr>
            <p:cNvPr id="171" name="TextBox 170"/>
            <p:cNvSpPr txBox="1"/>
            <p:nvPr/>
          </p:nvSpPr>
          <p:spPr>
            <a:xfrm>
              <a:off x="4422512" y="5994901"/>
              <a:ext cx="2724187" cy="806527"/>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Безопасность и конфиденциальность</a:t>
              </a:r>
            </a:p>
          </p:txBody>
        </p:sp>
        <p:sp>
          <p:nvSpPr>
            <p:cNvPr id="172" name="TextBox 171"/>
            <p:cNvSpPr txBox="1"/>
            <p:nvPr/>
          </p:nvSpPr>
          <p:spPr>
            <a:xfrm>
              <a:off x="6601357" y="3678355"/>
              <a:ext cx="2247193" cy="1050430"/>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Развертывание, настройка, подготовка</a:t>
              </a:r>
            </a:p>
          </p:txBody>
        </p:sp>
        <p:sp>
          <p:nvSpPr>
            <p:cNvPr id="173" name="TextBox 172"/>
            <p:cNvSpPr txBox="1"/>
            <p:nvPr/>
          </p:nvSpPr>
          <p:spPr>
            <a:xfrm>
              <a:off x="8706416" y="3696988"/>
              <a:ext cx="1334327" cy="562624"/>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Проверка</a:t>
              </a:r>
            </a:p>
          </p:txBody>
        </p:sp>
        <p:sp>
          <p:nvSpPr>
            <p:cNvPr id="174" name="TextBox 173"/>
            <p:cNvSpPr txBox="1"/>
            <p:nvPr/>
          </p:nvSpPr>
          <p:spPr>
            <a:xfrm>
              <a:off x="10322201" y="3696988"/>
              <a:ext cx="1739768" cy="806527"/>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Мониторинг, диагностика</a:t>
              </a:r>
            </a:p>
          </p:txBody>
        </p:sp>
        <p:sp>
          <p:nvSpPr>
            <p:cNvPr id="175" name="TextBox 174"/>
            <p:cNvSpPr txBox="1"/>
            <p:nvPr/>
          </p:nvSpPr>
          <p:spPr>
            <a:xfrm>
              <a:off x="6752559" y="5994901"/>
              <a:ext cx="2015072" cy="1050430"/>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Непрерывность бизнес-процессов</a:t>
              </a:r>
            </a:p>
          </p:txBody>
        </p:sp>
        <p:sp>
          <p:nvSpPr>
            <p:cNvPr id="176" name="TextBox 175"/>
            <p:cNvSpPr txBox="1"/>
            <p:nvPr/>
          </p:nvSpPr>
          <p:spPr>
            <a:xfrm>
              <a:off x="8548517" y="5994901"/>
              <a:ext cx="1675022" cy="806527"/>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Применение  обновлений</a:t>
              </a:r>
            </a:p>
          </p:txBody>
        </p:sp>
        <p:sp>
          <p:nvSpPr>
            <p:cNvPr id="177" name="TextBox 176"/>
            <p:cNvSpPr txBox="1"/>
            <p:nvPr/>
          </p:nvSpPr>
          <p:spPr>
            <a:xfrm>
              <a:off x="10111203" y="5994901"/>
              <a:ext cx="2009284" cy="1050430"/>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Замена комплектующих на месте</a:t>
              </a:r>
            </a:p>
          </p:txBody>
        </p:sp>
      </p:grpSp>
      <p:sp>
        <p:nvSpPr>
          <p:cNvPr id="84" name="TextBox 83"/>
          <p:cNvSpPr txBox="1"/>
          <p:nvPr/>
        </p:nvSpPr>
        <p:spPr>
          <a:xfrm>
            <a:off x="8447648" y="2735841"/>
            <a:ext cx="3744352" cy="1865126"/>
          </a:xfrm>
          <a:prstGeom prst="rect">
            <a:avLst/>
          </a:prstGeom>
        </p:spPr>
        <p:txBody>
          <a:bodyPr wrap="square" rtlCol="0" anchor="ctr">
            <a:spAutoFit/>
          </a:bodyPr>
          <a:lstStyle/>
          <a:p>
            <a:pPr marL="0" marR="0" lvl="0" indent="0" algn="ctr" defTabSz="896214" rtl="0" eaLnBrk="1" fontAlgn="auto" latinLnBrk="0" hangingPunct="1">
              <a:lnSpc>
                <a:spcPct val="90000"/>
              </a:lnSpc>
              <a:spcBef>
                <a:spcPts val="0"/>
              </a:spcBef>
              <a:spcAft>
                <a:spcPts val="784"/>
              </a:spcAft>
              <a:buClrTx/>
              <a:buSzTx/>
              <a:buFontTx/>
              <a:buNone/>
              <a:tabLst/>
              <a:defRPr/>
            </a:pPr>
            <a:r>
              <a:rPr kumimoji="0" lang="ru-RU" sz="3200" b="0" i="0" u="none" strike="noStrike" kern="0" cap="none" spc="0" normalizeH="0" baseline="0" noProof="0" dirty="0">
                <a:ln>
                  <a:noFill/>
                </a:ln>
                <a:solidFill>
                  <a:srgbClr val="FFFFFF"/>
                </a:solidFill>
                <a:effectLst/>
                <a:uLnTx/>
                <a:uFillTx/>
                <a:latin typeface="Segoe UI Light"/>
                <a:ea typeface="+mn-ea"/>
                <a:cs typeface="+mn-cs"/>
              </a:rPr>
              <a:t>Непрерывная синхронизация обновлений Azure и Azure Stack</a:t>
            </a:r>
            <a:endParaRPr kumimoji="0" lang="ru-RU" sz="32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endParaRPr>
          </a:p>
        </p:txBody>
      </p:sp>
    </p:spTree>
    <p:extLst>
      <p:ext uri="{BB962C8B-B14F-4D97-AF65-F5344CB8AC3E}">
        <p14:creationId xmlns:p14="http://schemas.microsoft.com/office/powerpoint/2010/main" val="1121331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2100" y="380971"/>
            <a:ext cx="11665267" cy="899665"/>
          </a:xfrm>
        </p:spPr>
        <p:txBody>
          <a:bodyPr/>
          <a:lstStyle/>
          <a:p>
            <a:r>
              <a:rPr lang="ru-RU" sz="4000" dirty="0"/>
              <a:t>Интегрированные услуги поддержки</a:t>
            </a:r>
          </a:p>
        </p:txBody>
      </p:sp>
      <p:sp>
        <p:nvSpPr>
          <p:cNvPr id="3" name="TextBox 2"/>
          <p:cNvSpPr txBox="1"/>
          <p:nvPr/>
        </p:nvSpPr>
        <p:spPr>
          <a:xfrm>
            <a:off x="269336" y="1829385"/>
            <a:ext cx="6037322" cy="4683590"/>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srgbClr val="FFFFFF"/>
                </a:solidFill>
                <a:effectLst/>
                <a:uLnTx/>
                <a:uFillTx/>
                <a:latin typeface="Segoe UI Light"/>
                <a:ea typeface="+mn-ea"/>
                <a:cs typeface="+mn-cs"/>
              </a:rPr>
              <a:t>Неизменное качество услуг поддержки независимо от выбора поставщика</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ru-RU" sz="1050"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srgbClr val="FFFFFF"/>
                </a:solidFill>
                <a:effectLst/>
                <a:uLnTx/>
                <a:uFillTx/>
                <a:latin typeface="Segoe UI Light"/>
                <a:ea typeface="+mn-ea"/>
                <a:cs typeface="+mn-cs"/>
              </a:rPr>
              <a:t>Скоординированные процессы эскалации и разрешения проблем</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ru-RU" sz="1050"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srgbClr val="FFFFFF"/>
                </a:solidFill>
                <a:effectLst/>
                <a:uLnTx/>
                <a:uFillTx/>
                <a:latin typeface="Segoe UI Light"/>
                <a:ea typeface="+mn-ea"/>
                <a:cs typeface="+mn-cs"/>
              </a:rPr>
              <a:t>Поддержка облачных служб специалистами Microsoft</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ru-RU" sz="1050"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srgbClr val="FFFFFF"/>
                </a:solidFill>
                <a:effectLst/>
                <a:uLnTx/>
                <a:uFillTx/>
                <a:latin typeface="Segoe UI Light"/>
                <a:ea typeface="+mn-ea"/>
                <a:cs typeface="+mn-cs"/>
              </a:rPr>
              <a:t>Поддержка систем партнерами - поставщиками оборудования</a:t>
            </a:r>
          </a:p>
        </p:txBody>
      </p:sp>
      <p:sp>
        <p:nvSpPr>
          <p:cNvPr id="4" name="Rectangle 3"/>
          <p:cNvSpPr/>
          <p:nvPr/>
        </p:nvSpPr>
        <p:spPr bwMode="auto">
          <a:xfrm>
            <a:off x="6396562" y="1508624"/>
            <a:ext cx="5528518" cy="461730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descr="Us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85308" y="2951286"/>
            <a:ext cx="1258366" cy="1258366"/>
          </a:xfrm>
          <a:prstGeom prst="rect">
            <a:avLst/>
          </a:prstGeom>
        </p:spPr>
      </p:pic>
      <p:pic>
        <p:nvPicPr>
          <p:cNvPr id="10" name="Graphic 9" descr="Call cent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87018" y="4740420"/>
            <a:ext cx="1258366" cy="1258366"/>
          </a:xfrm>
          <a:prstGeom prst="rect">
            <a:avLst/>
          </a:prstGeom>
        </p:spPr>
      </p:pic>
      <p:sp>
        <p:nvSpPr>
          <p:cNvPr id="11" name="TextBox 10"/>
          <p:cNvSpPr txBox="1"/>
          <p:nvPr/>
        </p:nvSpPr>
        <p:spPr>
          <a:xfrm>
            <a:off x="6385309" y="4004190"/>
            <a:ext cx="1464281" cy="10710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ru-RU"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Клиент обращается к любому поставщику</a:t>
            </a:r>
          </a:p>
        </p:txBody>
      </p:sp>
      <p:sp>
        <p:nvSpPr>
          <p:cNvPr id="13" name="TextBox 12"/>
          <p:cNvSpPr txBox="1"/>
          <p:nvPr/>
        </p:nvSpPr>
        <p:spPr>
          <a:xfrm>
            <a:off x="10117589" y="4671565"/>
            <a:ext cx="1722110" cy="145886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ru-RU"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Первая линия службы клиентской поддержки поставщика оборудования</a:t>
            </a:r>
          </a:p>
        </p:txBody>
      </p:sp>
      <p:pic>
        <p:nvPicPr>
          <p:cNvPr id="15" name="Graphic 14" descr="Call cent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87018" y="1692920"/>
            <a:ext cx="1258366" cy="1258366"/>
          </a:xfrm>
          <a:prstGeom prst="rect">
            <a:avLst/>
          </a:prstGeom>
        </p:spPr>
      </p:pic>
      <p:sp>
        <p:nvSpPr>
          <p:cNvPr id="16" name="TextBox 15"/>
          <p:cNvSpPr txBox="1"/>
          <p:nvPr/>
        </p:nvSpPr>
        <p:spPr>
          <a:xfrm>
            <a:off x="10117589" y="1724346"/>
            <a:ext cx="1464811" cy="8771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ru-RU"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Первая линия клиентской поддержки Microsoft</a:t>
            </a:r>
          </a:p>
        </p:txBody>
      </p:sp>
      <p:cxnSp>
        <p:nvCxnSpPr>
          <p:cNvPr id="19" name="Straight Arrow Connector 18"/>
          <p:cNvCxnSpPr>
            <a:stCxn id="7" idx="3"/>
          </p:cNvCxnSpPr>
          <p:nvPr/>
        </p:nvCxnSpPr>
        <p:spPr>
          <a:xfrm flipV="1">
            <a:off x="7643674" y="2402606"/>
            <a:ext cx="1332090" cy="1177863"/>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7" idx="3"/>
            <a:endCxn id="10" idx="1"/>
          </p:cNvCxnSpPr>
          <p:nvPr/>
        </p:nvCxnSpPr>
        <p:spPr>
          <a:xfrm>
            <a:off x="7643674" y="3580469"/>
            <a:ext cx="1343344" cy="178913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Graphic 23" descr="Us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96562" y="3009106"/>
            <a:ext cx="1258366" cy="1258366"/>
          </a:xfrm>
          <a:prstGeom prst="rect">
            <a:avLst/>
          </a:prstGeom>
        </p:spPr>
      </p:pic>
      <p:sp>
        <p:nvSpPr>
          <p:cNvPr id="5" name="Rectangle: Rounded Corners 4"/>
          <p:cNvSpPr/>
          <p:nvPr/>
        </p:nvSpPr>
        <p:spPr bwMode="auto">
          <a:xfrm>
            <a:off x="8762639" y="3128895"/>
            <a:ext cx="3077060" cy="1456106"/>
          </a:xfrm>
          <a:prstGeom prst="roundRect">
            <a:avLst/>
          </a:prstGeom>
          <a:ln w="57150">
            <a:prstDash val="sysDash"/>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ru-RU"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Скоординированные процессы эскалации и разрешения проблем</a:t>
            </a:r>
            <a:endParaRPr kumimoji="0" lang="ru-RU"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4710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cxnSp>
        <p:nvCxnSpPr>
          <p:cNvPr id="71" name="Straight Connector 70"/>
          <p:cNvCxnSpPr>
            <a:stCxn id="49" idx="2"/>
            <a:endCxn id="21" idx="0"/>
          </p:cNvCxnSpPr>
          <p:nvPr/>
        </p:nvCxnSpPr>
        <p:spPr>
          <a:xfrm flipH="1">
            <a:off x="8838535" y="3235466"/>
            <a:ext cx="2350" cy="1055792"/>
          </a:xfrm>
          <a:prstGeom prst="line">
            <a:avLst/>
          </a:prstGeom>
          <a:solidFill>
            <a:schemeClr val="accent4">
              <a:lumMod val="50000"/>
            </a:schemeClr>
          </a:solidFill>
          <a:ln w="19050" cap="flat" cmpd="sng" algn="ctr">
            <a:solidFill>
              <a:schemeClr val="accent4"/>
            </a:solidFill>
            <a:prstDash val="sysDash"/>
            <a:headEnd type="none" w="med" len="med"/>
            <a:tailEnd type="none" w="med" len="med"/>
          </a:ln>
          <a:effectLst/>
        </p:spPr>
      </p:cxnSp>
      <p:cxnSp>
        <p:nvCxnSpPr>
          <p:cNvPr id="73" name="Connector: Elbow 72"/>
          <p:cNvCxnSpPr>
            <a:stCxn id="49" idx="2"/>
            <a:endCxn id="13" idx="0"/>
          </p:cNvCxnSpPr>
          <p:nvPr/>
        </p:nvCxnSpPr>
        <p:spPr>
          <a:xfrm rot="5400000">
            <a:off x="7259265" y="2709637"/>
            <a:ext cx="1055792" cy="2107450"/>
          </a:xfrm>
          <a:prstGeom prst="bentConnector3">
            <a:avLst>
              <a:gd name="adj1" fmla="val 31427"/>
            </a:avLst>
          </a:prstGeom>
          <a:solidFill>
            <a:schemeClr val="accent4">
              <a:lumMod val="50000"/>
            </a:schemeClr>
          </a:solidFill>
          <a:ln w="19050" cap="flat" cmpd="sng" algn="ctr">
            <a:solidFill>
              <a:schemeClr val="accent4"/>
            </a:solidFill>
            <a:prstDash val="sysDash"/>
            <a:headEnd type="none" w="med" len="med"/>
            <a:tailEnd type="none" w="med" len="med"/>
          </a:ln>
          <a:effectLst/>
        </p:spPr>
      </p:cxnSp>
      <p:cxnSp>
        <p:nvCxnSpPr>
          <p:cNvPr id="75" name="Connector: Elbow 74"/>
          <p:cNvCxnSpPr>
            <a:stCxn id="49" idx="2"/>
            <a:endCxn id="9" idx="0"/>
          </p:cNvCxnSpPr>
          <p:nvPr/>
        </p:nvCxnSpPr>
        <p:spPr>
          <a:xfrm rot="16200000" flipH="1">
            <a:off x="9364364" y="2711986"/>
            <a:ext cx="1055792" cy="2102749"/>
          </a:xfrm>
          <a:prstGeom prst="bentConnector3">
            <a:avLst>
              <a:gd name="adj1" fmla="val 31427"/>
            </a:avLst>
          </a:prstGeom>
          <a:solidFill>
            <a:schemeClr val="accent4">
              <a:lumMod val="50000"/>
            </a:schemeClr>
          </a:solidFill>
          <a:ln w="19050" cap="flat" cmpd="sng" algn="ctr">
            <a:solidFill>
              <a:schemeClr val="accent4"/>
            </a:solidFill>
            <a:prstDash val="sysDash"/>
            <a:headEnd type="none" w="med" len="med"/>
            <a:tailEnd type="none" w="med" len="med"/>
          </a:ln>
          <a:effectLst/>
        </p:spPr>
      </p:cxnSp>
      <p:sp>
        <p:nvSpPr>
          <p:cNvPr id="2" name="Title 1"/>
          <p:cNvSpPr>
            <a:spLocks noGrp="1"/>
          </p:cNvSpPr>
          <p:nvPr>
            <p:ph type="title"/>
          </p:nvPr>
        </p:nvSpPr>
        <p:spPr>
          <a:xfrm>
            <a:off x="195668" y="162982"/>
            <a:ext cx="11655840" cy="899665"/>
          </a:xfrm>
        </p:spPr>
        <p:txBody>
          <a:bodyPr/>
          <a:lstStyle/>
          <a:p>
            <a:r>
              <a:rPr lang="ru-RU" sz="4000" dirty="0">
                <a:gradFill>
                  <a:gsLst>
                    <a:gs pos="2917">
                      <a:schemeClr val="tx1"/>
                    </a:gs>
                    <a:gs pos="30000">
                      <a:schemeClr val="tx1"/>
                    </a:gs>
                  </a:gsLst>
                  <a:lin ang="5400000" scaled="0"/>
                </a:gradFill>
              </a:rPr>
              <a:t>Принципы масштабирования</a:t>
            </a:r>
            <a:r>
              <a:rPr lang="en-US" sz="4000" dirty="0">
                <a:gradFill>
                  <a:gsLst>
                    <a:gs pos="2917">
                      <a:schemeClr val="tx1"/>
                    </a:gs>
                    <a:gs pos="30000">
                      <a:schemeClr val="tx1"/>
                    </a:gs>
                  </a:gsLst>
                  <a:lin ang="5400000" scaled="0"/>
                </a:gradFill>
              </a:rPr>
              <a:t> Azure Stack</a:t>
            </a:r>
            <a:r>
              <a:rPr lang="ru-RU" sz="4000" dirty="0">
                <a:gradFill>
                  <a:gsLst>
                    <a:gs pos="2917">
                      <a:schemeClr val="tx1"/>
                    </a:gs>
                    <a:gs pos="30000">
                      <a:schemeClr val="tx1"/>
                    </a:gs>
                  </a:gsLst>
                  <a:lin ang="5400000" scaled="0"/>
                </a:gradFill>
              </a:rPr>
              <a:t> </a:t>
            </a:r>
            <a:endParaRPr lang="en-US" sz="4000" dirty="0">
              <a:gradFill>
                <a:gsLst>
                  <a:gs pos="2917">
                    <a:schemeClr val="tx1"/>
                  </a:gs>
                  <a:gs pos="30000">
                    <a:schemeClr val="tx1"/>
                  </a:gs>
                </a:gsLst>
                <a:lin ang="5400000" scaled="0"/>
              </a:gradFill>
            </a:endParaRPr>
          </a:p>
        </p:txBody>
      </p:sp>
      <p:grpSp>
        <p:nvGrpSpPr>
          <p:cNvPr id="4" name="Group 3"/>
          <p:cNvGrpSpPr/>
          <p:nvPr/>
        </p:nvGrpSpPr>
        <p:grpSpPr>
          <a:xfrm>
            <a:off x="5320290" y="1994830"/>
            <a:ext cx="1324259" cy="620178"/>
            <a:chOff x="4633674" y="2017574"/>
            <a:chExt cx="1351197" cy="632794"/>
          </a:xfrm>
          <a:effectLst/>
        </p:grpSpPr>
        <p:sp>
          <p:nvSpPr>
            <p:cNvPr id="5" name="Rectangle 4"/>
            <p:cNvSpPr/>
            <p:nvPr/>
          </p:nvSpPr>
          <p:spPr bwMode="auto">
            <a:xfrm>
              <a:off x="4923065" y="2260183"/>
              <a:ext cx="1061806" cy="184275"/>
            </a:xfrm>
            <a:prstGeom prst="rect">
              <a:avLst/>
            </a:prstGeom>
            <a:solidFill>
              <a:srgbClr val="FFFFFF"/>
            </a:solidFill>
            <a:ln w="38100" cap="flat" cmpd="sng" algn="ctr">
              <a:solidFill>
                <a:schemeClr val="accent4">
                  <a:lumMod val="50000"/>
                </a:schemeClr>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6" name="Oval 5"/>
            <p:cNvSpPr/>
            <p:nvPr/>
          </p:nvSpPr>
          <p:spPr bwMode="auto">
            <a:xfrm>
              <a:off x="4633674" y="2017574"/>
              <a:ext cx="632794" cy="632794"/>
            </a:xfrm>
            <a:prstGeom prst="ellipse">
              <a:avLst/>
            </a:prstGeom>
            <a:solidFill>
              <a:srgbClr val="FFFFFF"/>
            </a:solidFill>
            <a:ln w="38100" cap="flat" cmpd="sng" algn="ctr">
              <a:solidFill>
                <a:schemeClr val="accent4">
                  <a:lumMod val="50000"/>
                </a:schemeClr>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grpSp>
      <p:sp>
        <p:nvSpPr>
          <p:cNvPr id="8" name="TextBox 7"/>
          <p:cNvSpPr txBox="1"/>
          <p:nvPr/>
        </p:nvSpPr>
        <p:spPr>
          <a:xfrm>
            <a:off x="311351" y="871324"/>
            <a:ext cx="4962909" cy="5581795"/>
          </a:xfrm>
          <a:prstGeom prst="rect">
            <a:avLst/>
          </a:prstGeom>
          <a:noFill/>
        </p:spPr>
        <p:txBody>
          <a:bodyPr wrap="square" lIns="179234" tIns="143388" rIns="179234" bIns="143388" rtlCol="0">
            <a:spAutoFit/>
          </a:bodyPr>
          <a:lstStyle/>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Одна «точка»</a:t>
            </a: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управления </a:t>
            </a: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p>
          <a:p>
            <a:pPr marL="0" marR="0" lvl="0" indent="0" algn="l" defTabSz="896042" rtl="0" eaLnBrk="1" fontAlgn="auto" latinLnBrk="0" hangingPunct="1">
              <a:lnSpc>
                <a:spcPct val="90000"/>
              </a:lnSpc>
              <a:spcBef>
                <a:spcPts val="0"/>
              </a:spcBef>
              <a:spcAft>
                <a:spcPts val="1176"/>
              </a:spcAft>
              <a:buClrTx/>
              <a:buSzTx/>
              <a:buFontTx/>
              <a:buNone/>
              <a:tabLst/>
              <a:defRPr/>
            </a:pPr>
            <a:endPar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Несколько регионов </a:t>
            </a:r>
            <a:endPar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endParaRPr kumimoji="0" lang="en-US" sz="1765" b="0" i="0" u="sng"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227209" marR="0" lvl="0" indent="-227209" algn="l" defTabSz="896042" rtl="0" eaLnBrk="1" fontAlgn="auto" latinLnBrk="0" hangingPunct="1">
              <a:lnSpc>
                <a:spcPct val="90000"/>
              </a:lnSpc>
              <a:spcBef>
                <a:spcPts val="0"/>
              </a:spcBef>
              <a:spcAft>
                <a:spcPts val="2353"/>
              </a:spcAft>
              <a:buClrTx/>
              <a:buSzTx/>
              <a:buFont typeface="Arial" panose="020B0604020202020204" pitchFamily="34" charset="0"/>
              <a:buChar char="•"/>
              <a:tabLst/>
              <a:defRPr/>
            </a:pP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Несколько единиц масштабирования 	(</a:t>
            </a: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Scale Units, SU)</a:t>
            </a:r>
            <a:r>
              <a:rPr kumimoji="0" lang="ru-RU"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в регионе </a:t>
            </a:r>
            <a:endPar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560241" marR="0" lvl="0" indent="-168072"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ru-RU"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В различных </a:t>
            </a:r>
            <a:r>
              <a:rPr kumimoji="0" lang="en-US"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SU</a:t>
            </a:r>
            <a:r>
              <a:rPr kumimoji="0" lang="ru-RU"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может использоваться оборудование разного поколения </a:t>
            </a:r>
            <a:endParaRPr kumimoji="0" lang="en-US"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560241" marR="0" lvl="0" indent="-168072"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en-US"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SU = </a:t>
            </a:r>
            <a:r>
              <a:rPr kumimoji="0" lang="ru-RU"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домен отказа</a:t>
            </a:r>
            <a:r>
              <a:rPr kumimoji="0" lang="en-US"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 </a:t>
            </a:r>
            <a:r>
              <a:rPr kumimoji="0" lang="ru-RU" sz="1200"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Light"/>
                <a:ea typeface="+mn-ea"/>
                <a:cs typeface="+mn-cs"/>
              </a:rPr>
              <a:t>высокодоступный</a:t>
            </a:r>
            <a:r>
              <a:rPr kumimoji="0" lang="ru-RU"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кластер </a:t>
            </a:r>
            <a:endParaRPr kumimoji="0" lang="en-US"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endParaRPr kumimoji="0" lang="en-US" sz="1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Минимальная </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SU = 4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сервера</a:t>
            </a:r>
            <a:endPar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Масштаб</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число серверов</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в</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SU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число </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SU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в регионе</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число регионов</a:t>
            </a:r>
            <a:endPar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Масштаб общедоступной версии</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1 </a:t>
            </a: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регион</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с</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1 SU  </a:t>
            </a:r>
            <a:b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b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с числом серверов</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от</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4 </a:t>
            </a: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до</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12</a:t>
            </a:r>
          </a:p>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Можно добавлять по одному серверу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p>
        </p:txBody>
      </p:sp>
      <p:sp>
        <p:nvSpPr>
          <p:cNvPr id="10" name="Rectangle 9"/>
          <p:cNvSpPr/>
          <p:nvPr/>
        </p:nvSpPr>
        <p:spPr bwMode="auto">
          <a:xfrm>
            <a:off x="10465912" y="3690142"/>
            <a:ext cx="955445" cy="353696"/>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ru-RU"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Регион</a:t>
            </a: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3</a:t>
            </a:r>
          </a:p>
        </p:txBody>
      </p:sp>
      <p:sp>
        <p:nvSpPr>
          <p:cNvPr id="14" name="Rectangle 13"/>
          <p:cNvSpPr/>
          <p:nvPr/>
        </p:nvSpPr>
        <p:spPr bwMode="auto">
          <a:xfrm>
            <a:off x="6255712" y="3690142"/>
            <a:ext cx="955445" cy="353696"/>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a:t>
            </a:r>
            <a:r>
              <a:rPr kumimoji="0" lang="ru-RU"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Регион</a:t>
            </a: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1	</a:t>
            </a:r>
          </a:p>
        </p:txBody>
      </p:sp>
      <p:sp>
        <p:nvSpPr>
          <p:cNvPr id="22" name="Rectangle 21"/>
          <p:cNvSpPr/>
          <p:nvPr/>
        </p:nvSpPr>
        <p:spPr bwMode="auto">
          <a:xfrm>
            <a:off x="8360812" y="3690142"/>
            <a:ext cx="955445" cy="353696"/>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ru-RU"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Регион</a:t>
            </a: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2</a:t>
            </a:r>
          </a:p>
        </p:txBody>
      </p:sp>
      <p:sp>
        <p:nvSpPr>
          <p:cNvPr id="28" name="Oval 27"/>
          <p:cNvSpPr/>
          <p:nvPr/>
        </p:nvSpPr>
        <p:spPr bwMode="auto">
          <a:xfrm>
            <a:off x="5414645" y="3591643"/>
            <a:ext cx="421092" cy="421092"/>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itchFamily="34" charset="0"/>
              </a:rPr>
              <a:t>2</a:t>
            </a:r>
          </a:p>
        </p:txBody>
      </p:sp>
      <p:grpSp>
        <p:nvGrpSpPr>
          <p:cNvPr id="32" name="Group 31"/>
          <p:cNvGrpSpPr/>
          <p:nvPr/>
        </p:nvGrpSpPr>
        <p:grpSpPr>
          <a:xfrm>
            <a:off x="6261134" y="1385632"/>
            <a:ext cx="5159502" cy="1849833"/>
            <a:chOff x="649286" y="3284755"/>
            <a:chExt cx="4434469" cy="2041182"/>
          </a:xfrm>
        </p:grpSpPr>
        <p:sp>
          <p:nvSpPr>
            <p:cNvPr id="38" name="Rectangle 37"/>
            <p:cNvSpPr/>
            <p:nvPr/>
          </p:nvSpPr>
          <p:spPr>
            <a:xfrm>
              <a:off x="974108" y="3563097"/>
              <a:ext cx="3845712" cy="1485363"/>
            </a:xfrm>
            <a:prstGeom prst="rect">
              <a:avLst/>
            </a:prstGeom>
            <a:solidFill>
              <a:schemeClr val="tx1">
                <a:lumMod val="95000"/>
              </a:schemeClr>
            </a:solidFill>
            <a:ln w="12700" cap="flat" cmpd="sng" algn="ctr">
              <a:noFill/>
              <a:prstDash val="solid"/>
              <a:miter lim="800000"/>
            </a:ln>
            <a:effectLst/>
          </p:spPr>
          <p:txBody>
            <a:bodyPr rtlCol="0" anchor="ctr"/>
            <a:lstStyle/>
            <a:p>
              <a:pPr marL="0" marR="0" lvl="0" indent="0" algn="ctr" defTabSz="895812"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39" name="Azure CSM"/>
            <p:cNvGrpSpPr>
              <a:grpSpLocks noChangeAspect="1"/>
            </p:cNvGrpSpPr>
            <p:nvPr/>
          </p:nvGrpSpPr>
          <p:grpSpPr>
            <a:xfrm>
              <a:off x="649286" y="3284755"/>
              <a:ext cx="4434469" cy="2041182"/>
              <a:chOff x="923635" y="738909"/>
              <a:chExt cx="6474692" cy="2639903"/>
            </a:xfrm>
          </p:grpSpPr>
          <p:sp>
            <p:nvSpPr>
              <p:cNvPr id="46" name="Left"/>
              <p:cNvSpPr/>
              <p:nvPr/>
            </p:nvSpPr>
            <p:spPr>
              <a:xfrm>
                <a:off x="923635" y="738909"/>
                <a:ext cx="534040" cy="2631516"/>
              </a:xfrm>
              <a:prstGeom prst="rect">
                <a:avLst/>
              </a:prstGeom>
              <a:solidFill>
                <a:schemeClr val="accent4"/>
              </a:solidFill>
              <a:ln w="12700" cap="flat" cmpd="sng" algn="ctr">
                <a:noFill/>
                <a:prstDash val="solid"/>
                <a:miter lim="800000"/>
              </a:ln>
              <a:effectLst/>
            </p:spPr>
            <p:txBody>
              <a:bodyPr rtlCol="0" anchor="b"/>
              <a:lstStyle/>
              <a:p>
                <a:pPr marL="0" marR="0" lvl="0" indent="0" algn="ctr" defTabSz="895812"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8" name="Top"/>
              <p:cNvSpPr/>
              <p:nvPr/>
            </p:nvSpPr>
            <p:spPr>
              <a:xfrm>
                <a:off x="923636" y="738909"/>
                <a:ext cx="6474691" cy="473045"/>
              </a:xfrm>
              <a:prstGeom prst="rect">
                <a:avLst/>
              </a:prstGeom>
              <a:solidFill>
                <a:schemeClr val="accent4"/>
              </a:solidFill>
              <a:ln w="12700" cap="flat" cmpd="sng" algn="ctr">
                <a:noFill/>
                <a:prstDash val="solid"/>
                <a:miter lim="800000"/>
              </a:ln>
              <a:effectLst/>
            </p:spPr>
            <p:txBody>
              <a:bodyPr rtlCol="0" anchor="ctr"/>
              <a:lstStyle/>
              <a:p>
                <a:pPr marL="0" marR="0" lvl="0" indent="0" algn="ctr" defTabSz="895812"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9" name="Bottom"/>
              <p:cNvSpPr/>
              <p:nvPr/>
            </p:nvSpPr>
            <p:spPr>
              <a:xfrm>
                <a:off x="923636" y="2905767"/>
                <a:ext cx="6474691" cy="473045"/>
              </a:xfrm>
              <a:prstGeom prst="rect">
                <a:avLst/>
              </a:prstGeom>
              <a:solidFill>
                <a:schemeClr val="accent4"/>
              </a:solidFill>
              <a:ln w="12700" cap="flat" cmpd="sng" algn="ctr">
                <a:noFill/>
                <a:prstDash val="solid"/>
                <a:miter lim="800000"/>
              </a:ln>
              <a:effectLst/>
            </p:spPr>
            <p:txBody>
              <a:bodyPr rtlCol="0" anchor="ctr"/>
              <a:lstStyle/>
              <a:p>
                <a:pPr marL="0" marR="0" lvl="0" indent="0" algn="l" defTabSz="895812" rtl="0" eaLnBrk="1" fontAlgn="auto" latinLnBrk="0" hangingPunct="1">
                  <a:lnSpc>
                    <a:spcPct val="100000"/>
                  </a:lnSpc>
                  <a:spcBef>
                    <a:spcPts val="0"/>
                  </a:spcBef>
                  <a:spcAft>
                    <a:spcPts val="0"/>
                  </a:spcAft>
                  <a:buClrTx/>
                  <a:buSzTx/>
                  <a:buFontTx/>
                  <a:buNone/>
                  <a:tabLst/>
                  <a:defRPr/>
                </a:pPr>
                <a:r>
                  <a:rPr kumimoji="0" lang="ru-RU"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Управление ресурсами </a:t>
                </a:r>
                <a:endPar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7" name="Right"/>
              <p:cNvSpPr/>
              <p:nvPr/>
            </p:nvSpPr>
            <p:spPr>
              <a:xfrm>
                <a:off x="6879778" y="738909"/>
                <a:ext cx="518549" cy="2631515"/>
              </a:xfrm>
              <a:prstGeom prst="rect">
                <a:avLst/>
              </a:prstGeom>
              <a:solidFill>
                <a:schemeClr val="accent4"/>
              </a:solidFill>
              <a:ln w="12700" cap="flat" cmpd="sng" algn="ctr">
                <a:noFill/>
                <a:prstDash val="solid"/>
                <a:miter lim="800000"/>
              </a:ln>
              <a:effectLst/>
            </p:spPr>
            <p:txBody>
              <a:bodyPr vert="vert270" rtlCol="0" anchor="ctr"/>
              <a:lstStyle/>
              <a:p>
                <a:pPr marL="0" marR="0" lvl="0" indent="0" algn="ctr" defTabSz="895812" rtl="0" eaLnBrk="1" fontAlgn="auto" latinLnBrk="0" hangingPunct="1">
                  <a:lnSpc>
                    <a:spcPct val="100000"/>
                  </a:lnSpc>
                  <a:spcBef>
                    <a:spcPts val="0"/>
                  </a:spcBef>
                  <a:spcAft>
                    <a:spcPts val="0"/>
                  </a:spcAft>
                  <a:buClrTx/>
                  <a:buSzTx/>
                  <a:buFontTx/>
                  <a:buNone/>
                  <a:tabLst/>
                  <a:defRPr/>
                </a:pPr>
                <a:r>
                  <a:rPr kumimoji="0" lang="ru-RU"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Портал</a:t>
                </a: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 /</a:t>
                </a:r>
                <a:r>
                  <a:rPr kumimoji="0" lang="ru-RU"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 </a:t>
                </a: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Azure Resource Manager </a:t>
                </a:r>
              </a:p>
            </p:txBody>
          </p:sp>
        </p:grpSp>
        <p:sp>
          <p:nvSpPr>
            <p:cNvPr id="40" name="Freeform 138"/>
            <p:cNvSpPr>
              <a:spLocks noChangeAspect="1" noEditPoints="1"/>
            </p:cNvSpPr>
            <p:nvPr/>
          </p:nvSpPr>
          <p:spPr bwMode="black">
            <a:xfrm rot="5400000">
              <a:off x="1179262" y="4158962"/>
              <a:ext cx="376187" cy="363508"/>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rgbClr val="002050"/>
            </a:solidFill>
            <a:ln>
              <a:noFill/>
            </a:ln>
            <a:extLst/>
          </p:spPr>
          <p:txBody>
            <a:bodyPr vert="horz" wrap="square" lIns="91392" tIns="45695" rIns="91392" bIns="45695" numCol="1" anchor="t" anchorCtr="0" compatLnSpc="1">
              <a:prstTxWarp prst="textNoShape">
                <a:avLst/>
              </a:prstTxWarp>
            </a:bodyPr>
            <a:lstStyle/>
            <a:p>
              <a:pPr marL="0" marR="0" lvl="0" indent="0" algn="l" defTabSz="91378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1" name="Freeform 21"/>
            <p:cNvSpPr>
              <a:spLocks noChangeAspect="1" noEditPoints="1"/>
            </p:cNvSpPr>
            <p:nvPr/>
          </p:nvSpPr>
          <p:spPr bwMode="black">
            <a:xfrm rot="5400000">
              <a:off x="1775458" y="4179634"/>
              <a:ext cx="454999" cy="322164"/>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92992" tIns="74394" rIns="92992" bIns="74394" numCol="1" spcCol="0" rtlCol="0" fromWordArt="0" anchor="t" anchorCtr="0" forceAA="0" compatLnSpc="1">
              <a:prstTxWarp prst="textNoShape">
                <a:avLst/>
              </a:prstTxWarp>
              <a:noAutofit/>
            </a:bodyPr>
            <a:lstStyle/>
            <a:p>
              <a:pPr marL="0" marR="0" lvl="0" indent="0" algn="ctr" defTabSz="474086" rtl="0" eaLnBrk="1" fontAlgn="base" latinLnBrk="0" hangingPunct="1">
                <a:lnSpc>
                  <a:spcPct val="90000"/>
                </a:lnSpc>
                <a:spcBef>
                  <a:spcPct val="0"/>
                </a:spcBef>
                <a:spcAft>
                  <a:spcPct val="0"/>
                </a:spcAft>
                <a:buClrTx/>
                <a:buSzTx/>
                <a:buFontTx/>
                <a:buNone/>
                <a:tabLst/>
                <a:defRPr/>
              </a:pPr>
              <a:endParaRPr kumimoji="0" lang="en-US" sz="122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42" name="Freeform 5"/>
            <p:cNvSpPr>
              <a:spLocks noEditPoints="1"/>
            </p:cNvSpPr>
            <p:nvPr/>
          </p:nvSpPr>
          <p:spPr bwMode="black">
            <a:xfrm>
              <a:off x="4271246" y="4147752"/>
              <a:ext cx="272853" cy="38592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89581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3" name="Freeform 5"/>
            <p:cNvSpPr>
              <a:spLocks noEditPoints="1"/>
            </p:cNvSpPr>
            <p:nvPr/>
          </p:nvSpPr>
          <p:spPr bwMode="black">
            <a:xfrm rot="5400000">
              <a:off x="2428188" y="4201825"/>
              <a:ext cx="335015" cy="277782"/>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002050"/>
            </a:solidFill>
            <a:ln>
              <a:noFill/>
            </a:ln>
          </p:spPr>
          <p:txBody>
            <a:bodyPr vert="horz" wrap="square" lIns="89592" tIns="44796" rIns="89592" bIns="44796" numCol="1" anchor="t" anchorCtr="0" compatLnSpc="1">
              <a:prstTxWarp prst="textNoShape">
                <a:avLst/>
              </a:prstTxWarp>
            </a:bodyPr>
            <a:lstStyle/>
            <a:p>
              <a:pPr marL="0" marR="0" lvl="0" indent="0" algn="l" defTabSz="89581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4" name="Freeform 5"/>
            <p:cNvSpPr>
              <a:spLocks noChangeAspect="1" noEditPoints="1"/>
            </p:cNvSpPr>
            <p:nvPr/>
          </p:nvSpPr>
          <p:spPr bwMode="black">
            <a:xfrm>
              <a:off x="3027353" y="4200317"/>
              <a:ext cx="344432" cy="280798"/>
            </a:xfrm>
            <a:custGeom>
              <a:avLst/>
              <a:gdLst>
                <a:gd name="T0" fmla="*/ 997 w 1058"/>
                <a:gd name="T1" fmla="*/ 289 h 657"/>
                <a:gd name="T2" fmla="*/ 903 w 1058"/>
                <a:gd name="T3" fmla="*/ 232 h 657"/>
                <a:gd name="T4" fmla="*/ 903 w 1058"/>
                <a:gd name="T5" fmla="*/ 216 h 657"/>
                <a:gd name="T6" fmla="*/ 843 w 1058"/>
                <a:gd name="T7" fmla="*/ 65 h 657"/>
                <a:gd name="T8" fmla="*/ 693 w 1058"/>
                <a:gd name="T9" fmla="*/ 0 h 657"/>
                <a:gd name="T10" fmla="*/ 508 w 1058"/>
                <a:gd name="T11" fmla="*/ 105 h 657"/>
                <a:gd name="T12" fmla="*/ 425 w 1058"/>
                <a:gd name="T13" fmla="*/ 89 h 657"/>
                <a:gd name="T14" fmla="*/ 276 w 1058"/>
                <a:gd name="T15" fmla="*/ 147 h 657"/>
                <a:gd name="T16" fmla="*/ 224 w 1058"/>
                <a:gd name="T17" fmla="*/ 224 h 657"/>
                <a:gd name="T18" fmla="*/ 215 w 1058"/>
                <a:gd name="T19" fmla="*/ 224 h 657"/>
                <a:gd name="T20" fmla="*/ 64 w 1058"/>
                <a:gd name="T21" fmla="*/ 288 h 657"/>
                <a:gd name="T22" fmla="*/ 0 w 1058"/>
                <a:gd name="T23" fmla="*/ 440 h 657"/>
                <a:gd name="T24" fmla="*/ 64 w 1058"/>
                <a:gd name="T25" fmla="*/ 592 h 657"/>
                <a:gd name="T26" fmla="*/ 215 w 1058"/>
                <a:gd name="T27" fmla="*/ 657 h 657"/>
                <a:gd name="T28" fmla="*/ 843 w 1058"/>
                <a:gd name="T29" fmla="*/ 657 h 657"/>
                <a:gd name="T30" fmla="*/ 997 w 1058"/>
                <a:gd name="T31" fmla="*/ 592 h 657"/>
                <a:gd name="T32" fmla="*/ 1058 w 1058"/>
                <a:gd name="T33" fmla="*/ 440 h 657"/>
                <a:gd name="T34" fmla="*/ 997 w 1058"/>
                <a:gd name="T35" fmla="*/ 289 h 657"/>
                <a:gd name="T36" fmla="*/ 843 w 1058"/>
                <a:gd name="T37" fmla="*/ 597 h 657"/>
                <a:gd name="T38" fmla="*/ 692 w 1058"/>
                <a:gd name="T39" fmla="*/ 597 h 657"/>
                <a:gd name="T40" fmla="*/ 692 w 1058"/>
                <a:gd name="T41" fmla="*/ 437 h 657"/>
                <a:gd name="T42" fmla="*/ 777 w 1058"/>
                <a:gd name="T43" fmla="*/ 437 h 657"/>
                <a:gd name="T44" fmla="*/ 607 w 1058"/>
                <a:gd name="T45" fmla="*/ 220 h 657"/>
                <a:gd name="T46" fmla="*/ 438 w 1058"/>
                <a:gd name="T47" fmla="*/ 437 h 657"/>
                <a:gd name="T48" fmla="*/ 523 w 1058"/>
                <a:gd name="T49" fmla="*/ 437 h 657"/>
                <a:gd name="T50" fmla="*/ 523 w 1058"/>
                <a:gd name="T51" fmla="*/ 597 h 657"/>
                <a:gd name="T52" fmla="*/ 215 w 1058"/>
                <a:gd name="T53" fmla="*/ 597 h 657"/>
                <a:gd name="T54" fmla="*/ 60 w 1058"/>
                <a:gd name="T55" fmla="*/ 440 h 657"/>
                <a:gd name="T56" fmla="*/ 215 w 1058"/>
                <a:gd name="T57" fmla="*/ 284 h 657"/>
                <a:gd name="T58" fmla="*/ 270 w 1058"/>
                <a:gd name="T59" fmla="*/ 297 h 657"/>
                <a:gd name="T60" fmla="*/ 425 w 1058"/>
                <a:gd name="T61" fmla="*/ 149 h 657"/>
                <a:gd name="T62" fmla="*/ 538 w 1058"/>
                <a:gd name="T63" fmla="*/ 199 h 657"/>
                <a:gd name="T64" fmla="*/ 693 w 1058"/>
                <a:gd name="T65" fmla="*/ 60 h 657"/>
                <a:gd name="T66" fmla="*/ 843 w 1058"/>
                <a:gd name="T67" fmla="*/ 216 h 657"/>
                <a:gd name="T68" fmla="*/ 831 w 1058"/>
                <a:gd name="T69" fmla="*/ 288 h 657"/>
                <a:gd name="T70" fmla="*/ 843 w 1058"/>
                <a:gd name="T71" fmla="*/ 284 h 657"/>
                <a:gd name="T72" fmla="*/ 998 w 1058"/>
                <a:gd name="T73" fmla="*/ 440 h 657"/>
                <a:gd name="T74" fmla="*/ 843 w 1058"/>
                <a:gd name="T75" fmla="*/ 59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8" h="657">
                  <a:moveTo>
                    <a:pt x="997" y="289"/>
                  </a:moveTo>
                  <a:cubicBezTo>
                    <a:pt x="970" y="261"/>
                    <a:pt x="938" y="242"/>
                    <a:pt x="903" y="232"/>
                  </a:cubicBezTo>
                  <a:cubicBezTo>
                    <a:pt x="903" y="227"/>
                    <a:pt x="903" y="222"/>
                    <a:pt x="903" y="216"/>
                  </a:cubicBezTo>
                  <a:cubicBezTo>
                    <a:pt x="903" y="160"/>
                    <a:pt x="882" y="106"/>
                    <a:pt x="843" y="65"/>
                  </a:cubicBezTo>
                  <a:cubicBezTo>
                    <a:pt x="803" y="23"/>
                    <a:pt x="749" y="0"/>
                    <a:pt x="693" y="0"/>
                  </a:cubicBezTo>
                  <a:cubicBezTo>
                    <a:pt x="616" y="0"/>
                    <a:pt x="547" y="42"/>
                    <a:pt x="508" y="105"/>
                  </a:cubicBezTo>
                  <a:cubicBezTo>
                    <a:pt x="483" y="94"/>
                    <a:pt x="454" y="89"/>
                    <a:pt x="425" y="89"/>
                  </a:cubicBezTo>
                  <a:cubicBezTo>
                    <a:pt x="368" y="89"/>
                    <a:pt x="316" y="110"/>
                    <a:pt x="276" y="147"/>
                  </a:cubicBezTo>
                  <a:cubicBezTo>
                    <a:pt x="253" y="169"/>
                    <a:pt x="236" y="195"/>
                    <a:pt x="224" y="224"/>
                  </a:cubicBezTo>
                  <a:cubicBezTo>
                    <a:pt x="221" y="224"/>
                    <a:pt x="218" y="224"/>
                    <a:pt x="215" y="224"/>
                  </a:cubicBezTo>
                  <a:cubicBezTo>
                    <a:pt x="159" y="224"/>
                    <a:pt x="105" y="247"/>
                    <a:pt x="64" y="288"/>
                  </a:cubicBezTo>
                  <a:cubicBezTo>
                    <a:pt x="23" y="329"/>
                    <a:pt x="0" y="383"/>
                    <a:pt x="0" y="440"/>
                  </a:cubicBezTo>
                  <a:cubicBezTo>
                    <a:pt x="0" y="497"/>
                    <a:pt x="23" y="551"/>
                    <a:pt x="64" y="592"/>
                  </a:cubicBezTo>
                  <a:cubicBezTo>
                    <a:pt x="105" y="634"/>
                    <a:pt x="159" y="657"/>
                    <a:pt x="215" y="657"/>
                  </a:cubicBezTo>
                  <a:cubicBezTo>
                    <a:pt x="843" y="657"/>
                    <a:pt x="843" y="657"/>
                    <a:pt x="843" y="657"/>
                  </a:cubicBezTo>
                  <a:cubicBezTo>
                    <a:pt x="902" y="657"/>
                    <a:pt x="956" y="634"/>
                    <a:pt x="997" y="592"/>
                  </a:cubicBezTo>
                  <a:cubicBezTo>
                    <a:pt x="1036" y="551"/>
                    <a:pt x="1058" y="497"/>
                    <a:pt x="1058" y="440"/>
                  </a:cubicBezTo>
                  <a:cubicBezTo>
                    <a:pt x="1058" y="383"/>
                    <a:pt x="1036" y="329"/>
                    <a:pt x="997" y="289"/>
                  </a:cubicBezTo>
                  <a:close/>
                  <a:moveTo>
                    <a:pt x="843" y="597"/>
                  </a:moveTo>
                  <a:cubicBezTo>
                    <a:pt x="843" y="597"/>
                    <a:pt x="843" y="597"/>
                    <a:pt x="692" y="597"/>
                  </a:cubicBezTo>
                  <a:cubicBezTo>
                    <a:pt x="692" y="437"/>
                    <a:pt x="692" y="437"/>
                    <a:pt x="692" y="437"/>
                  </a:cubicBezTo>
                  <a:cubicBezTo>
                    <a:pt x="777" y="437"/>
                    <a:pt x="777" y="437"/>
                    <a:pt x="777" y="437"/>
                  </a:cubicBezTo>
                  <a:cubicBezTo>
                    <a:pt x="607" y="220"/>
                    <a:pt x="607" y="220"/>
                    <a:pt x="607" y="220"/>
                  </a:cubicBezTo>
                  <a:cubicBezTo>
                    <a:pt x="438" y="437"/>
                    <a:pt x="438" y="437"/>
                    <a:pt x="438" y="437"/>
                  </a:cubicBezTo>
                  <a:cubicBezTo>
                    <a:pt x="523" y="437"/>
                    <a:pt x="523" y="437"/>
                    <a:pt x="523" y="437"/>
                  </a:cubicBezTo>
                  <a:cubicBezTo>
                    <a:pt x="523" y="597"/>
                    <a:pt x="523" y="597"/>
                    <a:pt x="523" y="597"/>
                  </a:cubicBezTo>
                  <a:cubicBezTo>
                    <a:pt x="442" y="597"/>
                    <a:pt x="341" y="597"/>
                    <a:pt x="215" y="597"/>
                  </a:cubicBezTo>
                  <a:cubicBezTo>
                    <a:pt x="131" y="597"/>
                    <a:pt x="60" y="525"/>
                    <a:pt x="60" y="440"/>
                  </a:cubicBezTo>
                  <a:cubicBezTo>
                    <a:pt x="60" y="356"/>
                    <a:pt x="131" y="284"/>
                    <a:pt x="215" y="284"/>
                  </a:cubicBezTo>
                  <a:cubicBezTo>
                    <a:pt x="236" y="284"/>
                    <a:pt x="253" y="288"/>
                    <a:pt x="270" y="297"/>
                  </a:cubicBezTo>
                  <a:cubicBezTo>
                    <a:pt x="274" y="212"/>
                    <a:pt x="341" y="149"/>
                    <a:pt x="425" y="149"/>
                  </a:cubicBezTo>
                  <a:cubicBezTo>
                    <a:pt x="471" y="149"/>
                    <a:pt x="508" y="166"/>
                    <a:pt x="538" y="199"/>
                  </a:cubicBezTo>
                  <a:cubicBezTo>
                    <a:pt x="546" y="123"/>
                    <a:pt x="613" y="60"/>
                    <a:pt x="693" y="60"/>
                  </a:cubicBezTo>
                  <a:cubicBezTo>
                    <a:pt x="776" y="60"/>
                    <a:pt x="843" y="132"/>
                    <a:pt x="843" y="216"/>
                  </a:cubicBezTo>
                  <a:cubicBezTo>
                    <a:pt x="843" y="242"/>
                    <a:pt x="839" y="267"/>
                    <a:pt x="831" y="288"/>
                  </a:cubicBezTo>
                  <a:cubicBezTo>
                    <a:pt x="835" y="284"/>
                    <a:pt x="839" y="284"/>
                    <a:pt x="843" y="284"/>
                  </a:cubicBezTo>
                  <a:cubicBezTo>
                    <a:pt x="931" y="284"/>
                    <a:pt x="998" y="356"/>
                    <a:pt x="998" y="440"/>
                  </a:cubicBezTo>
                  <a:cubicBezTo>
                    <a:pt x="998" y="525"/>
                    <a:pt x="931" y="597"/>
                    <a:pt x="843" y="597"/>
                  </a:cubicBezTo>
                  <a:close/>
                </a:path>
              </a:pathLst>
            </a:custGeom>
            <a:solidFill>
              <a:srgbClr val="002050"/>
            </a:solidFill>
            <a:ln>
              <a:noFill/>
            </a:ln>
          </p:spPr>
          <p:txBody>
            <a:bodyPr vert="horz" wrap="square" lIns="46496" tIns="23247" rIns="46496" bIns="23247" numCol="1" anchor="t" anchorCtr="0" compatLnSpc="1">
              <a:prstTxWarp prst="textNoShape">
                <a:avLst/>
              </a:prstTxWarp>
            </a:bodyPr>
            <a:lstStyle/>
            <a:p>
              <a:pPr marL="0" marR="0" lvl="0" indent="0" algn="l" defTabSz="474224" rtl="0" eaLnBrk="1" fontAlgn="auto" latinLnBrk="0" hangingPunct="1">
                <a:lnSpc>
                  <a:spcPct val="100000"/>
                </a:lnSpc>
                <a:spcBef>
                  <a:spcPts val="0"/>
                </a:spcBef>
                <a:spcAft>
                  <a:spcPts val="0"/>
                </a:spcAft>
                <a:buClrTx/>
                <a:buSzTx/>
                <a:buFontTx/>
                <a:buNone/>
                <a:tabLst/>
                <a:defRPr/>
              </a:pPr>
              <a:endParaRPr kumimoji="0" lang="en-US" sz="916"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5" name="Freeform 33"/>
            <p:cNvSpPr>
              <a:spLocks noChangeAspect="1" noEditPoints="1"/>
            </p:cNvSpPr>
            <p:nvPr/>
          </p:nvSpPr>
          <p:spPr bwMode="black">
            <a:xfrm>
              <a:off x="3664550" y="4156681"/>
              <a:ext cx="313932" cy="368071"/>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002050"/>
            </a:solidFill>
            <a:ln>
              <a:noFill/>
            </a:ln>
          </p:spPr>
          <p:txBody>
            <a:bodyPr vert="horz" wrap="square" lIns="89592" tIns="44796" rIns="89592" bIns="44796" numCol="1" anchor="t" anchorCtr="0" compatLnSpc="1">
              <a:prstTxWarp prst="textNoShape">
                <a:avLst/>
              </a:prstTxWarp>
            </a:bodyPr>
            <a:lstStyle/>
            <a:p>
              <a:pPr marL="0" marR="0" lvl="0" indent="0" algn="l" defTabSz="89581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grpSp>
      <p:sp>
        <p:nvSpPr>
          <p:cNvPr id="50" name="Oval 49"/>
          <p:cNvSpPr/>
          <p:nvPr/>
        </p:nvSpPr>
        <p:spPr bwMode="auto">
          <a:xfrm>
            <a:off x="5419833" y="1388025"/>
            <a:ext cx="421092" cy="421092"/>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itchFamily="34" charset="0"/>
              </a:rPr>
              <a:t>1</a:t>
            </a:r>
          </a:p>
        </p:txBody>
      </p:sp>
      <p:sp>
        <p:nvSpPr>
          <p:cNvPr id="51" name="Oval 50"/>
          <p:cNvSpPr/>
          <p:nvPr/>
        </p:nvSpPr>
        <p:spPr bwMode="auto">
          <a:xfrm>
            <a:off x="299559" y="933810"/>
            <a:ext cx="406256" cy="421092"/>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1</a:t>
            </a:r>
          </a:p>
        </p:txBody>
      </p:sp>
      <p:sp>
        <p:nvSpPr>
          <p:cNvPr id="52" name="Oval 51"/>
          <p:cNvSpPr/>
          <p:nvPr/>
        </p:nvSpPr>
        <p:spPr bwMode="auto">
          <a:xfrm>
            <a:off x="292141" y="1736836"/>
            <a:ext cx="421092" cy="421092"/>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2</a:t>
            </a:r>
          </a:p>
        </p:txBody>
      </p:sp>
      <p:sp>
        <p:nvSpPr>
          <p:cNvPr id="53" name="Oval 52"/>
          <p:cNvSpPr/>
          <p:nvPr/>
        </p:nvSpPr>
        <p:spPr bwMode="auto">
          <a:xfrm>
            <a:off x="292141" y="2494433"/>
            <a:ext cx="421092" cy="421092"/>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3</a:t>
            </a:r>
          </a:p>
        </p:txBody>
      </p:sp>
      <p:sp>
        <p:nvSpPr>
          <p:cNvPr id="55" name="TextBox 54"/>
          <p:cNvSpPr txBox="1"/>
          <p:nvPr/>
        </p:nvSpPr>
        <p:spPr>
          <a:xfrm>
            <a:off x="5938977" y="841532"/>
            <a:ext cx="5762106" cy="528390"/>
          </a:xfrm>
          <a:prstGeom prst="rect">
            <a:avLst/>
          </a:prstGeom>
          <a:noFill/>
          <a:effectLst/>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ru-RU"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Пример</a:t>
            </a: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r>
              <a:rPr kumimoji="0" lang="ru-RU"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крупная компания</a:t>
            </a: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r>
              <a:rPr kumimoji="0" lang="ru-RU"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или</a:t>
            </a: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r>
              <a:rPr kumimoji="0" lang="ru-RU"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сервис-провайдер</a:t>
            </a:r>
            <a:endPar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cxnSp>
        <p:nvCxnSpPr>
          <p:cNvPr id="58" name="Straight Connector 57"/>
          <p:cNvCxnSpPr>
            <a:cxnSpLocks/>
          </p:cNvCxnSpPr>
          <p:nvPr/>
        </p:nvCxnSpPr>
        <p:spPr>
          <a:xfrm>
            <a:off x="195668" y="4189383"/>
            <a:ext cx="4758060"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5653787" y="4247005"/>
            <a:ext cx="6269611" cy="1837102"/>
            <a:chOff x="5734993" y="4753192"/>
            <a:chExt cx="6395330" cy="1873940"/>
          </a:xfrm>
        </p:grpSpPr>
        <p:sp>
          <p:nvSpPr>
            <p:cNvPr id="9" name="Rectangle 8"/>
            <p:cNvSpPr/>
            <p:nvPr/>
          </p:nvSpPr>
          <p:spPr bwMode="auto">
            <a:xfrm>
              <a:off x="10131503" y="4798332"/>
              <a:ext cx="1998820" cy="1828800"/>
            </a:xfrm>
            <a:prstGeom prst="rect">
              <a:avLst/>
            </a:prstGeom>
            <a:solidFill>
              <a:schemeClr val="accent4">
                <a:lumMod val="50000"/>
              </a:schemeClr>
            </a:solidFill>
            <a:ln w="19050" cap="flat" cmpd="sng" algn="ctr">
              <a:solidFill>
                <a:schemeClr val="tx1"/>
              </a:solidFill>
              <a:prstDash val="sysDash"/>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auto">
            <a:xfrm>
              <a:off x="5836880" y="4798332"/>
              <a:ext cx="1998820" cy="1828800"/>
            </a:xfrm>
            <a:prstGeom prst="rect">
              <a:avLst/>
            </a:prstGeom>
            <a:solidFill>
              <a:schemeClr val="accent4">
                <a:lumMod val="50000"/>
              </a:schemeClr>
            </a:solidFill>
            <a:ln w="19050" cap="flat" cmpd="sng" algn="ctr">
              <a:solidFill>
                <a:schemeClr val="tx1"/>
              </a:solidFill>
              <a:prstDash val="sysDash"/>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grpSp>
          <p:nvGrpSpPr>
            <p:cNvPr id="66" name="Group 65"/>
            <p:cNvGrpSpPr/>
            <p:nvPr/>
          </p:nvGrpSpPr>
          <p:grpSpPr>
            <a:xfrm>
              <a:off x="6335291" y="5250155"/>
              <a:ext cx="1001999" cy="925155"/>
              <a:chOff x="6010064" y="5250155"/>
              <a:chExt cx="1001999" cy="925155"/>
            </a:xfrm>
            <a:solidFill>
              <a:schemeClr val="accent4"/>
            </a:solidFill>
          </p:grpSpPr>
          <p:sp>
            <p:nvSpPr>
              <p:cNvPr id="16" name="Rectangle 15"/>
              <p:cNvSpPr/>
              <p:nvPr/>
            </p:nvSpPr>
            <p:spPr bwMode="auto">
              <a:xfrm>
                <a:off x="6010064" y="5250155"/>
                <a:ext cx="402693" cy="925155"/>
              </a:xfrm>
              <a:prstGeom prst="rect">
                <a:avLst/>
              </a:prstGeom>
              <a:grp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17" name="Rectangle 16"/>
              <p:cNvSpPr/>
              <p:nvPr/>
            </p:nvSpPr>
            <p:spPr bwMode="auto">
              <a:xfrm>
                <a:off x="6609370" y="5250155"/>
                <a:ext cx="402693" cy="925155"/>
              </a:xfrm>
              <a:prstGeom prst="rect">
                <a:avLst/>
              </a:prstGeom>
              <a:grp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grpSp>
        <p:sp>
          <p:nvSpPr>
            <p:cNvPr id="18" name="Rectangle 17"/>
            <p:cNvSpPr/>
            <p:nvPr/>
          </p:nvSpPr>
          <p:spPr bwMode="auto">
            <a:xfrm>
              <a:off x="10929567" y="5250155"/>
              <a:ext cx="402693" cy="925155"/>
            </a:xfrm>
            <a:prstGeom prst="rect">
              <a:avLst/>
            </a:prstGeom>
            <a:solidFill>
              <a:schemeClr val="accent4"/>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p:nvSpPr>
          <p:spPr bwMode="auto">
            <a:xfrm>
              <a:off x="7984192" y="4798332"/>
              <a:ext cx="1998820" cy="1828800"/>
            </a:xfrm>
            <a:prstGeom prst="rect">
              <a:avLst/>
            </a:prstGeom>
            <a:solidFill>
              <a:schemeClr val="accent4">
                <a:lumMod val="50000"/>
              </a:schemeClr>
            </a:solidFill>
            <a:ln w="19050" cap="flat" cmpd="sng" algn="ctr">
              <a:solidFill>
                <a:schemeClr val="tx1"/>
              </a:solidFill>
              <a:prstDash val="sysDash"/>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grpSp>
          <p:nvGrpSpPr>
            <p:cNvPr id="65" name="Group 64"/>
            <p:cNvGrpSpPr/>
            <p:nvPr/>
          </p:nvGrpSpPr>
          <p:grpSpPr>
            <a:xfrm>
              <a:off x="8175662" y="5250155"/>
              <a:ext cx="1615881" cy="925155"/>
              <a:chOff x="8142626" y="5250155"/>
              <a:chExt cx="1615881" cy="925155"/>
            </a:xfrm>
            <a:solidFill>
              <a:schemeClr val="accent4"/>
            </a:solidFill>
          </p:grpSpPr>
          <p:sp>
            <p:nvSpPr>
              <p:cNvPr id="23" name="Rectangle 22"/>
              <p:cNvSpPr/>
              <p:nvPr/>
            </p:nvSpPr>
            <p:spPr bwMode="auto">
              <a:xfrm>
                <a:off x="8142626" y="5250155"/>
                <a:ext cx="402693" cy="925155"/>
              </a:xfrm>
              <a:prstGeom prst="rect">
                <a:avLst/>
              </a:prstGeom>
              <a:grp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24" name="Rectangle 23"/>
              <p:cNvSpPr/>
              <p:nvPr/>
            </p:nvSpPr>
            <p:spPr bwMode="auto">
              <a:xfrm>
                <a:off x="8749220" y="5250155"/>
                <a:ext cx="402693" cy="925155"/>
              </a:xfrm>
              <a:prstGeom prst="rect">
                <a:avLst/>
              </a:prstGeom>
              <a:grp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25" name="Rectangle 24"/>
              <p:cNvSpPr/>
              <p:nvPr/>
            </p:nvSpPr>
            <p:spPr bwMode="auto">
              <a:xfrm>
                <a:off x="9355814" y="5250155"/>
                <a:ext cx="402693" cy="925155"/>
              </a:xfrm>
              <a:prstGeom prst="rect">
                <a:avLst/>
              </a:prstGeom>
              <a:grp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grpSp>
        <p:sp>
          <p:nvSpPr>
            <p:cNvPr id="27" name="Oval 26"/>
            <p:cNvSpPr/>
            <p:nvPr/>
          </p:nvSpPr>
          <p:spPr bwMode="auto">
            <a:xfrm>
              <a:off x="10068810" y="4753192"/>
              <a:ext cx="290908" cy="290908"/>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itchFamily="34" charset="0"/>
                </a:rPr>
                <a:t>3</a:t>
              </a:r>
            </a:p>
          </p:txBody>
        </p:sp>
        <p:sp>
          <p:nvSpPr>
            <p:cNvPr id="63" name="Oval 62"/>
            <p:cNvSpPr/>
            <p:nvPr/>
          </p:nvSpPr>
          <p:spPr bwMode="auto">
            <a:xfrm>
              <a:off x="7901902" y="4753192"/>
              <a:ext cx="290908" cy="290908"/>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itchFamily="34" charset="0"/>
                </a:rPr>
                <a:t>3</a:t>
              </a:r>
            </a:p>
          </p:txBody>
        </p:sp>
        <p:sp>
          <p:nvSpPr>
            <p:cNvPr id="64" name="Oval 63"/>
            <p:cNvSpPr/>
            <p:nvPr/>
          </p:nvSpPr>
          <p:spPr bwMode="auto">
            <a:xfrm>
              <a:off x="5734993" y="4753192"/>
              <a:ext cx="290908" cy="290908"/>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itchFamily="34" charset="0"/>
                </a:rPr>
                <a:t>3</a:t>
              </a:r>
            </a:p>
          </p:txBody>
        </p:sp>
      </p:grpSp>
      <p:sp>
        <p:nvSpPr>
          <p:cNvPr id="56" name="Rectangle 55"/>
          <p:cNvSpPr/>
          <p:nvPr/>
        </p:nvSpPr>
        <p:spPr bwMode="auto">
          <a:xfrm>
            <a:off x="3841" y="6192075"/>
            <a:ext cx="12192000" cy="643010"/>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После выхода общедоступной версии: 1) поддержка нескольких регионов для расширения ёмкости и обеспечения географической избыточности; 2) добавление единиц масштабирования в регионе; 3) улучшенное управление инфраструктурой </a:t>
            </a: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7043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400" dirty="0"/>
              <a:t>Azure </a:t>
            </a:r>
            <a:r>
              <a:rPr lang="ru-RU" sz="4400" dirty="0" err="1"/>
              <a:t>Stack</a:t>
            </a:r>
            <a:r>
              <a:rPr lang="ru-RU" sz="4400" dirty="0"/>
              <a:t>: применение обновлений </a:t>
            </a:r>
          </a:p>
        </p:txBody>
      </p:sp>
      <p:sp>
        <p:nvSpPr>
          <p:cNvPr id="2" name="Text Placeholder 1"/>
          <p:cNvSpPr>
            <a:spLocks noGrp="1"/>
          </p:cNvSpPr>
          <p:nvPr>
            <p:ph type="body" sz="quarter" idx="10"/>
          </p:nvPr>
        </p:nvSpPr>
        <p:spPr>
          <a:xfrm>
            <a:off x="343941" y="1457719"/>
            <a:ext cx="7320802" cy="5382820"/>
          </a:xfrm>
        </p:spPr>
        <p:txBody>
          <a:bodyPr/>
          <a:lstStyle/>
          <a:p>
            <a:pPr marL="448193" indent="-448193">
              <a:buFont typeface="Arial" panose="020B0604020202020204" pitchFamily="34" charset="0"/>
              <a:buChar char="•"/>
            </a:pPr>
            <a:r>
              <a:rPr lang="ru-RU" sz="2400" dirty="0"/>
              <a:t>Заранее проверенные обновления ПО (функциональные и средств безопасности), микропрограмм и драйверов от Microsoft и партнеров</a:t>
            </a:r>
          </a:p>
          <a:p>
            <a:pPr marL="448193" indent="-448193">
              <a:buFont typeface="Arial" panose="020B0604020202020204" pitchFamily="34" charset="0"/>
              <a:buChar char="•"/>
            </a:pPr>
            <a:endParaRPr lang="ru-RU" sz="2745" dirty="0"/>
          </a:p>
          <a:p>
            <a:pPr marL="448193" indent="-448193">
              <a:buFont typeface="Arial" panose="020B0604020202020204" pitchFamily="34" charset="0"/>
              <a:buChar char="•"/>
            </a:pPr>
            <a:r>
              <a:rPr lang="ru-RU" sz="2400" dirty="0"/>
              <a:t>Регулярные обновления по определенному графику; решение о времени их установки принимает клиент; максимальный срок ожидания задается политикой</a:t>
            </a:r>
          </a:p>
          <a:p>
            <a:pPr marL="448193" indent="-448193">
              <a:buFont typeface="Arial" panose="020B0604020202020204" pitchFamily="34" charset="0"/>
              <a:buChar char="•"/>
            </a:pPr>
            <a:endParaRPr lang="ru-RU" sz="2745" dirty="0"/>
          </a:p>
          <a:p>
            <a:pPr marL="448193" indent="-448193">
              <a:buFont typeface="Arial" panose="020B0604020202020204" pitchFamily="34" charset="0"/>
              <a:buChar char="•"/>
            </a:pPr>
            <a:r>
              <a:rPr lang="ru-RU" sz="2400" dirty="0"/>
              <a:t>Автоматическое обновление в рамках инфраструктуры для минимизации рисков нарушения работы клиентских приложений </a:t>
            </a:r>
          </a:p>
          <a:p>
            <a:pPr marL="448193" indent="-448193">
              <a:buFont typeface="Arial" panose="020B0604020202020204" pitchFamily="34" charset="0"/>
              <a:buChar char="•"/>
            </a:pPr>
            <a:endParaRPr lang="ru-RU" sz="2745" dirty="0"/>
          </a:p>
        </p:txBody>
      </p:sp>
      <p:pic>
        <p:nvPicPr>
          <p:cNvPr id="7" name="Picture 6"/>
          <p:cNvPicPr>
            <a:picLocks noChangeAspect="1"/>
          </p:cNvPicPr>
          <p:nvPr/>
        </p:nvPicPr>
        <p:blipFill>
          <a:blip r:embed="rId4"/>
          <a:stretch>
            <a:fillRect/>
          </a:stretch>
        </p:blipFill>
        <p:spPr>
          <a:xfrm>
            <a:off x="8489015" y="3055489"/>
            <a:ext cx="3156162" cy="3415130"/>
          </a:xfrm>
          <a:prstGeom prst="rect">
            <a:avLst/>
          </a:prstGeom>
        </p:spPr>
      </p:pic>
      <p:pic>
        <p:nvPicPr>
          <p:cNvPr id="1026" name="Picture 1" descr="image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89016" y="963832"/>
            <a:ext cx="3495434" cy="1635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9874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0040" y="1481278"/>
            <a:ext cx="11653523" cy="1053622"/>
          </a:xfrm>
        </p:spPr>
        <p:txBody>
          <a:bodyPr/>
          <a:lstStyle/>
          <a:p>
            <a:pPr marL="0" indent="0">
              <a:buNone/>
            </a:pPr>
            <a:r>
              <a:rPr lang="ru-RU" sz="3137" dirty="0"/>
              <a:t>Интенсив проводится при технологической поддержке:</a:t>
            </a:r>
            <a:endParaRPr lang="en-US" sz="3137" dirty="0"/>
          </a:p>
          <a:p>
            <a:pPr marL="0" indent="0">
              <a:buNone/>
            </a:pPr>
            <a:endParaRPr lang="ru-RU" sz="3137" dirty="0"/>
          </a:p>
          <a:p>
            <a:pPr marL="0" indent="0">
              <a:buNone/>
            </a:pPr>
            <a:r>
              <a:rPr lang="ru-RU" sz="3137" dirty="0"/>
              <a:t>	</a:t>
            </a:r>
            <a:r>
              <a:rPr lang="en-US" sz="3137" dirty="0" err="1"/>
              <a:t>NVision</a:t>
            </a:r>
            <a:r>
              <a:rPr lang="en-US" sz="3137" dirty="0"/>
              <a:t> Group					</a:t>
            </a:r>
            <a:r>
              <a:rPr lang="ru-RU" sz="3137" dirty="0"/>
              <a:t>     </a:t>
            </a:r>
            <a:r>
              <a:rPr lang="en-US" sz="3137" dirty="0" err="1"/>
              <a:t>Softline</a:t>
            </a:r>
            <a:r>
              <a:rPr lang="en-US" sz="3137" dirty="0"/>
              <a:t> </a:t>
            </a:r>
            <a:endParaRPr lang="en-US" sz="2400" dirty="0"/>
          </a:p>
        </p:txBody>
      </p:sp>
      <p:pic>
        <p:nvPicPr>
          <p:cNvPr id="3" name="Рисунок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6000" y="3609001"/>
            <a:ext cx="4931658" cy="94547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000" y="3094431"/>
            <a:ext cx="6067711" cy="1974611"/>
          </a:xfrm>
          <a:prstGeom prst="rect">
            <a:avLst/>
          </a:prstGeom>
        </p:spPr>
      </p:pic>
    </p:spTree>
    <p:extLst>
      <p:ext uri="{BB962C8B-B14F-4D97-AF65-F5344CB8AC3E}">
        <p14:creationId xmlns:p14="http://schemas.microsoft.com/office/powerpoint/2010/main" val="36981338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2601" y="104971"/>
            <a:ext cx="11804531" cy="899665"/>
          </a:xfrm>
        </p:spPr>
        <p:txBody>
          <a:bodyPr/>
          <a:lstStyle/>
          <a:p>
            <a:r>
              <a:rPr lang="ru-RU" sz="4000" dirty="0"/>
              <a:t>Резервное копирование и аварийное восстановление</a:t>
            </a:r>
            <a:endParaRPr lang="en-US" sz="4000" dirty="0"/>
          </a:p>
        </p:txBody>
      </p:sp>
      <p:cxnSp>
        <p:nvCxnSpPr>
          <p:cNvPr id="80" name="Straight Arrow Connector 79"/>
          <p:cNvCxnSpPr/>
          <p:nvPr/>
        </p:nvCxnSpPr>
        <p:spPr>
          <a:xfrm flipV="1">
            <a:off x="8454798" y="2581478"/>
            <a:ext cx="5014" cy="484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323680" y="898323"/>
            <a:ext cx="11281956" cy="5296721"/>
            <a:chOff x="1497508" y="1542320"/>
            <a:chExt cx="9114187" cy="4816817"/>
          </a:xfrm>
        </p:grpSpPr>
        <p:sp>
          <p:nvSpPr>
            <p:cNvPr id="44" name="Rounded Rectangle 43"/>
            <p:cNvSpPr/>
            <p:nvPr/>
          </p:nvSpPr>
          <p:spPr>
            <a:xfrm>
              <a:off x="2954913" y="2717249"/>
              <a:ext cx="7569741" cy="3641888"/>
            </a:xfrm>
            <a:prstGeom prst="roundRect">
              <a:avLst>
                <a:gd name="adj" fmla="val 0"/>
              </a:avLst>
            </a:prstGeom>
            <a:solidFill>
              <a:srgbClr val="FFFFFF">
                <a:lumMod val="85000"/>
              </a:srgbClr>
            </a:solidFill>
            <a:ln w="10795" cap="flat" cmpd="sng" algn="ctr">
              <a:solidFill>
                <a:srgbClr val="00188F">
                  <a:shade val="50000"/>
                </a:srgbClr>
              </a:solidFill>
              <a:prstDash val="solid"/>
            </a:ln>
            <a:effectLst/>
          </p:spPr>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5315" y="3646259"/>
              <a:ext cx="689017" cy="68901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561" y="3646259"/>
              <a:ext cx="689017" cy="689017"/>
            </a:xfrm>
            <a:prstGeom prst="rect">
              <a:avLst/>
            </a:prstGeom>
          </p:spPr>
        </p:pic>
        <p:sp>
          <p:nvSpPr>
            <p:cNvPr id="48" name="Rounded Rectangle 47"/>
            <p:cNvSpPr/>
            <p:nvPr/>
          </p:nvSpPr>
          <p:spPr>
            <a:xfrm>
              <a:off x="3872364" y="5309933"/>
              <a:ext cx="5633909" cy="538293"/>
            </a:xfrm>
            <a:prstGeom prst="roundRect">
              <a:avLst>
                <a:gd name="adj" fmla="val 0"/>
              </a:avLst>
            </a:prstGeom>
            <a:solidFill>
              <a:srgbClr val="00188F"/>
            </a:solidFill>
            <a:ln w="10795" cap="flat" cmpd="sng" algn="ctr">
              <a:solidFill>
                <a:srgbClr val="00188F">
                  <a:shade val="50000"/>
                </a:srgbClr>
              </a:solid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ru-RU" sz="1961" b="0" i="0" u="none" strike="noStrike" kern="0" cap="none" spc="0" normalizeH="0" baseline="0" noProof="0" dirty="0">
                  <a:ln>
                    <a:noFill/>
                  </a:ln>
                  <a:solidFill>
                    <a:srgbClr val="FFFFFF"/>
                  </a:solidFill>
                  <a:effectLst/>
                  <a:uLnTx/>
                  <a:uFillTx/>
                  <a:latin typeface="Segoe UI"/>
                  <a:ea typeface="+mn-ea"/>
                  <a:cs typeface="+mn-cs"/>
                </a:rPr>
                <a:t>Инфраструктура </a:t>
              </a:r>
              <a:r>
                <a:rPr kumimoji="0" lang="en-US" sz="1961" b="0" i="0" u="none" strike="noStrike" kern="0" cap="none" spc="0" normalizeH="0" baseline="0" noProof="0" dirty="0">
                  <a:ln>
                    <a:noFill/>
                  </a:ln>
                  <a:solidFill>
                    <a:srgbClr val="FFFFFF"/>
                  </a:solidFill>
                  <a:effectLst/>
                  <a:uLnTx/>
                  <a:uFillTx/>
                  <a:latin typeface="Segoe UI"/>
                  <a:ea typeface="+mn-ea"/>
                  <a:cs typeface="+mn-cs"/>
                </a:rPr>
                <a:t>Azure Stack</a:t>
              </a:r>
            </a:p>
          </p:txBody>
        </p:sp>
        <p:cxnSp>
          <p:nvCxnSpPr>
            <p:cNvPr id="49" name="Straight Connector 48"/>
            <p:cNvCxnSpPr/>
            <p:nvPr/>
          </p:nvCxnSpPr>
          <p:spPr>
            <a:xfrm>
              <a:off x="3013789" y="5025075"/>
              <a:ext cx="7510865" cy="0"/>
            </a:xfrm>
            <a:prstGeom prst="line">
              <a:avLst/>
            </a:prstGeom>
            <a:noFill/>
            <a:ln w="28575" cap="flat" cmpd="sng" algn="ctr">
              <a:solidFill>
                <a:srgbClr val="00188F"/>
              </a:solidFill>
              <a:prstDash val="lgDash"/>
            </a:ln>
            <a:effectLst/>
          </p:spPr>
        </p:cxnSp>
        <p:sp>
          <p:nvSpPr>
            <p:cNvPr id="50" name="Rounded Rectangle 49"/>
            <p:cNvSpPr/>
            <p:nvPr/>
          </p:nvSpPr>
          <p:spPr>
            <a:xfrm>
              <a:off x="3857308" y="4445838"/>
              <a:ext cx="2624177" cy="378488"/>
            </a:xfrm>
            <a:prstGeom prst="roundRect">
              <a:avLst>
                <a:gd name="adj" fmla="val 0"/>
              </a:avLst>
            </a:prstGeom>
            <a:solidFill>
              <a:srgbClr val="00188F"/>
            </a:solidFill>
            <a:ln w="10795" cap="flat" cmpd="sng" algn="ctr">
              <a:solidFill>
                <a:srgbClr val="00188F">
                  <a:shade val="50000"/>
                </a:srgbClr>
              </a:solid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mn-cs"/>
                </a:rPr>
                <a:t>Azure IaaS</a:t>
              </a:r>
            </a:p>
          </p:txBody>
        </p:sp>
        <p:sp>
          <p:nvSpPr>
            <p:cNvPr id="52" name="Rounded Rectangle 51"/>
            <p:cNvSpPr/>
            <p:nvPr/>
          </p:nvSpPr>
          <p:spPr>
            <a:xfrm>
              <a:off x="6882096" y="4445448"/>
              <a:ext cx="2624177" cy="378488"/>
            </a:xfrm>
            <a:prstGeom prst="roundRect">
              <a:avLst>
                <a:gd name="adj" fmla="val 0"/>
              </a:avLst>
            </a:prstGeom>
            <a:solidFill>
              <a:srgbClr val="00188F"/>
            </a:solidFill>
            <a:ln w="10795" cap="flat" cmpd="sng" algn="ctr">
              <a:solidFill>
                <a:srgbClr val="00188F">
                  <a:shade val="50000"/>
                </a:srgbClr>
              </a:solid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mn-cs"/>
                </a:rPr>
                <a:t>Azure PaaS</a:t>
              </a:r>
            </a:p>
          </p:txBody>
        </p:sp>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98069" y="3618532"/>
              <a:ext cx="689017" cy="689017"/>
            </a:xfrm>
            <a:prstGeom prst="rect">
              <a:avLst/>
            </a:prstGeom>
          </p:spPr>
        </p:pic>
        <p:sp>
          <p:nvSpPr>
            <p:cNvPr id="55" name="TextBox 54"/>
            <p:cNvSpPr txBox="1"/>
            <p:nvPr/>
          </p:nvSpPr>
          <p:spPr>
            <a:xfrm>
              <a:off x="8641373" y="5886833"/>
              <a:ext cx="1970322" cy="413248"/>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ru-RU" sz="2353" b="0" i="0" u="none" strike="noStrike" kern="0" cap="none" spc="0" normalizeH="0" baseline="0" noProof="0" dirty="0">
                  <a:ln>
                    <a:noFill/>
                  </a:ln>
                  <a:solidFill>
                    <a:srgbClr val="505050"/>
                  </a:solidFill>
                  <a:effectLst/>
                  <a:uLnTx/>
                  <a:uFillTx/>
                  <a:latin typeface="Segoe UI"/>
                  <a:ea typeface="+mn-ea"/>
                  <a:cs typeface="+mn-cs"/>
                </a:rPr>
                <a:t>Администратор </a:t>
              </a:r>
              <a:endParaRPr kumimoji="0" lang="en-US" sz="2353"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56" name="Group 55"/>
            <p:cNvGrpSpPr/>
            <p:nvPr/>
          </p:nvGrpSpPr>
          <p:grpSpPr>
            <a:xfrm>
              <a:off x="1497508" y="5239425"/>
              <a:ext cx="2374856" cy="1115409"/>
              <a:chOff x="-183197" y="5245789"/>
              <a:chExt cx="2328501" cy="1093637"/>
            </a:xfrm>
          </p:grpSpPr>
          <p:sp>
            <p:nvSpPr>
              <p:cNvPr id="91" name="TextBox 90"/>
              <p:cNvSpPr txBox="1"/>
              <p:nvPr/>
            </p:nvSpPr>
            <p:spPr>
              <a:xfrm>
                <a:off x="-183197" y="5880560"/>
                <a:ext cx="1343615" cy="458866"/>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ru-RU" sz="1372" b="0" i="0" u="none" strike="noStrike" kern="0" cap="none" spc="0" normalizeH="0" baseline="0" noProof="0" dirty="0">
                    <a:ln>
                      <a:noFill/>
                    </a:ln>
                    <a:solidFill>
                      <a:srgbClr val="FFFFFF"/>
                    </a:solidFill>
                    <a:effectLst/>
                    <a:uLnTx/>
                    <a:uFillTx/>
                    <a:latin typeface="Segoe UI"/>
                    <a:ea typeface="+mn-ea"/>
                    <a:cs typeface="+mn-cs"/>
                  </a:rPr>
                  <a:t>Внешние сетевые ресурсы </a:t>
                </a:r>
                <a:endParaRPr kumimoji="0" lang="en-US" sz="1372" b="0" i="0" u="none" strike="noStrike" kern="0" cap="none" spc="0" normalizeH="0" baseline="0" noProof="0" dirty="0">
                  <a:ln>
                    <a:noFill/>
                  </a:ln>
                  <a:solidFill>
                    <a:srgbClr val="FFFFFF"/>
                  </a:solidFill>
                  <a:effectLst/>
                  <a:uLnTx/>
                  <a:uFillTx/>
                  <a:latin typeface="Segoe UI"/>
                  <a:ea typeface="+mn-ea"/>
                  <a:cs typeface="+mn-cs"/>
                </a:endParaRPr>
              </a:p>
            </p:txBody>
          </p:sp>
          <p:pic>
            <p:nvPicPr>
              <p:cNvPr id="92" name="Picture 9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463" y="5245789"/>
                <a:ext cx="675567" cy="675568"/>
              </a:xfrm>
              <a:prstGeom prst="rect">
                <a:avLst/>
              </a:prstGeom>
              <a:solidFill>
                <a:schemeClr val="tx1"/>
              </a:solidFill>
            </p:spPr>
          </p:pic>
          <p:cxnSp>
            <p:nvCxnSpPr>
              <p:cNvPr id="93" name="Straight Arrow Connector 92"/>
              <p:cNvCxnSpPr>
                <a:stCxn id="48" idx="1"/>
                <a:endCxn id="92" idx="3"/>
              </p:cNvCxnSpPr>
              <p:nvPr/>
            </p:nvCxnSpPr>
            <p:spPr>
              <a:xfrm flipH="1">
                <a:off x="785030" y="5578817"/>
                <a:ext cx="1360274" cy="4757"/>
              </a:xfrm>
              <a:prstGeom prst="straightConnector1">
                <a:avLst/>
              </a:prstGeom>
              <a:noFill/>
              <a:ln w="9525" cap="flat" cmpd="sng" algn="ctr">
                <a:solidFill>
                  <a:schemeClr val="accent4">
                    <a:lumMod val="60000"/>
                    <a:lumOff val="40000"/>
                  </a:schemeClr>
                </a:solidFill>
                <a:prstDash val="solid"/>
                <a:tailEnd type="triangle"/>
              </a:ln>
              <a:effectLst/>
            </p:spPr>
          </p:cxnSp>
        </p:grpSp>
        <p:grpSp>
          <p:nvGrpSpPr>
            <p:cNvPr id="57" name="Group 56"/>
            <p:cNvGrpSpPr/>
            <p:nvPr/>
          </p:nvGrpSpPr>
          <p:grpSpPr>
            <a:xfrm>
              <a:off x="1642535" y="3646262"/>
              <a:ext cx="2298122" cy="1529070"/>
              <a:chOff x="-41002" y="3683723"/>
              <a:chExt cx="2253265" cy="1499223"/>
            </a:xfrm>
          </p:grpSpPr>
          <p:pic>
            <p:nvPicPr>
              <p:cNvPr id="88"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7949" y="3683723"/>
                <a:ext cx="675567" cy="675568"/>
              </a:xfrm>
              <a:prstGeom prst="rect">
                <a:avLst/>
              </a:prstGeom>
              <a:solidFill>
                <a:schemeClr val="tx1"/>
              </a:solidFill>
            </p:spPr>
          </p:pic>
          <p:cxnSp>
            <p:nvCxnSpPr>
              <p:cNvPr id="89" name="Straight Arrow Connector 88"/>
              <p:cNvCxnSpPr>
                <a:stCxn id="66" idx="1"/>
                <a:endCxn id="88" idx="3"/>
              </p:cNvCxnSpPr>
              <p:nvPr/>
            </p:nvCxnSpPr>
            <p:spPr>
              <a:xfrm flipH="1" flipV="1">
                <a:off x="833516" y="4021508"/>
                <a:ext cx="1378747" cy="766"/>
              </a:xfrm>
              <a:prstGeom prst="straightConnector1">
                <a:avLst/>
              </a:prstGeom>
              <a:noFill/>
              <a:ln w="9525" cap="flat" cmpd="sng" algn="ctr">
                <a:solidFill>
                  <a:schemeClr val="accent4">
                    <a:lumMod val="60000"/>
                    <a:lumOff val="40000"/>
                  </a:schemeClr>
                </a:solidFill>
                <a:prstDash val="solid"/>
                <a:tailEnd type="triangle"/>
              </a:ln>
              <a:effectLst/>
            </p:spPr>
          </p:cxnSp>
          <p:sp>
            <p:nvSpPr>
              <p:cNvPr id="90" name="TextBox 89"/>
              <p:cNvSpPr txBox="1"/>
              <p:nvPr/>
            </p:nvSpPr>
            <p:spPr>
              <a:xfrm>
                <a:off x="-41002" y="4347544"/>
                <a:ext cx="1073468" cy="835402"/>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ru-RU" sz="1372" b="0" i="0" u="none" strike="noStrike" kern="0" cap="none" spc="0" normalizeH="0" baseline="0" noProof="0" dirty="0">
                    <a:ln>
                      <a:noFill/>
                    </a:ln>
                    <a:solidFill>
                      <a:srgbClr val="FFFFFF"/>
                    </a:solidFill>
                    <a:effectLst/>
                    <a:uLnTx/>
                    <a:uFillTx/>
                    <a:latin typeface="Segoe UI"/>
                    <a:ea typeface="+mn-ea"/>
                    <a:cs typeface="+mn-cs"/>
                  </a:rPr>
                  <a:t>Локальное устройство резервного копирования </a:t>
                </a:r>
                <a:endParaRPr kumimoji="0" lang="en-US" sz="1372"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59" name="Group 58"/>
            <p:cNvGrpSpPr/>
            <p:nvPr/>
          </p:nvGrpSpPr>
          <p:grpSpPr>
            <a:xfrm>
              <a:off x="3940657" y="1544891"/>
              <a:ext cx="689017" cy="2102149"/>
              <a:chOff x="2212264" y="1623371"/>
              <a:chExt cx="675568" cy="2061118"/>
            </a:xfrm>
          </p:grpSpPr>
          <p:pic>
            <p:nvPicPr>
              <p:cNvPr id="86" name="Picture 8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2264" y="1623371"/>
                <a:ext cx="675568" cy="675567"/>
              </a:xfrm>
              <a:prstGeom prst="rect">
                <a:avLst/>
              </a:prstGeom>
            </p:spPr>
          </p:pic>
          <p:cxnSp>
            <p:nvCxnSpPr>
              <p:cNvPr id="87" name="Straight Arrow Connector 86"/>
              <p:cNvCxnSpPr>
                <a:stCxn id="66" idx="0"/>
                <a:endCxn id="86" idx="2"/>
              </p:cNvCxnSpPr>
              <p:nvPr/>
            </p:nvCxnSpPr>
            <p:spPr>
              <a:xfrm flipV="1">
                <a:off x="2550048" y="2298938"/>
                <a:ext cx="0" cy="1385551"/>
              </a:xfrm>
              <a:prstGeom prst="straightConnector1">
                <a:avLst/>
              </a:prstGeom>
              <a:noFill/>
              <a:ln w="9525" cap="flat" cmpd="sng" algn="ctr">
                <a:solidFill>
                  <a:schemeClr val="accent4">
                    <a:lumMod val="60000"/>
                    <a:lumOff val="40000"/>
                  </a:schemeClr>
                </a:solidFill>
                <a:prstDash val="solid"/>
                <a:tailEnd type="triangle"/>
              </a:ln>
              <a:effectLst/>
            </p:spPr>
          </p:cxnSp>
        </p:grpSp>
        <p:grpSp>
          <p:nvGrpSpPr>
            <p:cNvPr id="60" name="Group 59"/>
            <p:cNvGrpSpPr/>
            <p:nvPr/>
          </p:nvGrpSpPr>
          <p:grpSpPr>
            <a:xfrm>
              <a:off x="4833635" y="1542320"/>
              <a:ext cx="689017" cy="2104720"/>
              <a:chOff x="3087812" y="1620850"/>
              <a:chExt cx="675568" cy="2063638"/>
            </a:xfrm>
          </p:grpSpPr>
          <p:pic>
            <p:nvPicPr>
              <p:cNvPr id="84" name="Picture 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87812" y="1620850"/>
                <a:ext cx="675568" cy="675567"/>
              </a:xfrm>
              <a:prstGeom prst="rect">
                <a:avLst/>
              </a:prstGeom>
            </p:spPr>
          </p:pic>
          <p:cxnSp>
            <p:nvCxnSpPr>
              <p:cNvPr id="85" name="Straight Arrow Connector 84"/>
              <p:cNvCxnSpPr>
                <a:stCxn id="71" idx="0"/>
                <a:endCxn id="84" idx="2"/>
              </p:cNvCxnSpPr>
              <p:nvPr/>
            </p:nvCxnSpPr>
            <p:spPr>
              <a:xfrm flipV="1">
                <a:off x="3425596" y="2296417"/>
                <a:ext cx="0" cy="1388071"/>
              </a:xfrm>
              <a:prstGeom prst="straightConnector1">
                <a:avLst/>
              </a:prstGeom>
              <a:noFill/>
              <a:ln w="9525" cap="flat" cmpd="sng" algn="ctr">
                <a:solidFill>
                  <a:schemeClr val="accent4">
                    <a:lumMod val="60000"/>
                    <a:lumOff val="40000"/>
                  </a:schemeClr>
                </a:solidFill>
                <a:prstDash val="solid"/>
                <a:tailEnd type="triangle"/>
              </a:ln>
              <a:effectLst/>
            </p:spPr>
          </p:cxnSp>
        </p:grpSp>
        <p:pic>
          <p:nvPicPr>
            <p:cNvPr id="82" name="Picture 81"/>
            <p:cNvPicPr>
              <a:picLocks noChangeAspect="1"/>
            </p:cNvPicPr>
            <p:nvPr/>
          </p:nvPicPr>
          <p:blipFill>
            <a:blip r:embed="rId4" cstate="print">
              <a:duotone>
                <a:srgbClr val="00188F">
                  <a:shade val="45000"/>
                  <a:satMod val="135000"/>
                </a:srgbClr>
                <a:prstClr val="white"/>
              </a:duotone>
              <a:extLst>
                <a:ext uri="{28A0092B-C50C-407E-A947-70E740481C1C}">
                  <a14:useLocalDpi xmlns:a14="http://schemas.microsoft.com/office/drawing/2010/main" val="0"/>
                </a:ext>
              </a:extLst>
            </a:blip>
            <a:stretch>
              <a:fillRect/>
            </a:stretch>
          </p:blipFill>
          <p:spPr>
            <a:xfrm>
              <a:off x="7975744" y="2732243"/>
              <a:ext cx="468158" cy="468158"/>
            </a:xfrm>
            <a:prstGeom prst="rect">
              <a:avLst/>
            </a:prstGeom>
          </p:spPr>
        </p:pic>
        <p:grpSp>
          <p:nvGrpSpPr>
            <p:cNvPr id="63" name="Group 62"/>
            <p:cNvGrpSpPr/>
            <p:nvPr/>
          </p:nvGrpSpPr>
          <p:grpSpPr>
            <a:xfrm>
              <a:off x="7147048" y="2732788"/>
              <a:ext cx="468315" cy="885745"/>
              <a:chOff x="5356070" y="2788082"/>
              <a:chExt cx="459174" cy="868456"/>
            </a:xfrm>
          </p:grpSpPr>
          <p:pic>
            <p:nvPicPr>
              <p:cNvPr id="78" name="Picture 77"/>
              <p:cNvPicPr>
                <a:picLocks noChangeAspect="1"/>
              </p:cNvPicPr>
              <p:nvPr/>
            </p:nvPicPr>
            <p:blipFill>
              <a:blip r:embed="rId5" cstate="print">
                <a:duotone>
                  <a:srgbClr val="00188F">
                    <a:shade val="45000"/>
                    <a:satMod val="135000"/>
                  </a:srgbClr>
                  <a:prstClr val="white"/>
                </a:duotone>
                <a:extLst>
                  <a:ext uri="{28A0092B-C50C-407E-A947-70E740481C1C}">
                    <a14:useLocalDpi xmlns:a14="http://schemas.microsoft.com/office/drawing/2010/main" val="0"/>
                  </a:ext>
                </a:extLst>
              </a:blip>
              <a:stretch>
                <a:fillRect/>
              </a:stretch>
            </p:blipFill>
            <p:spPr>
              <a:xfrm>
                <a:off x="5356070" y="2788082"/>
                <a:ext cx="459174" cy="459174"/>
              </a:xfrm>
              <a:prstGeom prst="rect">
                <a:avLst/>
              </a:prstGeom>
            </p:spPr>
          </p:pic>
          <p:cxnSp>
            <p:nvCxnSpPr>
              <p:cNvPr id="81" name="Straight Arrow Connector 80"/>
              <p:cNvCxnSpPr>
                <a:endCxn id="78" idx="2"/>
              </p:cNvCxnSpPr>
              <p:nvPr/>
            </p:nvCxnSpPr>
            <p:spPr>
              <a:xfrm flipV="1">
                <a:off x="5581602" y="3247256"/>
                <a:ext cx="4054" cy="409282"/>
              </a:xfrm>
              <a:prstGeom prst="straightConnector1">
                <a:avLst/>
              </a:prstGeom>
              <a:noFill/>
              <a:ln w="9525" cap="flat" cmpd="sng" algn="ctr">
                <a:solidFill>
                  <a:srgbClr val="00188F"/>
                </a:solidFill>
                <a:prstDash val="solid"/>
                <a:tailEnd type="triangle"/>
              </a:ln>
              <a:effectLst/>
            </p:spPr>
          </p:cxnSp>
        </p:grpSp>
        <p:sp>
          <p:nvSpPr>
            <p:cNvPr id="64" name="Rounded Rectangle 63"/>
            <p:cNvSpPr/>
            <p:nvPr/>
          </p:nvSpPr>
          <p:spPr>
            <a:xfrm>
              <a:off x="3857308" y="3636005"/>
              <a:ext cx="2609121" cy="689017"/>
            </a:xfrm>
            <a:prstGeom prst="roundRect">
              <a:avLst/>
            </a:prstGeom>
            <a:solidFill>
              <a:srgbClr val="00188F">
                <a:lumMod val="40000"/>
                <a:lumOff val="60000"/>
              </a:srgbClr>
            </a:solidFill>
            <a:ln w="10795" cap="flat" cmpd="sng" algn="ctr">
              <a:solidFill>
                <a:srgbClr val="00188F">
                  <a:shade val="50000"/>
                </a:srgbClr>
              </a:solid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65" name="TextBox 64"/>
            <p:cNvSpPr txBox="1"/>
            <p:nvPr/>
          </p:nvSpPr>
          <p:spPr>
            <a:xfrm>
              <a:off x="8840106" y="2965492"/>
              <a:ext cx="1572855" cy="413248"/>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ru-RU" sz="2353" b="0" i="0" u="none" strike="noStrike" kern="0" cap="none" spc="0" normalizeH="0" baseline="0" noProof="0" dirty="0">
                  <a:ln>
                    <a:noFill/>
                  </a:ln>
                  <a:solidFill>
                    <a:srgbClr val="505050"/>
                  </a:solidFill>
                  <a:effectLst/>
                  <a:uLnTx/>
                  <a:uFillTx/>
                  <a:latin typeface="Segoe UI"/>
                  <a:ea typeface="+mn-ea"/>
                  <a:cs typeface="+mn-cs"/>
                </a:rPr>
                <a:t>Клиент </a:t>
              </a:r>
              <a:endParaRPr kumimoji="0" lang="en-US" sz="2353" b="0" i="0" u="none" strike="noStrike" kern="0" cap="none" spc="0" normalizeH="0" baseline="0" noProof="0" dirty="0">
                <a:ln>
                  <a:noFill/>
                </a:ln>
                <a:solidFill>
                  <a:srgbClr val="505050"/>
                </a:solidFill>
                <a:effectLst/>
                <a:uLnTx/>
                <a:uFillTx/>
                <a:latin typeface="Segoe UI"/>
                <a:ea typeface="+mn-ea"/>
                <a:cs typeface="+mn-cs"/>
              </a:endParaRPr>
            </a:p>
          </p:txBody>
        </p:sp>
        <p:pic>
          <p:nvPicPr>
            <p:cNvPr id="66" name="Picture 6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40657" y="3647040"/>
              <a:ext cx="689017" cy="689017"/>
            </a:xfrm>
            <a:prstGeom prst="rect">
              <a:avLst/>
            </a:prstGeom>
          </p:spPr>
        </p:pic>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33635" y="3647040"/>
              <a:ext cx="689017" cy="689017"/>
            </a:xfrm>
            <a:prstGeom prst="rect">
              <a:avLst/>
            </a:prstGeom>
          </p:spPr>
        </p:pic>
        <p:pic>
          <p:nvPicPr>
            <p:cNvPr id="72" name="Picture 7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26613" y="3647040"/>
              <a:ext cx="689017" cy="689017"/>
            </a:xfrm>
            <a:prstGeom prst="rect">
              <a:avLst/>
            </a:prstGeom>
          </p:spPr>
        </p:pic>
        <p:sp>
          <p:nvSpPr>
            <p:cNvPr id="73" name="TextBox 72"/>
            <p:cNvSpPr txBox="1"/>
            <p:nvPr/>
          </p:nvSpPr>
          <p:spPr>
            <a:xfrm>
              <a:off x="2737373" y="1826749"/>
              <a:ext cx="1697498" cy="3033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FFFFFF"/>
                  </a:solidFill>
                  <a:effectLst/>
                  <a:uLnTx/>
                  <a:uFillTx/>
                  <a:latin typeface="Segoe UI"/>
                  <a:ea typeface="+mn-ea"/>
                  <a:cs typeface="+mn-cs"/>
                </a:rPr>
                <a:t>Azure Backup</a:t>
              </a:r>
            </a:p>
          </p:txBody>
        </p:sp>
        <p:sp>
          <p:nvSpPr>
            <p:cNvPr id="76" name="TextBox 75"/>
            <p:cNvSpPr txBox="1"/>
            <p:nvPr/>
          </p:nvSpPr>
          <p:spPr>
            <a:xfrm>
              <a:off x="5639612" y="1818047"/>
              <a:ext cx="1697498" cy="3033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FFFFFF"/>
                  </a:solidFill>
                  <a:effectLst/>
                  <a:uLnTx/>
                  <a:uFillTx/>
                  <a:latin typeface="Segoe UI"/>
                  <a:ea typeface="+mn-ea"/>
                  <a:cs typeface="+mn-cs"/>
                </a:rPr>
                <a:t>Azure Site Recovery</a:t>
              </a:r>
            </a:p>
          </p:txBody>
        </p:sp>
        <p:sp>
          <p:nvSpPr>
            <p:cNvPr id="77" name="TextBox 76"/>
            <p:cNvSpPr txBox="1"/>
            <p:nvPr/>
          </p:nvSpPr>
          <p:spPr>
            <a:xfrm>
              <a:off x="8275637" y="2446744"/>
              <a:ext cx="2137324" cy="3033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ru-RU" sz="1568" b="0" i="0" u="none" strike="noStrike" kern="0" cap="none" spc="0" normalizeH="0" baseline="0" noProof="0" dirty="0">
                  <a:ln>
                    <a:noFill/>
                  </a:ln>
                  <a:solidFill>
                    <a:srgbClr val="FFFFFF"/>
                  </a:solidFill>
                  <a:effectLst/>
                  <a:uLnTx/>
                  <a:uFillTx/>
                  <a:latin typeface="Segoe UI"/>
                  <a:ea typeface="+mn-ea"/>
                  <a:cs typeface="+mn-cs"/>
                </a:rPr>
                <a:t>Реплики и снимки </a:t>
              </a:r>
              <a:r>
                <a:rPr kumimoji="0" lang="ru-RU" sz="1568" b="0" i="0" u="none" strike="noStrike" kern="0" cap="none" spc="0" normalizeH="0" baseline="0" noProof="0" dirty="0" err="1">
                  <a:ln>
                    <a:noFill/>
                  </a:ln>
                  <a:solidFill>
                    <a:srgbClr val="FFFFFF"/>
                  </a:solidFill>
                  <a:effectLst/>
                  <a:uLnTx/>
                  <a:uFillTx/>
                  <a:latin typeface="Segoe UI"/>
                  <a:ea typeface="+mn-ea"/>
                  <a:cs typeface="+mn-cs"/>
                </a:rPr>
                <a:t>блобов</a:t>
              </a:r>
              <a:r>
                <a:rPr kumimoji="0" lang="ru-RU" sz="1568" b="0" i="0" u="none" strike="noStrike" kern="0" cap="none" spc="0" normalizeH="0" baseline="0" noProof="0" dirty="0">
                  <a:ln>
                    <a:noFill/>
                  </a:ln>
                  <a:solidFill>
                    <a:srgbClr val="FFFFFF"/>
                  </a:solidFill>
                  <a:effectLst/>
                  <a:uLnTx/>
                  <a:uFillTx/>
                  <a:latin typeface="Segoe UI"/>
                  <a:ea typeface="+mn-ea"/>
                  <a:cs typeface="+mn-cs"/>
                </a:rPr>
                <a:t> </a:t>
              </a:r>
              <a:endParaRPr kumimoji="0" lang="en-US" sz="1568" b="0" i="0" u="none" strike="noStrike" kern="0" cap="none" spc="0" normalizeH="0" baseline="0" noProof="0" dirty="0">
                <a:ln>
                  <a:noFill/>
                </a:ln>
                <a:solidFill>
                  <a:srgbClr val="FFFFFF"/>
                </a:solidFill>
                <a:effectLst/>
                <a:uLnTx/>
                <a:uFillTx/>
                <a:latin typeface="Segoe UI"/>
                <a:ea typeface="+mn-ea"/>
                <a:cs typeface="+mn-cs"/>
              </a:endParaRPr>
            </a:p>
          </p:txBody>
        </p:sp>
      </p:grpSp>
      <p:cxnSp>
        <p:nvCxnSpPr>
          <p:cNvPr id="95" name="Straight Arrow Connector 94"/>
          <p:cNvCxnSpPr/>
          <p:nvPr/>
        </p:nvCxnSpPr>
        <p:spPr>
          <a:xfrm flipV="1">
            <a:off x="8604202" y="2730882"/>
            <a:ext cx="5014" cy="484914"/>
          </a:xfrm>
          <a:prstGeom prst="straightConnector1">
            <a:avLst/>
          </a:prstGeom>
          <a:noFill/>
          <a:ln w="9525" cap="flat" cmpd="sng" algn="ctr">
            <a:solidFill>
              <a:srgbClr val="00188F"/>
            </a:solidFill>
            <a:prstDash val="solid"/>
            <a:tailEnd type="triangle"/>
          </a:ln>
          <a:effectLst/>
        </p:spPr>
      </p:cxnSp>
      <p:sp>
        <p:nvSpPr>
          <p:cNvPr id="46" name="Rectangle 45"/>
          <p:cNvSpPr/>
          <p:nvPr/>
        </p:nvSpPr>
        <p:spPr bwMode="auto">
          <a:xfrm>
            <a:off x="854" y="6209949"/>
            <a:ext cx="12192000" cy="643010"/>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ru-RU"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После выхода общедоступной версии: улучшенные средства обеспечения устойчивости и доступности, в том числе надежные механизмы резервного копирования и восстановления </a:t>
            </a:r>
          </a:p>
        </p:txBody>
      </p:sp>
    </p:spTree>
    <p:extLst>
      <p:ext uri="{BB962C8B-B14F-4D97-AF65-F5344CB8AC3E}">
        <p14:creationId xmlns:p14="http://schemas.microsoft.com/office/powerpoint/2010/main" val="3917209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Мониторинг, реализация</a:t>
            </a:r>
            <a:br>
              <a:rPr lang="en-US" dirty="0"/>
            </a:br>
            <a:r>
              <a:rPr lang="en-US" dirty="0"/>
              <a:t>Azure Stack TP3 Refresh </a:t>
            </a:r>
            <a:endParaRPr lang="ru-RU" dirty="0"/>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20940935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8" name="Rectangle 7"/>
          <p:cNvSpPr/>
          <p:nvPr/>
        </p:nvSpPr>
        <p:spPr bwMode="auto">
          <a:xfrm>
            <a:off x="854" y="6209949"/>
            <a:ext cx="12192000" cy="643010"/>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 name="Title 1"/>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ru-RU" sz="4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Географическая доступность </a:t>
            </a:r>
            <a:r>
              <a:rPr kumimoji="0" lang="en-US" sz="4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Stack</a:t>
            </a:r>
            <a:r>
              <a:rPr kumimoji="0" lang="ru-RU" sz="4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a:t>
            </a:r>
            <a:r>
              <a:rPr kumimoji="0" lang="en-US" sz="4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a:t>
            </a:r>
          </a:p>
        </p:txBody>
      </p:sp>
      <p:sp>
        <p:nvSpPr>
          <p:cNvPr id="3" name="Rectangle 2"/>
          <p:cNvSpPr/>
          <p:nvPr/>
        </p:nvSpPr>
        <p:spPr>
          <a:xfrm>
            <a:off x="269240" y="1189176"/>
            <a:ext cx="11655840"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srgbClr val="FFFFFF"/>
                </a:solidFill>
                <a:effectLst/>
                <a:uLnTx/>
                <a:uFillTx/>
                <a:latin typeface="Segoe UI Light"/>
                <a:ea typeface="+mn-ea"/>
                <a:cs typeface="+mn-cs"/>
              </a:rPr>
              <a:t>С момента  запуска (середина 2017 года) </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Azure Stack </a:t>
            </a:r>
            <a:r>
              <a:rPr kumimoji="0" lang="ru-RU" sz="2400" b="0" i="0" u="none" strike="noStrike" kern="1200" cap="none" spc="0" normalizeH="0" baseline="0" noProof="0" dirty="0">
                <a:ln>
                  <a:noFill/>
                </a:ln>
                <a:solidFill>
                  <a:srgbClr val="FFFFFF"/>
                </a:solidFill>
                <a:effectLst/>
                <a:uLnTx/>
                <a:uFillTx/>
                <a:latin typeface="Segoe UI Light"/>
                <a:ea typeface="+mn-ea"/>
                <a:cs typeface="+mn-cs"/>
              </a:rPr>
              <a:t>будет доступен в</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 46 </a:t>
            </a:r>
            <a:r>
              <a:rPr kumimoji="0" lang="ru-RU" sz="2400" b="0" i="0" u="none" strike="noStrike" kern="1200" cap="none" spc="0" normalizeH="0" baseline="0" noProof="0" dirty="0">
                <a:ln>
                  <a:noFill/>
                </a:ln>
                <a:solidFill>
                  <a:srgbClr val="FFFFFF"/>
                </a:solidFill>
                <a:effectLst/>
                <a:uLnTx/>
                <a:uFillTx/>
                <a:latin typeface="Segoe UI Light"/>
                <a:ea typeface="+mn-ea"/>
                <a:cs typeface="+mn-cs"/>
              </a:rPr>
              <a:t>странах</a:t>
            </a: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Rectangle 4"/>
          <p:cNvSpPr/>
          <p:nvPr/>
        </p:nvSpPr>
        <p:spPr>
          <a:xfrm>
            <a:off x="6907485" y="2053530"/>
            <a:ext cx="5036008" cy="40318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1" i="0" u="none" strike="noStrike" kern="1200" cap="none" spc="0" normalizeH="0" baseline="0" noProof="0" dirty="0">
                <a:ln>
                  <a:noFill/>
                </a:ln>
                <a:solidFill>
                  <a:srgbClr val="FFFFFF"/>
                </a:solidFill>
                <a:effectLst/>
                <a:uLnTx/>
                <a:uFillTx/>
                <a:latin typeface="Segoe UI Light"/>
                <a:ea typeface="+mn-ea"/>
                <a:cs typeface="+mn-cs"/>
              </a:rPr>
              <a:t>Южная и Северная Америка</a:t>
            </a:r>
            <a:r>
              <a:rPr kumimoji="0" lang="en-US" sz="1600" b="1" i="0" u="none" strike="noStrike" kern="1200" cap="none" spc="0" normalizeH="0" baseline="0" noProof="0" dirty="0">
                <a:ln>
                  <a:noFill/>
                </a:ln>
                <a:solidFill>
                  <a:srgbClr val="FFFFFF"/>
                </a:solidFill>
                <a:effectLst/>
                <a:uLnTx/>
                <a:uFillTx/>
                <a:latin typeface="Segoe UI Light"/>
                <a:ea typeface="+mn-ea"/>
                <a:cs typeface="+mn-cs"/>
              </a:rPr>
              <a:t>: </a:t>
            </a:r>
            <a:r>
              <a:rPr kumimoji="0" lang="ru-RU" sz="1600" b="0" i="0" u="none" strike="noStrike" kern="1200" cap="none" spc="0" normalizeH="0" baseline="0" noProof="0" dirty="0">
                <a:ln>
                  <a:noFill/>
                </a:ln>
                <a:solidFill>
                  <a:srgbClr val="FFFFFF"/>
                </a:solidFill>
                <a:effectLst/>
                <a:uLnTx/>
                <a:uFillTx/>
                <a:latin typeface="Segoe UI Light"/>
                <a:ea typeface="+mn-ea"/>
                <a:cs typeface="+mn-cs"/>
              </a:rPr>
              <a:t>Аргентина, Бразилия, Канада, Чили, Колумбия, Мексика, Перу, США, Уругвай </a:t>
            </a: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1" i="0" u="none" strike="noStrike" kern="1200" cap="none" spc="0" normalizeH="0" baseline="0" noProof="0" dirty="0">
                <a:ln>
                  <a:noFill/>
                </a:ln>
                <a:solidFill>
                  <a:srgbClr val="FFFFFF"/>
                </a:solidFill>
                <a:effectLst/>
                <a:uLnTx/>
                <a:uFillTx/>
                <a:latin typeface="Segoe UI Light"/>
                <a:ea typeface="+mn-ea"/>
                <a:cs typeface="+mn-cs"/>
              </a:rPr>
              <a:t>Европа, Ближний Восток и Африка</a:t>
            </a:r>
            <a:r>
              <a:rPr kumimoji="0" lang="en-US" sz="1600" b="1" i="0" u="none" strike="noStrike" kern="1200" cap="none" spc="0" normalizeH="0" baseline="0" noProof="0" dirty="0">
                <a:ln>
                  <a:noFill/>
                </a:ln>
                <a:solidFill>
                  <a:srgbClr val="FFFFFF"/>
                </a:solidFill>
                <a:effectLst/>
                <a:uLnTx/>
                <a:uFillTx/>
                <a:latin typeface="Segoe UI Light"/>
                <a:ea typeface="+mn-ea"/>
                <a:cs typeface="+mn-cs"/>
              </a:rPr>
              <a:t>: </a:t>
            </a:r>
            <a:r>
              <a:rPr kumimoji="0" lang="ru-RU" sz="1600" b="0" i="0" u="none" strike="noStrike" kern="1200" cap="none" spc="0" normalizeH="0" baseline="0" noProof="0" dirty="0">
                <a:ln>
                  <a:noFill/>
                </a:ln>
                <a:solidFill>
                  <a:srgbClr val="FFFFFF"/>
                </a:solidFill>
                <a:effectLst/>
                <a:uLnTx/>
                <a:uFillTx/>
                <a:latin typeface="Segoe UI Light"/>
                <a:ea typeface="+mn-ea"/>
                <a:cs typeface="+mn-cs"/>
              </a:rPr>
              <a:t>Австрия, Бельгия, Дания, Финляндия, Франция, Германия, Ирландия, Израиль, Италия, Люксембург, Монако, Голландия, Норвегия, Португалия, Россия, Саудовская Аравия, ЮАР, Испания, Швеция, Швейцария, ОАЭ, Великобритания</a:t>
            </a:r>
            <a:r>
              <a:rPr kumimoji="0" lang="en-US" sz="1600" b="0" i="0" u="none" strike="noStrike" kern="1200" cap="none" spc="0" normalizeH="0" baseline="0" noProof="0" dirty="0">
                <a:ln>
                  <a:noFill/>
                </a:ln>
                <a:solidFill>
                  <a:srgbClr val="FFFFFF"/>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1" i="0" u="none" strike="noStrike" kern="1200" cap="none" spc="0" normalizeH="0" baseline="0" noProof="0" dirty="0">
                <a:ln>
                  <a:noFill/>
                </a:ln>
                <a:solidFill>
                  <a:srgbClr val="FFFFFF"/>
                </a:solidFill>
                <a:effectLst/>
                <a:uLnTx/>
                <a:uFillTx/>
                <a:latin typeface="Segoe UI Light"/>
                <a:ea typeface="+mn-ea"/>
                <a:cs typeface="+mn-cs"/>
              </a:rPr>
              <a:t>Азиатско-Тихоокеанский регион</a:t>
            </a:r>
            <a:r>
              <a:rPr kumimoji="0" lang="en-US" sz="1600" b="1" i="0" u="none" strike="noStrike" kern="1200" cap="none" spc="0" normalizeH="0" baseline="0" noProof="0" dirty="0">
                <a:ln>
                  <a:noFill/>
                </a:ln>
                <a:solidFill>
                  <a:srgbClr val="FFFFFF"/>
                </a:solidFill>
                <a:effectLst/>
                <a:uLnTx/>
                <a:uFillTx/>
                <a:latin typeface="Segoe UI Light"/>
                <a:ea typeface="+mn-ea"/>
                <a:cs typeface="+mn-cs"/>
              </a:rPr>
              <a:t>: </a:t>
            </a:r>
            <a:r>
              <a:rPr kumimoji="0" lang="ru-RU" sz="1600" b="0" i="0" u="none" strike="noStrike" kern="1200" cap="none" spc="0" normalizeH="0" baseline="0" noProof="0" dirty="0">
                <a:ln>
                  <a:noFill/>
                </a:ln>
                <a:solidFill>
                  <a:srgbClr val="FFFFFF"/>
                </a:solidFill>
                <a:effectLst/>
                <a:uLnTx/>
                <a:uFillTx/>
                <a:latin typeface="Segoe UI Light"/>
                <a:ea typeface="+mn-ea"/>
                <a:cs typeface="+mn-cs"/>
              </a:rPr>
              <a:t>Австралия, Гонконг, Индия, Индонезия, Япония, Корея, Малайзия, Новая Зеландия, Филиппины, Сингапур, Тайвань, Таиланд, Вьетнам</a:t>
            </a: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 name="Rectangle 8"/>
          <p:cNvSpPr/>
          <p:nvPr/>
        </p:nvSpPr>
        <p:spPr>
          <a:xfrm>
            <a:off x="416074" y="6333060"/>
            <a:ext cx="11527419" cy="31393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Доступность в других регионах будет обеспечиваться в соответствии с клиентским спросом и особенностями логистики</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p:txBody>
      </p:sp>
      <p:sp>
        <p:nvSpPr>
          <p:cNvPr id="10" name="Rectangle 9"/>
          <p:cNvSpPr/>
          <p:nvPr/>
        </p:nvSpPr>
        <p:spPr>
          <a:xfrm>
            <a:off x="6907485" y="5808404"/>
            <a:ext cx="514155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200" b="0" i="1" u="none" strike="noStrike" kern="1200" cap="none" spc="0" normalizeH="0" baseline="0" noProof="0" dirty="0">
                <a:ln>
                  <a:noFill/>
                </a:ln>
                <a:solidFill>
                  <a:srgbClr val="FFFFFF"/>
                </a:solidFill>
                <a:effectLst/>
                <a:uLnTx/>
                <a:uFillTx/>
                <a:latin typeface="Segoe UI Light"/>
                <a:ea typeface="+mn-ea"/>
                <a:cs typeface="+mn-cs"/>
              </a:rPr>
              <a:t>Примечание: доступность оборудования различных производителей варьируется в зависимости от страны</a:t>
            </a:r>
            <a:r>
              <a:rPr kumimoji="0" lang="en-US" sz="1200" b="0" i="1" u="none" strike="noStrike" kern="1200" cap="none" spc="0" normalizeH="0" baseline="0" noProof="0" dirty="0">
                <a:ln>
                  <a:noFill/>
                </a:ln>
                <a:solidFill>
                  <a:srgbClr val="FFFFFF"/>
                </a:solidFill>
                <a:effectLst/>
                <a:uLnTx/>
                <a:uFillTx/>
                <a:latin typeface="Segoe UI Light"/>
                <a:ea typeface="+mn-ea"/>
                <a:cs typeface="+mn-cs"/>
              </a:rPr>
              <a:t>  </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24244" y="1930419"/>
            <a:ext cx="6491411" cy="3599973"/>
          </a:xfrm>
          <a:prstGeom prst="rect">
            <a:avLst/>
          </a:prstGeom>
        </p:spPr>
      </p:pic>
    </p:spTree>
    <p:extLst>
      <p:ext uri="{BB962C8B-B14F-4D97-AF65-F5344CB8AC3E}">
        <p14:creationId xmlns:p14="http://schemas.microsoft.com/office/powerpoint/2010/main" val="2597848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0040" y="1481278"/>
            <a:ext cx="11653523" cy="4811702"/>
          </a:xfrm>
        </p:spPr>
        <p:txBody>
          <a:bodyPr/>
          <a:lstStyle/>
          <a:p>
            <a:pPr lvl="0"/>
            <a:r>
              <a:rPr lang="en-US" sz="2600" dirty="0"/>
              <a:t>Azure Stack TP3 POC (Proof of Concept) </a:t>
            </a:r>
            <a:r>
              <a:rPr lang="ru-RU" sz="2600" dirty="0"/>
              <a:t>разворачивается на одном физическом сервере </a:t>
            </a:r>
          </a:p>
          <a:p>
            <a:pPr lvl="1"/>
            <a:r>
              <a:rPr lang="ru-RU" sz="1600" dirty="0"/>
              <a:t>12 физических ядер</a:t>
            </a:r>
          </a:p>
          <a:p>
            <a:pPr lvl="1"/>
            <a:r>
              <a:rPr lang="ru-RU" sz="1600" dirty="0"/>
              <a:t>96 ГБ оперативной памяти </a:t>
            </a:r>
          </a:p>
          <a:p>
            <a:pPr lvl="1"/>
            <a:r>
              <a:rPr lang="ru-RU" sz="1600" dirty="0"/>
              <a:t>1 диск для ОС, минимум 200 ГБ свободного пространства </a:t>
            </a:r>
          </a:p>
          <a:p>
            <a:pPr lvl="1"/>
            <a:r>
              <a:rPr lang="ru-RU" sz="1600" dirty="0"/>
              <a:t>4 неразмеченных диска (</a:t>
            </a:r>
            <a:r>
              <a:rPr lang="en-US" sz="1600" dirty="0"/>
              <a:t>HDD </a:t>
            </a:r>
            <a:r>
              <a:rPr lang="ru-RU" sz="1600" dirty="0"/>
              <a:t>или </a:t>
            </a:r>
            <a:r>
              <a:rPr lang="en-US" sz="1600" dirty="0"/>
              <a:t>SSD)</a:t>
            </a:r>
            <a:r>
              <a:rPr lang="ru-RU" sz="1600" dirty="0"/>
              <a:t> объемом не менее 140 ГБ </a:t>
            </a:r>
          </a:p>
          <a:p>
            <a:pPr lvl="1"/>
            <a:r>
              <a:rPr lang="ru-RU" sz="1600" dirty="0"/>
              <a:t>1 сетевой адаптер (остальные необходимо отключить) </a:t>
            </a:r>
          </a:p>
          <a:p>
            <a:pPr lvl="1"/>
            <a:r>
              <a:rPr lang="ru-RU" sz="1600" dirty="0"/>
              <a:t>Поддержка процессором виртуализации и </a:t>
            </a:r>
            <a:r>
              <a:rPr lang="en-US" sz="1600" dirty="0"/>
              <a:t>SLAT </a:t>
            </a:r>
          </a:p>
          <a:p>
            <a:r>
              <a:rPr lang="en-US" sz="2600" dirty="0"/>
              <a:t>Azure AD </a:t>
            </a:r>
            <a:r>
              <a:rPr lang="ru-RU" sz="2600" dirty="0"/>
              <a:t>или </a:t>
            </a:r>
            <a:r>
              <a:rPr lang="en-US" sz="2600" dirty="0"/>
              <a:t>Active Directory Domain Services </a:t>
            </a:r>
          </a:p>
          <a:p>
            <a:pPr lvl="1"/>
            <a:r>
              <a:rPr lang="ru-RU" sz="1600" dirty="0"/>
              <a:t>При использовании </a:t>
            </a:r>
            <a:r>
              <a:rPr lang="en-US" sz="1600" dirty="0"/>
              <a:t>Azure AD</a:t>
            </a:r>
            <a:r>
              <a:rPr lang="ru-RU" sz="1600" dirty="0"/>
              <a:t> необходимо подключение к Интернет, напрямую или через </a:t>
            </a:r>
            <a:r>
              <a:rPr lang="en-US" sz="1600" dirty="0"/>
              <a:t>transparent proxy </a:t>
            </a:r>
          </a:p>
          <a:p>
            <a:r>
              <a:rPr lang="ru-RU" sz="2600" dirty="0"/>
              <a:t>Инсталляционный пакет содержит </a:t>
            </a:r>
            <a:r>
              <a:rPr lang="en-US" sz="2600" dirty="0" err="1"/>
              <a:t>vhdx</a:t>
            </a:r>
            <a:r>
              <a:rPr lang="ru-RU" sz="2600" dirty="0"/>
              <a:t>-файл, с которого настраивается загрузка сервера </a:t>
            </a:r>
            <a:endParaRPr lang="en-US" sz="2600" dirty="0"/>
          </a:p>
          <a:p>
            <a:r>
              <a:rPr lang="ru-RU" sz="2600" dirty="0"/>
              <a:t>Провайдеры </a:t>
            </a:r>
            <a:r>
              <a:rPr lang="en-US" sz="2600" dirty="0" err="1"/>
              <a:t>MySql</a:t>
            </a:r>
            <a:r>
              <a:rPr lang="en-US" sz="2600" dirty="0"/>
              <a:t>, SQL </a:t>
            </a:r>
            <a:r>
              <a:rPr lang="ru-RU" sz="2600" dirty="0"/>
              <a:t>и </a:t>
            </a:r>
            <a:r>
              <a:rPr lang="en-US" sz="2600" dirty="0"/>
              <a:t>App</a:t>
            </a:r>
            <a:r>
              <a:rPr lang="ru-RU" sz="2600" dirty="0"/>
              <a:t> </a:t>
            </a:r>
            <a:r>
              <a:rPr lang="en-US" sz="2600" dirty="0"/>
              <a:t>Service</a:t>
            </a:r>
            <a:r>
              <a:rPr lang="ru-RU" sz="2600" dirty="0"/>
              <a:t> устанавливаются отдельно и требуют дополнительных ресурсов  </a:t>
            </a:r>
            <a:r>
              <a:rPr lang="en-US" sz="2600" dirty="0"/>
              <a:t> </a:t>
            </a:r>
            <a:endParaRPr lang="ru-RU" sz="2600" dirty="0"/>
          </a:p>
        </p:txBody>
      </p:sp>
      <p:sp>
        <p:nvSpPr>
          <p:cNvPr id="3" name="Title 2"/>
          <p:cNvSpPr>
            <a:spLocks noGrp="1"/>
          </p:cNvSpPr>
          <p:nvPr>
            <p:ph type="title"/>
          </p:nvPr>
        </p:nvSpPr>
        <p:spPr/>
        <p:txBody>
          <a:bodyPr/>
          <a:lstStyle/>
          <a:p>
            <a:r>
              <a:rPr lang="en-US" dirty="0"/>
              <a:t>Azure Stack Technical Preview 3</a:t>
            </a:r>
          </a:p>
        </p:txBody>
      </p:sp>
    </p:spTree>
    <p:extLst>
      <p:ext uri="{BB962C8B-B14F-4D97-AF65-F5344CB8AC3E}">
        <p14:creationId xmlns:p14="http://schemas.microsoft.com/office/powerpoint/2010/main" val="2834640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Управление ресурсами Azure </a:t>
            </a:r>
            <a:r>
              <a:rPr lang="ru-RU" dirty="0" err="1"/>
              <a:t>Stack</a:t>
            </a:r>
            <a:r>
              <a:rPr lang="ru-RU" dirty="0"/>
              <a:t> для запуска приложений</a:t>
            </a:r>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3174328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Гибридные приложения в Microsoft Azure и Azure </a:t>
            </a:r>
            <a:r>
              <a:rPr lang="ru-RU" dirty="0" err="1"/>
              <a:t>Stack</a:t>
            </a:r>
            <a:r>
              <a:rPr lang="ru-RU" dirty="0"/>
              <a:t> </a:t>
            </a:r>
          </a:p>
        </p:txBody>
      </p:sp>
      <p:sp>
        <p:nvSpPr>
          <p:cNvPr id="9" name="Subtitle 8"/>
          <p:cNvSpPr>
            <a:spLocks noGrp="1"/>
          </p:cNvSpPr>
          <p:nvPr>
            <p:ph type="subTitle" idx="1"/>
          </p:nvPr>
        </p:nvSpPr>
        <p:spPr/>
        <p:txBody>
          <a:bodyPr/>
          <a:lstStyle/>
          <a:p>
            <a:endParaRPr lang="ru-RU"/>
          </a:p>
        </p:txBody>
      </p:sp>
    </p:spTree>
    <p:extLst>
      <p:ext uri="{BB962C8B-B14F-4D97-AF65-F5344CB8AC3E}">
        <p14:creationId xmlns:p14="http://schemas.microsoft.com/office/powerpoint/2010/main" val="19455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400" dirty="0"/>
              <a:t>Гибридные приложения </a:t>
            </a:r>
            <a:endParaRPr lang="ru-RU" sz="4400" dirty="0"/>
          </a:p>
        </p:txBody>
      </p:sp>
      <p:sp>
        <p:nvSpPr>
          <p:cNvPr id="2" name="Text Placeholder 1"/>
          <p:cNvSpPr>
            <a:spLocks noGrp="1"/>
          </p:cNvSpPr>
          <p:nvPr>
            <p:ph type="body" sz="quarter" idx="10"/>
          </p:nvPr>
        </p:nvSpPr>
        <p:spPr>
          <a:xfrm>
            <a:off x="876000" y="1457719"/>
            <a:ext cx="10439999" cy="4665893"/>
          </a:xfrm>
        </p:spPr>
        <p:txBody>
          <a:bodyPr/>
          <a:lstStyle/>
          <a:p>
            <a:pPr marL="448193" indent="-448193">
              <a:buFont typeface="Arial" panose="020B0604020202020204" pitchFamily="34" charset="0"/>
              <a:buChar char="•"/>
            </a:pPr>
            <a:r>
              <a:rPr lang="ru-RU" sz="3200" dirty="0"/>
              <a:t>Идентичные приложения, развернутые в разных облаках</a:t>
            </a:r>
          </a:p>
          <a:p>
            <a:pPr marL="448193" indent="-448193">
              <a:buFont typeface="Arial" panose="020B0604020202020204" pitchFamily="34" charset="0"/>
              <a:buChar char="•"/>
            </a:pPr>
            <a:endParaRPr lang="ru-RU" sz="3200" dirty="0"/>
          </a:p>
          <a:p>
            <a:pPr marL="448193" indent="-448193">
              <a:buFont typeface="Arial" panose="020B0604020202020204" pitchFamily="34" charset="0"/>
              <a:buChar char="•"/>
            </a:pPr>
            <a:r>
              <a:rPr lang="ru-RU" sz="3200" dirty="0"/>
              <a:t>Одно приложение, компоненты которого развернуты в разных облаках </a:t>
            </a:r>
          </a:p>
          <a:p>
            <a:pPr marL="448193" indent="-448193">
              <a:buFont typeface="Arial" panose="020B0604020202020204" pitchFamily="34" charset="0"/>
              <a:buChar char="•"/>
            </a:pPr>
            <a:endParaRPr lang="ru-RU" sz="3200" dirty="0"/>
          </a:p>
          <a:p>
            <a:pPr marL="448193" indent="-448193">
              <a:buFont typeface="Arial" panose="020B0604020202020204" pitchFamily="34" charset="0"/>
              <a:buChar char="•"/>
            </a:pPr>
            <a:r>
              <a:rPr lang="en-US" sz="3200" dirty="0"/>
              <a:t>Azure Stack</a:t>
            </a:r>
            <a:r>
              <a:rPr lang="ru-RU" sz="3200" dirty="0"/>
              <a:t> может выступать в качестве облака для этих вариантов</a:t>
            </a:r>
          </a:p>
          <a:p>
            <a:pPr marL="448193" indent="-448193">
              <a:buFont typeface="Arial" panose="020B0604020202020204" pitchFamily="34" charset="0"/>
              <a:buChar char="•"/>
            </a:pPr>
            <a:endParaRPr lang="ru-RU" sz="3200" dirty="0"/>
          </a:p>
        </p:txBody>
      </p:sp>
    </p:spTree>
    <p:extLst>
      <p:ext uri="{BB962C8B-B14F-4D97-AF65-F5344CB8AC3E}">
        <p14:creationId xmlns:p14="http://schemas.microsoft.com/office/powerpoint/2010/main" val="159217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cxnSp>
        <p:nvCxnSpPr>
          <p:cNvPr id="10" name="Straight Connector 9"/>
          <p:cNvCxnSpPr/>
          <p:nvPr/>
        </p:nvCxnSpPr>
        <p:spPr>
          <a:xfrm>
            <a:off x="4214949" y="1111552"/>
            <a:ext cx="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582529" y="1845102"/>
            <a:ext cx="3474720" cy="35505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Обработка и аналитика на периферии</a:t>
            </a:r>
          </a:p>
        </p:txBody>
      </p:sp>
      <p:sp>
        <p:nvSpPr>
          <p:cNvPr id="67" name="Rectangle 66"/>
          <p:cNvSpPr/>
          <p:nvPr/>
        </p:nvSpPr>
        <p:spPr>
          <a:xfrm>
            <a:off x="4383823" y="1858163"/>
            <a:ext cx="3474720" cy="35505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Облачная модель приложения, доступная локально</a:t>
            </a:r>
          </a:p>
        </p:txBody>
      </p:sp>
      <p:sp>
        <p:nvSpPr>
          <p:cNvPr id="68" name="Rectangle 67"/>
          <p:cNvSpPr/>
          <p:nvPr/>
        </p:nvSpPr>
        <p:spPr>
          <a:xfrm>
            <a:off x="8172061" y="1866867"/>
            <a:ext cx="3474720" cy="35505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Приложение развертывается в любой среде без изменений</a:t>
            </a:r>
          </a:p>
        </p:txBody>
      </p:sp>
      <p:grpSp>
        <p:nvGrpSpPr>
          <p:cNvPr id="74" name="Group 73"/>
          <p:cNvGrpSpPr/>
          <p:nvPr/>
        </p:nvGrpSpPr>
        <p:grpSpPr>
          <a:xfrm>
            <a:off x="1036327" y="3229005"/>
            <a:ext cx="2640245" cy="1772015"/>
            <a:chOff x="1053745" y="3682267"/>
            <a:chExt cx="2640245" cy="1772015"/>
          </a:xfrm>
        </p:grpSpPr>
        <p:sp>
          <p:nvSpPr>
            <p:cNvPr id="75" name="Freeform 15"/>
            <p:cNvSpPr>
              <a:spLocks noChangeAspect="1"/>
            </p:cNvSpPr>
            <p:nvPr/>
          </p:nvSpPr>
          <p:spPr bwMode="auto">
            <a:xfrm>
              <a:off x="2363132" y="4144812"/>
              <a:ext cx="1330858" cy="671958"/>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6" name="Freeform 215"/>
            <p:cNvSpPr/>
            <p:nvPr/>
          </p:nvSpPr>
          <p:spPr bwMode="auto">
            <a:xfrm rot="17981000" flipH="1">
              <a:off x="1982709" y="3571590"/>
              <a:ext cx="605827" cy="827181"/>
            </a:xfrm>
            <a:custGeom>
              <a:avLst/>
              <a:gdLst>
                <a:gd name="connsiteX0" fmla="*/ 409204 w 2471898"/>
                <a:gd name="connsiteY0" fmla="*/ 1087694 h 3524550"/>
                <a:gd name="connsiteX1" fmla="*/ 2106405 w 2471898"/>
                <a:gd name="connsiteY1" fmla="*/ 238000 h 3524550"/>
                <a:gd name="connsiteX2" fmla="*/ 2141672 w 2471898"/>
                <a:gd name="connsiteY2" fmla="*/ 240544 h 3524550"/>
                <a:gd name="connsiteX3" fmla="*/ 1842724 w 2471898"/>
                <a:gd name="connsiteY3" fmla="*/ 0 h 3524550"/>
                <a:gd name="connsiteX4" fmla="*/ 2092137 w 2471898"/>
                <a:gd name="connsiteY4" fmla="*/ 0 h 3524550"/>
                <a:gd name="connsiteX5" fmla="*/ 2471898 w 2471898"/>
                <a:gd name="connsiteY5" fmla="*/ 305569 h 3524550"/>
                <a:gd name="connsiteX6" fmla="*/ 2092137 w 2471898"/>
                <a:gd name="connsiteY6" fmla="*/ 611138 h 3524550"/>
                <a:gd name="connsiteX7" fmla="*/ 1842724 w 2471898"/>
                <a:gd name="connsiteY7" fmla="*/ 611138 h 3524550"/>
                <a:gd name="connsiteX8" fmla="*/ 2082315 w 2471898"/>
                <a:gd name="connsiteY8" fmla="*/ 418355 h 3524550"/>
                <a:gd name="connsiteX9" fmla="*/ 1944341 w 2471898"/>
                <a:gd name="connsiteY9" fmla="*/ 420847 h 3524550"/>
                <a:gd name="connsiteX10" fmla="*/ 551631 w 2471898"/>
                <a:gd name="connsiteY10" fmla="*/ 1192847 h 3524550"/>
                <a:gd name="connsiteX11" fmla="*/ 444503 w 2471898"/>
                <a:gd name="connsiteY11" fmla="*/ 3307457 h 3524550"/>
                <a:gd name="connsiteX12" fmla="*/ 487833 w 2471898"/>
                <a:gd name="connsiteY12" fmla="*/ 3373024 h 3524550"/>
                <a:gd name="connsiteX13" fmla="*/ 375961 w 2471898"/>
                <a:gd name="connsiteY13" fmla="*/ 3524550 h 3524550"/>
                <a:gd name="connsiteX14" fmla="*/ 292172 w 2471898"/>
                <a:gd name="connsiteY14" fmla="*/ 3397760 h 3524550"/>
                <a:gd name="connsiteX15" fmla="*/ 409204 w 2471898"/>
                <a:gd name="connsiteY15" fmla="*/ 1087694 h 35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71898" h="3524550">
                  <a:moveTo>
                    <a:pt x="409204" y="1087694"/>
                  </a:moveTo>
                  <a:cubicBezTo>
                    <a:pt x="822100" y="528441"/>
                    <a:pt x="1460693" y="234240"/>
                    <a:pt x="2106405" y="238000"/>
                  </a:cubicBezTo>
                  <a:lnTo>
                    <a:pt x="2141672" y="240544"/>
                  </a:lnTo>
                  <a:lnTo>
                    <a:pt x="1842724" y="0"/>
                  </a:lnTo>
                  <a:lnTo>
                    <a:pt x="2092137" y="0"/>
                  </a:lnTo>
                  <a:lnTo>
                    <a:pt x="2471898" y="305569"/>
                  </a:lnTo>
                  <a:lnTo>
                    <a:pt x="2092137" y="611138"/>
                  </a:lnTo>
                  <a:lnTo>
                    <a:pt x="1842724" y="611138"/>
                  </a:lnTo>
                  <a:lnTo>
                    <a:pt x="2082315" y="418355"/>
                  </a:lnTo>
                  <a:lnTo>
                    <a:pt x="1944341" y="420847"/>
                  </a:lnTo>
                  <a:cubicBezTo>
                    <a:pt x="1409578" y="462575"/>
                    <a:pt x="895232" y="727452"/>
                    <a:pt x="551631" y="1192847"/>
                  </a:cubicBezTo>
                  <a:cubicBezTo>
                    <a:pt x="80409" y="1831102"/>
                    <a:pt x="64158" y="2665224"/>
                    <a:pt x="444503" y="3307457"/>
                  </a:cubicBezTo>
                  <a:lnTo>
                    <a:pt x="487833" y="3373024"/>
                  </a:lnTo>
                  <a:lnTo>
                    <a:pt x="375961" y="3524550"/>
                  </a:lnTo>
                  <a:lnTo>
                    <a:pt x="292172" y="3397760"/>
                  </a:lnTo>
                  <a:cubicBezTo>
                    <a:pt x="-123328" y="2696165"/>
                    <a:pt x="-105574" y="1784943"/>
                    <a:pt x="409204" y="1087694"/>
                  </a:cubicBezTo>
                  <a:close/>
                </a:path>
              </a:pathLst>
            </a:custGeom>
            <a:solidFill>
              <a:srgbClr val="FFFFFF"/>
            </a:solidFill>
            <a:ln w="219075">
              <a:noFill/>
              <a:miter lim="800000"/>
            </a:ln>
          </p:spPr>
          <p:txBody>
            <a:bodyPr vert="horz" wrap="square" lIns="89617" tIns="44808" rIns="89617" bIns="44808" numCol="1" anchor="t" anchorCtr="0" compatLnSpc="1">
              <a:prstTxWarp prst="textNoShape">
                <a:avLst/>
              </a:prstTxWarp>
            </a:bodyPr>
            <a:lstStyle/>
            <a:p>
              <a:pPr marL="0" marR="0" lvl="0" indent="0" algn="l" defTabSz="896006" rtl="0" eaLnBrk="1" fontAlgn="auto" latinLnBrk="0" hangingPunct="1">
                <a:lnSpc>
                  <a:spcPct val="100000"/>
                </a:lnSpc>
                <a:spcBef>
                  <a:spcPts val="0"/>
                </a:spcBef>
                <a:spcAft>
                  <a:spcPts val="0"/>
                </a:spcAft>
                <a:buClrTx/>
                <a:buSzTx/>
                <a:buFontTx/>
                <a:buNone/>
                <a:tabLst/>
                <a:defRPr/>
              </a:pPr>
              <a:endParaRPr kumimoji="0" lang="en-US" sz="137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216"/>
            <p:cNvSpPr/>
            <p:nvPr/>
          </p:nvSpPr>
          <p:spPr bwMode="auto">
            <a:xfrm rot="7716255" flipH="1">
              <a:off x="1988659" y="4737940"/>
              <a:ext cx="654231" cy="778454"/>
            </a:xfrm>
            <a:custGeom>
              <a:avLst/>
              <a:gdLst>
                <a:gd name="connsiteX0" fmla="*/ 328730 w 2669411"/>
                <a:gd name="connsiteY0" fmla="*/ 3059042 h 3176255"/>
                <a:gd name="connsiteX1" fmla="*/ 188698 w 2669411"/>
                <a:gd name="connsiteY1" fmla="*/ 3176255 h 3176255"/>
                <a:gd name="connsiteX2" fmla="*/ 160711 w 2669411"/>
                <a:gd name="connsiteY2" fmla="*/ 3117608 h 3176255"/>
                <a:gd name="connsiteX3" fmla="*/ 749413 w 2669411"/>
                <a:gd name="connsiteY3" fmla="*/ 707613 h 3176255"/>
                <a:gd name="connsiteX4" fmla="*/ 2252296 w 2669411"/>
                <a:gd name="connsiteY4" fmla="*/ 225829 h 3176255"/>
                <a:gd name="connsiteX5" fmla="*/ 2334233 w 2669411"/>
                <a:gd name="connsiteY5" fmla="*/ 236559 h 3176255"/>
                <a:gd name="connsiteX6" fmla="*/ 2040237 w 2669411"/>
                <a:gd name="connsiteY6" fmla="*/ 0 h 3176255"/>
                <a:gd name="connsiteX7" fmla="*/ 2289650 w 2669411"/>
                <a:gd name="connsiteY7" fmla="*/ 0 h 3176255"/>
                <a:gd name="connsiteX8" fmla="*/ 2669411 w 2669411"/>
                <a:gd name="connsiteY8" fmla="*/ 305569 h 3176255"/>
                <a:gd name="connsiteX9" fmla="*/ 2289650 w 2669411"/>
                <a:gd name="connsiteY9" fmla="*/ 611138 h 3176255"/>
                <a:gd name="connsiteX10" fmla="*/ 2040237 w 2669411"/>
                <a:gd name="connsiteY10" fmla="*/ 611138 h 3176255"/>
                <a:gd name="connsiteX11" fmla="*/ 2292789 w 2669411"/>
                <a:gd name="connsiteY11" fmla="*/ 407926 h 3176255"/>
                <a:gd name="connsiteX12" fmla="*/ 2118257 w 2669411"/>
                <a:gd name="connsiteY12" fmla="*/ 396892 h 3176255"/>
                <a:gd name="connsiteX13" fmla="*/ 863045 w 2669411"/>
                <a:gd name="connsiteY13" fmla="*/ 843369 h 3176255"/>
                <a:gd name="connsiteX14" fmla="*/ 324155 w 2669411"/>
                <a:gd name="connsiteY14" fmla="*/ 3049453 h 31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69411" h="3176255">
                  <a:moveTo>
                    <a:pt x="328730" y="3059042"/>
                  </a:moveTo>
                  <a:lnTo>
                    <a:pt x="188698" y="3176255"/>
                  </a:lnTo>
                  <a:lnTo>
                    <a:pt x="160711" y="3117608"/>
                  </a:lnTo>
                  <a:cubicBezTo>
                    <a:pt x="-182844" y="2294433"/>
                    <a:pt x="29432" y="1310267"/>
                    <a:pt x="749413" y="707613"/>
                  </a:cubicBezTo>
                  <a:cubicBezTo>
                    <a:pt x="1185554" y="342544"/>
                    <a:pt x="1726713" y="185515"/>
                    <a:pt x="2252296" y="225829"/>
                  </a:cubicBezTo>
                  <a:lnTo>
                    <a:pt x="2334233" y="236559"/>
                  </a:lnTo>
                  <a:lnTo>
                    <a:pt x="2040237" y="0"/>
                  </a:lnTo>
                  <a:lnTo>
                    <a:pt x="2289650" y="0"/>
                  </a:lnTo>
                  <a:lnTo>
                    <a:pt x="2669411" y="305569"/>
                  </a:lnTo>
                  <a:lnTo>
                    <a:pt x="2289650" y="611138"/>
                  </a:lnTo>
                  <a:lnTo>
                    <a:pt x="2040237" y="611138"/>
                  </a:lnTo>
                  <a:lnTo>
                    <a:pt x="2292789" y="407926"/>
                  </a:lnTo>
                  <a:lnTo>
                    <a:pt x="2118257" y="396892"/>
                  </a:lnTo>
                  <a:cubicBezTo>
                    <a:pt x="1675762" y="390725"/>
                    <a:pt x="1229014" y="537037"/>
                    <a:pt x="863045" y="843369"/>
                  </a:cubicBezTo>
                  <a:cubicBezTo>
                    <a:pt x="203982" y="1395032"/>
                    <a:pt x="9668" y="2295927"/>
                    <a:pt x="324155" y="3049453"/>
                  </a:cubicBezTo>
                  <a:close/>
                </a:path>
              </a:pathLst>
            </a:custGeom>
            <a:solidFill>
              <a:srgbClr val="FFFFFF"/>
            </a:solidFill>
            <a:ln w="219075">
              <a:noFill/>
              <a:miter lim="800000"/>
            </a:ln>
          </p:spPr>
          <p:txBody>
            <a:bodyPr vert="horz" wrap="square" lIns="89617" tIns="44808" rIns="89617" bIns="44808" numCol="1" anchor="t" anchorCtr="0" compatLnSpc="1">
              <a:prstTxWarp prst="textNoShape">
                <a:avLst/>
              </a:prstTxWarp>
            </a:bodyPr>
            <a:lstStyle/>
            <a:p>
              <a:pPr marL="0" marR="0" lvl="0" indent="0" algn="l" defTabSz="896006" rtl="0" eaLnBrk="1" fontAlgn="auto" latinLnBrk="0" hangingPunct="1">
                <a:lnSpc>
                  <a:spcPct val="100000"/>
                </a:lnSpc>
                <a:spcBef>
                  <a:spcPts val="0"/>
                </a:spcBef>
                <a:spcAft>
                  <a:spcPts val="0"/>
                </a:spcAft>
                <a:buClrTx/>
                <a:buSzTx/>
                <a:buFontTx/>
                <a:buNone/>
                <a:tabLst/>
                <a:defRPr/>
              </a:pPr>
              <a:endParaRPr kumimoji="0" lang="en-US" sz="1370" b="0" i="0" u="none" strike="noStrike" kern="0" cap="none" spc="0" normalizeH="0" baseline="0" noProof="0">
                <a:ln>
                  <a:noFill/>
                </a:ln>
                <a:solidFill>
                  <a:srgbClr val="FFFFFF"/>
                </a:solidFill>
                <a:effectLst/>
                <a:uLnTx/>
                <a:uFillTx/>
                <a:latin typeface="Segoe UI"/>
                <a:ea typeface="+mn-ea"/>
                <a:cs typeface="+mn-cs"/>
              </a:endParaRPr>
            </a:p>
          </p:txBody>
        </p:sp>
        <p:pic>
          <p:nvPicPr>
            <p:cNvPr id="78" name="Picture 77"/>
            <p:cNvPicPr>
              <a:picLocks noChangeAspect="1"/>
            </p:cNvPicPr>
            <p:nvPr/>
          </p:nvPicPr>
          <p:blipFill rotWithShape="1">
            <a:blip r:embed="rId4"/>
            <a:srcRect l="77624" t="-13675"/>
            <a:stretch/>
          </p:blipFill>
          <p:spPr>
            <a:xfrm>
              <a:off x="1053745" y="4095383"/>
              <a:ext cx="1012009" cy="784046"/>
            </a:xfrm>
            <a:prstGeom prst="rect">
              <a:avLst/>
            </a:prstGeom>
          </p:spPr>
        </p:pic>
      </p:grpSp>
      <p:grpSp>
        <p:nvGrpSpPr>
          <p:cNvPr id="89" name="Group 88"/>
          <p:cNvGrpSpPr/>
          <p:nvPr/>
        </p:nvGrpSpPr>
        <p:grpSpPr>
          <a:xfrm>
            <a:off x="5096441" y="3448245"/>
            <a:ext cx="2235563" cy="1409492"/>
            <a:chOff x="5540585" y="3645907"/>
            <a:chExt cx="2235563" cy="1409492"/>
          </a:xfrm>
        </p:grpSpPr>
        <p:grpSp>
          <p:nvGrpSpPr>
            <p:cNvPr id="90" name="Group 89"/>
            <p:cNvGrpSpPr/>
            <p:nvPr/>
          </p:nvGrpSpPr>
          <p:grpSpPr>
            <a:xfrm>
              <a:off x="6568337" y="3986639"/>
              <a:ext cx="708535" cy="906782"/>
              <a:chOff x="7499216" y="3953687"/>
              <a:chExt cx="708535" cy="906782"/>
            </a:xfrm>
          </p:grpSpPr>
          <p:sp>
            <p:nvSpPr>
              <p:cNvPr id="97" name="Freeform 118"/>
              <p:cNvSpPr>
                <a:spLocks/>
              </p:cNvSpPr>
              <p:nvPr/>
            </p:nvSpPr>
            <p:spPr bwMode="auto">
              <a:xfrm>
                <a:off x="7632478" y="3953687"/>
                <a:ext cx="575273" cy="87907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8" name="Freeform 123"/>
              <p:cNvSpPr>
                <a:spLocks/>
              </p:cNvSpPr>
              <p:nvPr/>
            </p:nvSpPr>
            <p:spPr bwMode="auto">
              <a:xfrm>
                <a:off x="7499216" y="4794497"/>
                <a:ext cx="133263" cy="65972"/>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91" name="Freeform 134"/>
            <p:cNvSpPr>
              <a:spLocks/>
            </p:cNvSpPr>
            <p:nvPr/>
          </p:nvSpPr>
          <p:spPr bwMode="auto">
            <a:xfrm>
              <a:off x="6493299" y="3645907"/>
              <a:ext cx="1282849" cy="601949"/>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w="10795" cap="flat" cmpd="sng" algn="ctr">
              <a:solidFill>
                <a:srgbClr val="32145A"/>
              </a:solidFill>
              <a:prstDash val="solid"/>
              <a:headEnd/>
              <a:tailEnd/>
            </a:ln>
            <a:effectLs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92" name="Group 91"/>
            <p:cNvGrpSpPr>
              <a:grpSpLocks noChangeAspect="1"/>
            </p:cNvGrpSpPr>
            <p:nvPr/>
          </p:nvGrpSpPr>
          <p:grpSpPr>
            <a:xfrm>
              <a:off x="5540585" y="4456840"/>
              <a:ext cx="1014869" cy="598559"/>
              <a:chOff x="572292" y="6015806"/>
              <a:chExt cx="948471" cy="559401"/>
            </a:xfrm>
            <a:solidFill>
              <a:srgbClr val="FFFFFF"/>
            </a:solidFill>
          </p:grpSpPr>
          <p:sp>
            <p:nvSpPr>
              <p:cNvPr id="93" name="Freeform 14"/>
              <p:cNvSpPr>
                <a:spLocks noEditPoints="1"/>
              </p:cNvSpPr>
              <p:nvPr/>
            </p:nvSpPr>
            <p:spPr bwMode="auto">
              <a:xfrm>
                <a:off x="1287888" y="6015806"/>
                <a:ext cx="232875" cy="559400"/>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grpFill/>
              <a:ln>
                <a:noFill/>
              </a:ln>
              <a:extLst/>
            </p:spPr>
            <p:txBody>
              <a:bodyPr vert="horz" wrap="square" lIns="91336" tIns="45668" rIns="91336" bIns="4566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93" b="0" i="0" u="none" strike="noStrike" kern="1200" cap="none" spc="0" normalizeH="0" baseline="0" noProof="0">
                  <a:ln>
                    <a:noFill/>
                  </a:ln>
                  <a:solidFill>
                    <a:srgbClr val="000000"/>
                  </a:solidFill>
                  <a:effectLst/>
                  <a:uLnTx/>
                  <a:uFillTx/>
                  <a:latin typeface="Segoe UI" charset="0"/>
                  <a:ea typeface="MS PGothic" charset="0"/>
                </a:endParaRPr>
              </a:p>
            </p:txBody>
          </p:sp>
          <p:sp>
            <p:nvSpPr>
              <p:cNvPr id="94" name="Freeform 15"/>
              <p:cNvSpPr>
                <a:spLocks noEditPoints="1"/>
              </p:cNvSpPr>
              <p:nvPr/>
            </p:nvSpPr>
            <p:spPr bwMode="auto">
              <a:xfrm>
                <a:off x="572292" y="6015806"/>
                <a:ext cx="207563" cy="559400"/>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noFill/>
              </a:ln>
              <a:extLst/>
            </p:spPr>
            <p:txBody>
              <a:bodyPr vert="horz" wrap="square" lIns="91336" tIns="45668" rIns="91336" bIns="4566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93" b="0" i="0" u="none" strike="noStrike" kern="1200" cap="none" spc="0" normalizeH="0" baseline="0" noProof="0">
                  <a:ln>
                    <a:noFill/>
                  </a:ln>
                  <a:solidFill>
                    <a:srgbClr val="000000"/>
                  </a:solidFill>
                  <a:effectLst/>
                  <a:uLnTx/>
                  <a:uFillTx/>
                  <a:latin typeface="Segoe UI" charset="0"/>
                  <a:ea typeface="MS PGothic" charset="0"/>
                </a:endParaRPr>
              </a:p>
            </p:txBody>
          </p:sp>
          <p:sp>
            <p:nvSpPr>
              <p:cNvPr id="95" name="Freeform 16"/>
              <p:cNvSpPr>
                <a:spLocks noEditPoints="1"/>
              </p:cNvSpPr>
              <p:nvPr/>
            </p:nvSpPr>
            <p:spPr bwMode="auto">
              <a:xfrm>
                <a:off x="1059557" y="6137304"/>
                <a:ext cx="207563" cy="437903"/>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noFill/>
              </a:ln>
              <a:extLst/>
            </p:spPr>
            <p:txBody>
              <a:bodyPr vert="horz" wrap="square" lIns="91336" tIns="45668" rIns="91336" bIns="4566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93" b="0" i="0" u="none" strike="noStrike" kern="1200" cap="none" spc="0" normalizeH="0" baseline="0" noProof="0">
                  <a:ln>
                    <a:noFill/>
                  </a:ln>
                  <a:solidFill>
                    <a:srgbClr val="000000"/>
                  </a:solidFill>
                  <a:effectLst/>
                  <a:uLnTx/>
                  <a:uFillTx/>
                  <a:latin typeface="Segoe UI" charset="0"/>
                  <a:ea typeface="MS PGothic" charset="0"/>
                </a:endParaRPr>
              </a:p>
            </p:txBody>
          </p:sp>
          <p:sp>
            <p:nvSpPr>
              <p:cNvPr id="96" name="Freeform 17"/>
              <p:cNvSpPr>
                <a:spLocks noEditPoints="1"/>
              </p:cNvSpPr>
              <p:nvPr/>
            </p:nvSpPr>
            <p:spPr bwMode="auto">
              <a:xfrm>
                <a:off x="802637" y="6099337"/>
                <a:ext cx="234141" cy="47587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noFill/>
              </a:ln>
              <a:extLst/>
            </p:spPr>
            <p:txBody>
              <a:bodyPr vert="horz" wrap="square" lIns="91336" tIns="45668" rIns="91336" bIns="4566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93" b="0" i="0" u="none" strike="noStrike" kern="1200" cap="none" spc="0" normalizeH="0" baseline="0" noProof="0">
                  <a:ln>
                    <a:noFill/>
                  </a:ln>
                  <a:solidFill>
                    <a:srgbClr val="000000"/>
                  </a:solidFill>
                  <a:effectLst/>
                  <a:uLnTx/>
                  <a:uFillTx/>
                  <a:latin typeface="Segoe UI" charset="0"/>
                  <a:ea typeface="MS PGothic" charset="0"/>
                </a:endParaRPr>
              </a:p>
            </p:txBody>
          </p:sp>
        </p:grpSp>
      </p:grpSp>
      <p:pic>
        <p:nvPicPr>
          <p:cNvPr id="99" name="Map"/>
          <p:cNvPicPr preferRelativeResize="0">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07213" y="3395958"/>
            <a:ext cx="2806294" cy="1644202"/>
          </a:xfrm>
          <a:prstGeom prst="rect">
            <a:avLst/>
          </a:prstGeom>
        </p:spPr>
      </p:pic>
      <p:sp>
        <p:nvSpPr>
          <p:cNvPr id="22" name="Title 32"/>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ru-RU" sz="4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Варианты использования</a:t>
            </a:r>
          </a:p>
        </p:txBody>
      </p:sp>
    </p:spTree>
    <p:extLst>
      <p:ext uri="{BB962C8B-B14F-4D97-AF65-F5344CB8AC3E}">
        <p14:creationId xmlns:p14="http://schemas.microsoft.com/office/powerpoint/2010/main" val="404451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ounded Rectangle 163"/>
          <p:cNvSpPr/>
          <p:nvPr/>
        </p:nvSpPr>
        <p:spPr>
          <a:xfrm>
            <a:off x="2070535" y="211836"/>
            <a:ext cx="3485923" cy="1432612"/>
          </a:xfrm>
          <a:prstGeom prst="roundRect">
            <a:avLst>
              <a:gd name="adj" fmla="val 3796"/>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765">
              <a:solidFill>
                <a:prstClr val="white"/>
              </a:solidFill>
            </a:endParaRPr>
          </a:p>
        </p:txBody>
      </p:sp>
      <p:sp>
        <p:nvSpPr>
          <p:cNvPr id="101" name="Rounded Rectangle 100"/>
          <p:cNvSpPr/>
          <p:nvPr/>
        </p:nvSpPr>
        <p:spPr>
          <a:xfrm>
            <a:off x="1291387" y="2953610"/>
            <a:ext cx="4923532" cy="2267739"/>
          </a:xfrm>
          <a:prstGeom prst="roundRect">
            <a:avLst>
              <a:gd name="adj" fmla="val 3826"/>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prstClr val="white"/>
              </a:solidFill>
            </a:endParaRPr>
          </a:p>
        </p:txBody>
      </p:sp>
      <p:grpSp>
        <p:nvGrpSpPr>
          <p:cNvPr id="99" name="Group 98"/>
          <p:cNvGrpSpPr/>
          <p:nvPr/>
        </p:nvGrpSpPr>
        <p:grpSpPr>
          <a:xfrm>
            <a:off x="4314758" y="551123"/>
            <a:ext cx="1155231" cy="703945"/>
            <a:chOff x="2559479" y="1048889"/>
            <a:chExt cx="1255713" cy="765175"/>
          </a:xfrm>
          <a:solidFill>
            <a:srgbClr val="002060"/>
          </a:solidFill>
        </p:grpSpPr>
        <p:sp>
          <p:nvSpPr>
            <p:cNvPr id="108" name="Freeform 5"/>
            <p:cNvSpPr>
              <a:spLocks noEditPoints="1"/>
            </p:cNvSpPr>
            <p:nvPr/>
          </p:nvSpPr>
          <p:spPr bwMode="auto">
            <a:xfrm>
              <a:off x="2559479" y="1048889"/>
              <a:ext cx="1255713" cy="765175"/>
            </a:xfrm>
            <a:custGeom>
              <a:avLst/>
              <a:gdLst>
                <a:gd name="T0" fmla="*/ 283 w 308"/>
                <a:gd name="T1" fmla="*/ 86 h 185"/>
                <a:gd name="T2" fmla="*/ 204 w 308"/>
                <a:gd name="T3" fmla="*/ 32 h 185"/>
                <a:gd name="T4" fmla="*/ 97 w 308"/>
                <a:gd name="T5" fmla="*/ 58 h 185"/>
                <a:gd name="T6" fmla="*/ 53 w 308"/>
                <a:gd name="T7" fmla="*/ 78 h 185"/>
                <a:gd name="T8" fmla="*/ 50 w 308"/>
                <a:gd name="T9" fmla="*/ 185 h 185"/>
                <a:gd name="T10" fmla="*/ 273 w 308"/>
                <a:gd name="T11" fmla="*/ 182 h 185"/>
                <a:gd name="T12" fmla="*/ 283 w 308"/>
                <a:gd name="T13" fmla="*/ 92 h 185"/>
                <a:gd name="T14" fmla="*/ 93 w 308"/>
                <a:gd name="T15" fmla="*/ 130 h 185"/>
                <a:gd name="T16" fmla="*/ 65 w 308"/>
                <a:gd name="T17" fmla="*/ 145 h 185"/>
                <a:gd name="T18" fmla="*/ 78 w 308"/>
                <a:gd name="T19" fmla="*/ 92 h 185"/>
                <a:gd name="T20" fmla="*/ 105 w 308"/>
                <a:gd name="T21" fmla="*/ 145 h 185"/>
                <a:gd name="T22" fmla="*/ 141 w 308"/>
                <a:gd name="T23" fmla="*/ 109 h 185"/>
                <a:gd name="T24" fmla="*/ 141 w 308"/>
                <a:gd name="T25" fmla="*/ 140 h 185"/>
                <a:gd name="T26" fmla="*/ 110 w 308"/>
                <a:gd name="T27" fmla="*/ 145 h 185"/>
                <a:gd name="T28" fmla="*/ 132 w 308"/>
                <a:gd name="T29" fmla="*/ 113 h 185"/>
                <a:gd name="T30" fmla="*/ 112 w 308"/>
                <a:gd name="T31" fmla="*/ 107 h 185"/>
                <a:gd name="T32" fmla="*/ 141 w 308"/>
                <a:gd name="T33" fmla="*/ 109 h 185"/>
                <a:gd name="T34" fmla="*/ 173 w 308"/>
                <a:gd name="T35" fmla="*/ 145 h 185"/>
                <a:gd name="T36" fmla="*/ 173 w 308"/>
                <a:gd name="T37" fmla="*/ 139 h 185"/>
                <a:gd name="T38" fmla="*/ 148 w 308"/>
                <a:gd name="T39" fmla="*/ 130 h 185"/>
                <a:gd name="T40" fmla="*/ 154 w 308"/>
                <a:gd name="T41" fmla="*/ 107 h 185"/>
                <a:gd name="T42" fmla="*/ 163 w 308"/>
                <a:gd name="T43" fmla="*/ 141 h 185"/>
                <a:gd name="T44" fmla="*/ 173 w 308"/>
                <a:gd name="T45" fmla="*/ 129 h 185"/>
                <a:gd name="T46" fmla="*/ 180 w 308"/>
                <a:gd name="T47" fmla="*/ 107 h 185"/>
                <a:gd name="T48" fmla="*/ 211 w 308"/>
                <a:gd name="T49" fmla="*/ 114 h 185"/>
                <a:gd name="T50" fmla="*/ 200 w 308"/>
                <a:gd name="T51" fmla="*/ 116 h 185"/>
                <a:gd name="T52" fmla="*/ 197 w 308"/>
                <a:gd name="T53" fmla="*/ 145 h 185"/>
                <a:gd name="T54" fmla="*/ 191 w 308"/>
                <a:gd name="T55" fmla="*/ 107 h 185"/>
                <a:gd name="T56" fmla="*/ 197 w 308"/>
                <a:gd name="T57" fmla="*/ 115 h 185"/>
                <a:gd name="T58" fmla="*/ 201 w 308"/>
                <a:gd name="T59" fmla="*/ 109 h 185"/>
                <a:gd name="T60" fmla="*/ 211 w 308"/>
                <a:gd name="T61" fmla="*/ 107 h 185"/>
                <a:gd name="T62" fmla="*/ 248 w 308"/>
                <a:gd name="T63" fmla="*/ 128 h 185"/>
                <a:gd name="T64" fmla="*/ 224 w 308"/>
                <a:gd name="T65" fmla="*/ 138 h 185"/>
                <a:gd name="T66" fmla="*/ 245 w 308"/>
                <a:gd name="T67" fmla="*/ 137 h 185"/>
                <a:gd name="T68" fmla="*/ 232 w 308"/>
                <a:gd name="T69" fmla="*/ 146 h 185"/>
                <a:gd name="T70" fmla="*/ 215 w 308"/>
                <a:gd name="T71" fmla="*/ 127 h 185"/>
                <a:gd name="T72" fmla="*/ 232 w 308"/>
                <a:gd name="T73" fmla="*/ 106 h 185"/>
                <a:gd name="T74" fmla="*/ 248 w 308"/>
                <a:gd name="T75" fmla="*/ 12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8" h="185">
                  <a:moveTo>
                    <a:pt x="283" y="92"/>
                  </a:moveTo>
                  <a:cubicBezTo>
                    <a:pt x="283" y="90"/>
                    <a:pt x="283" y="89"/>
                    <a:pt x="283" y="86"/>
                  </a:cubicBezTo>
                  <a:cubicBezTo>
                    <a:pt x="283" y="53"/>
                    <a:pt x="259" y="26"/>
                    <a:pt x="227" y="26"/>
                  </a:cubicBezTo>
                  <a:cubicBezTo>
                    <a:pt x="220" y="26"/>
                    <a:pt x="211" y="28"/>
                    <a:pt x="204" y="32"/>
                  </a:cubicBezTo>
                  <a:cubicBezTo>
                    <a:pt x="194" y="12"/>
                    <a:pt x="175" y="0"/>
                    <a:pt x="154" y="0"/>
                  </a:cubicBezTo>
                  <a:cubicBezTo>
                    <a:pt x="123" y="0"/>
                    <a:pt x="99" y="25"/>
                    <a:pt x="97" y="58"/>
                  </a:cubicBezTo>
                  <a:cubicBezTo>
                    <a:pt x="94" y="57"/>
                    <a:pt x="92" y="57"/>
                    <a:pt x="89" y="57"/>
                  </a:cubicBezTo>
                  <a:cubicBezTo>
                    <a:pt x="75" y="57"/>
                    <a:pt x="61" y="64"/>
                    <a:pt x="53" y="78"/>
                  </a:cubicBezTo>
                  <a:cubicBezTo>
                    <a:pt x="25" y="75"/>
                    <a:pt x="0" y="100"/>
                    <a:pt x="0" y="130"/>
                  </a:cubicBezTo>
                  <a:cubicBezTo>
                    <a:pt x="0" y="160"/>
                    <a:pt x="22" y="185"/>
                    <a:pt x="50" y="185"/>
                  </a:cubicBezTo>
                  <a:cubicBezTo>
                    <a:pt x="266" y="185"/>
                    <a:pt x="266" y="185"/>
                    <a:pt x="266" y="185"/>
                  </a:cubicBezTo>
                  <a:cubicBezTo>
                    <a:pt x="273" y="182"/>
                    <a:pt x="273" y="182"/>
                    <a:pt x="273" y="182"/>
                  </a:cubicBezTo>
                  <a:cubicBezTo>
                    <a:pt x="293" y="177"/>
                    <a:pt x="308" y="158"/>
                    <a:pt x="308" y="135"/>
                  </a:cubicBezTo>
                  <a:cubicBezTo>
                    <a:pt x="308" y="117"/>
                    <a:pt x="298" y="101"/>
                    <a:pt x="283" y="92"/>
                  </a:cubicBezTo>
                  <a:close/>
                  <a:moveTo>
                    <a:pt x="98" y="145"/>
                  </a:moveTo>
                  <a:cubicBezTo>
                    <a:pt x="93" y="130"/>
                    <a:pt x="93" y="130"/>
                    <a:pt x="93" y="130"/>
                  </a:cubicBezTo>
                  <a:cubicBezTo>
                    <a:pt x="70" y="130"/>
                    <a:pt x="70" y="130"/>
                    <a:pt x="70" y="130"/>
                  </a:cubicBezTo>
                  <a:cubicBezTo>
                    <a:pt x="65" y="145"/>
                    <a:pt x="65" y="145"/>
                    <a:pt x="65" y="145"/>
                  </a:cubicBezTo>
                  <a:cubicBezTo>
                    <a:pt x="58" y="145"/>
                    <a:pt x="58" y="145"/>
                    <a:pt x="58" y="145"/>
                  </a:cubicBezTo>
                  <a:cubicBezTo>
                    <a:pt x="78" y="92"/>
                    <a:pt x="78" y="92"/>
                    <a:pt x="78" y="92"/>
                  </a:cubicBezTo>
                  <a:cubicBezTo>
                    <a:pt x="85" y="92"/>
                    <a:pt x="85" y="92"/>
                    <a:pt x="85" y="92"/>
                  </a:cubicBezTo>
                  <a:cubicBezTo>
                    <a:pt x="105" y="145"/>
                    <a:pt x="105" y="145"/>
                    <a:pt x="105" y="145"/>
                  </a:cubicBezTo>
                  <a:lnTo>
                    <a:pt x="98" y="145"/>
                  </a:lnTo>
                  <a:close/>
                  <a:moveTo>
                    <a:pt x="141" y="109"/>
                  </a:moveTo>
                  <a:cubicBezTo>
                    <a:pt x="119" y="140"/>
                    <a:pt x="119" y="140"/>
                    <a:pt x="119" y="140"/>
                  </a:cubicBezTo>
                  <a:cubicBezTo>
                    <a:pt x="141" y="140"/>
                    <a:pt x="141" y="140"/>
                    <a:pt x="141" y="140"/>
                  </a:cubicBezTo>
                  <a:cubicBezTo>
                    <a:pt x="141" y="145"/>
                    <a:pt x="141" y="145"/>
                    <a:pt x="141" y="145"/>
                  </a:cubicBezTo>
                  <a:cubicBezTo>
                    <a:pt x="110" y="145"/>
                    <a:pt x="110" y="145"/>
                    <a:pt x="110" y="145"/>
                  </a:cubicBezTo>
                  <a:cubicBezTo>
                    <a:pt x="110" y="143"/>
                    <a:pt x="110" y="143"/>
                    <a:pt x="110" y="143"/>
                  </a:cubicBezTo>
                  <a:cubicBezTo>
                    <a:pt x="132" y="113"/>
                    <a:pt x="132" y="113"/>
                    <a:pt x="132" y="113"/>
                  </a:cubicBezTo>
                  <a:cubicBezTo>
                    <a:pt x="112" y="113"/>
                    <a:pt x="112" y="113"/>
                    <a:pt x="112" y="113"/>
                  </a:cubicBezTo>
                  <a:cubicBezTo>
                    <a:pt x="112" y="107"/>
                    <a:pt x="112" y="107"/>
                    <a:pt x="112" y="107"/>
                  </a:cubicBezTo>
                  <a:cubicBezTo>
                    <a:pt x="141" y="107"/>
                    <a:pt x="141" y="107"/>
                    <a:pt x="141" y="107"/>
                  </a:cubicBezTo>
                  <a:lnTo>
                    <a:pt x="141" y="109"/>
                  </a:lnTo>
                  <a:close/>
                  <a:moveTo>
                    <a:pt x="180" y="145"/>
                  </a:moveTo>
                  <a:cubicBezTo>
                    <a:pt x="173" y="145"/>
                    <a:pt x="173" y="145"/>
                    <a:pt x="173" y="145"/>
                  </a:cubicBezTo>
                  <a:cubicBezTo>
                    <a:pt x="173" y="139"/>
                    <a:pt x="173" y="139"/>
                    <a:pt x="173" y="139"/>
                  </a:cubicBezTo>
                  <a:cubicBezTo>
                    <a:pt x="173" y="139"/>
                    <a:pt x="173" y="139"/>
                    <a:pt x="173" y="139"/>
                  </a:cubicBezTo>
                  <a:cubicBezTo>
                    <a:pt x="171" y="144"/>
                    <a:pt x="167" y="146"/>
                    <a:pt x="162" y="146"/>
                  </a:cubicBezTo>
                  <a:cubicBezTo>
                    <a:pt x="153" y="146"/>
                    <a:pt x="148" y="141"/>
                    <a:pt x="148" y="130"/>
                  </a:cubicBezTo>
                  <a:cubicBezTo>
                    <a:pt x="148" y="107"/>
                    <a:pt x="148" y="107"/>
                    <a:pt x="148" y="107"/>
                  </a:cubicBezTo>
                  <a:cubicBezTo>
                    <a:pt x="154" y="107"/>
                    <a:pt x="154" y="107"/>
                    <a:pt x="154" y="107"/>
                  </a:cubicBezTo>
                  <a:cubicBezTo>
                    <a:pt x="154" y="129"/>
                    <a:pt x="154" y="129"/>
                    <a:pt x="154" y="129"/>
                  </a:cubicBezTo>
                  <a:cubicBezTo>
                    <a:pt x="154" y="137"/>
                    <a:pt x="157" y="141"/>
                    <a:pt x="163" y="141"/>
                  </a:cubicBezTo>
                  <a:cubicBezTo>
                    <a:pt x="166" y="141"/>
                    <a:pt x="169" y="140"/>
                    <a:pt x="171" y="138"/>
                  </a:cubicBezTo>
                  <a:cubicBezTo>
                    <a:pt x="172" y="136"/>
                    <a:pt x="173" y="133"/>
                    <a:pt x="173" y="129"/>
                  </a:cubicBezTo>
                  <a:cubicBezTo>
                    <a:pt x="173" y="107"/>
                    <a:pt x="173" y="107"/>
                    <a:pt x="173" y="107"/>
                  </a:cubicBezTo>
                  <a:cubicBezTo>
                    <a:pt x="180" y="107"/>
                    <a:pt x="180" y="107"/>
                    <a:pt x="180" y="107"/>
                  </a:cubicBezTo>
                  <a:lnTo>
                    <a:pt x="180" y="145"/>
                  </a:lnTo>
                  <a:close/>
                  <a:moveTo>
                    <a:pt x="211" y="114"/>
                  </a:moveTo>
                  <a:cubicBezTo>
                    <a:pt x="210" y="113"/>
                    <a:pt x="208" y="112"/>
                    <a:pt x="206" y="112"/>
                  </a:cubicBezTo>
                  <a:cubicBezTo>
                    <a:pt x="203" y="112"/>
                    <a:pt x="201" y="114"/>
                    <a:pt x="200" y="116"/>
                  </a:cubicBezTo>
                  <a:cubicBezTo>
                    <a:pt x="198" y="118"/>
                    <a:pt x="197" y="122"/>
                    <a:pt x="197" y="126"/>
                  </a:cubicBezTo>
                  <a:cubicBezTo>
                    <a:pt x="197" y="145"/>
                    <a:pt x="197" y="145"/>
                    <a:pt x="197" y="145"/>
                  </a:cubicBezTo>
                  <a:cubicBezTo>
                    <a:pt x="191" y="145"/>
                    <a:pt x="191" y="145"/>
                    <a:pt x="191" y="145"/>
                  </a:cubicBezTo>
                  <a:cubicBezTo>
                    <a:pt x="191" y="107"/>
                    <a:pt x="191" y="107"/>
                    <a:pt x="191" y="107"/>
                  </a:cubicBezTo>
                  <a:cubicBezTo>
                    <a:pt x="197" y="107"/>
                    <a:pt x="197" y="107"/>
                    <a:pt x="197" y="107"/>
                  </a:cubicBezTo>
                  <a:cubicBezTo>
                    <a:pt x="197" y="115"/>
                    <a:pt x="197" y="115"/>
                    <a:pt x="197" y="115"/>
                  </a:cubicBezTo>
                  <a:cubicBezTo>
                    <a:pt x="197" y="115"/>
                    <a:pt x="197" y="115"/>
                    <a:pt x="197" y="115"/>
                  </a:cubicBezTo>
                  <a:cubicBezTo>
                    <a:pt x="198" y="113"/>
                    <a:pt x="199" y="110"/>
                    <a:pt x="201" y="109"/>
                  </a:cubicBezTo>
                  <a:cubicBezTo>
                    <a:pt x="203" y="107"/>
                    <a:pt x="205" y="107"/>
                    <a:pt x="207" y="107"/>
                  </a:cubicBezTo>
                  <a:cubicBezTo>
                    <a:pt x="209" y="107"/>
                    <a:pt x="210" y="107"/>
                    <a:pt x="211" y="107"/>
                  </a:cubicBezTo>
                  <a:lnTo>
                    <a:pt x="211" y="114"/>
                  </a:lnTo>
                  <a:close/>
                  <a:moveTo>
                    <a:pt x="248" y="128"/>
                  </a:moveTo>
                  <a:cubicBezTo>
                    <a:pt x="221" y="128"/>
                    <a:pt x="221" y="128"/>
                    <a:pt x="221" y="128"/>
                  </a:cubicBezTo>
                  <a:cubicBezTo>
                    <a:pt x="221" y="132"/>
                    <a:pt x="222" y="135"/>
                    <a:pt x="224" y="138"/>
                  </a:cubicBezTo>
                  <a:cubicBezTo>
                    <a:pt x="226" y="140"/>
                    <a:pt x="229" y="141"/>
                    <a:pt x="233" y="141"/>
                  </a:cubicBezTo>
                  <a:cubicBezTo>
                    <a:pt x="238" y="141"/>
                    <a:pt x="241" y="140"/>
                    <a:pt x="245" y="137"/>
                  </a:cubicBezTo>
                  <a:cubicBezTo>
                    <a:pt x="245" y="143"/>
                    <a:pt x="245" y="143"/>
                    <a:pt x="245" y="143"/>
                  </a:cubicBezTo>
                  <a:cubicBezTo>
                    <a:pt x="242" y="145"/>
                    <a:pt x="237" y="146"/>
                    <a:pt x="232" y="146"/>
                  </a:cubicBezTo>
                  <a:cubicBezTo>
                    <a:pt x="226" y="146"/>
                    <a:pt x="222" y="145"/>
                    <a:pt x="219" y="141"/>
                  </a:cubicBezTo>
                  <a:cubicBezTo>
                    <a:pt x="216" y="138"/>
                    <a:pt x="215" y="133"/>
                    <a:pt x="215" y="127"/>
                  </a:cubicBezTo>
                  <a:cubicBezTo>
                    <a:pt x="215" y="121"/>
                    <a:pt x="216" y="116"/>
                    <a:pt x="220" y="112"/>
                  </a:cubicBezTo>
                  <a:cubicBezTo>
                    <a:pt x="223" y="108"/>
                    <a:pt x="227" y="106"/>
                    <a:pt x="232" y="106"/>
                  </a:cubicBezTo>
                  <a:cubicBezTo>
                    <a:pt x="237" y="106"/>
                    <a:pt x="241" y="108"/>
                    <a:pt x="244" y="111"/>
                  </a:cubicBezTo>
                  <a:cubicBezTo>
                    <a:pt x="246" y="115"/>
                    <a:pt x="248" y="119"/>
                    <a:pt x="248" y="125"/>
                  </a:cubicBezTo>
                  <a:lnTo>
                    <a:pt x="24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09" name="Freeform 6"/>
            <p:cNvSpPr>
              <a:spLocks/>
            </p:cNvSpPr>
            <p:nvPr/>
          </p:nvSpPr>
          <p:spPr bwMode="auto">
            <a:xfrm>
              <a:off x="3461179" y="1512442"/>
              <a:ext cx="80963" cy="46038"/>
            </a:xfrm>
            <a:custGeom>
              <a:avLst/>
              <a:gdLst>
                <a:gd name="T0" fmla="*/ 11 w 20"/>
                <a:gd name="T1" fmla="*/ 0 h 11"/>
                <a:gd name="T2" fmla="*/ 4 w 20"/>
                <a:gd name="T3" fmla="*/ 3 h 11"/>
                <a:gd name="T4" fmla="*/ 0 w 20"/>
                <a:gd name="T5" fmla="*/ 11 h 11"/>
                <a:gd name="T6" fmla="*/ 20 w 20"/>
                <a:gd name="T7" fmla="*/ 11 h 11"/>
                <a:gd name="T8" fmla="*/ 18 w 20"/>
                <a:gd name="T9" fmla="*/ 3 h 11"/>
                <a:gd name="T10" fmla="*/ 11 w 20"/>
                <a:gd name="T11" fmla="*/ 0 h 11"/>
              </a:gdLst>
              <a:ahLst/>
              <a:cxnLst>
                <a:cxn ang="0">
                  <a:pos x="T0" y="T1"/>
                </a:cxn>
                <a:cxn ang="0">
                  <a:pos x="T2" y="T3"/>
                </a:cxn>
                <a:cxn ang="0">
                  <a:pos x="T4" y="T5"/>
                </a:cxn>
                <a:cxn ang="0">
                  <a:pos x="T6" y="T7"/>
                </a:cxn>
                <a:cxn ang="0">
                  <a:pos x="T8" y="T9"/>
                </a:cxn>
                <a:cxn ang="0">
                  <a:pos x="T10" y="T11"/>
                </a:cxn>
              </a:cxnLst>
              <a:rect l="0" t="0" r="r" b="b"/>
              <a:pathLst>
                <a:path w="20" h="11">
                  <a:moveTo>
                    <a:pt x="11" y="0"/>
                  </a:moveTo>
                  <a:cubicBezTo>
                    <a:pt x="8" y="0"/>
                    <a:pt x="6" y="1"/>
                    <a:pt x="4" y="3"/>
                  </a:cubicBezTo>
                  <a:cubicBezTo>
                    <a:pt x="2" y="5"/>
                    <a:pt x="0" y="7"/>
                    <a:pt x="0" y="11"/>
                  </a:cubicBezTo>
                  <a:cubicBezTo>
                    <a:pt x="20" y="11"/>
                    <a:pt x="20" y="11"/>
                    <a:pt x="20" y="11"/>
                  </a:cubicBezTo>
                  <a:cubicBezTo>
                    <a:pt x="20" y="7"/>
                    <a:pt x="20" y="5"/>
                    <a:pt x="18" y="3"/>
                  </a:cubicBezTo>
                  <a:cubicBezTo>
                    <a:pt x="16" y="1"/>
                    <a:pt x="14"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10" name="Freeform 7"/>
            <p:cNvSpPr>
              <a:spLocks/>
            </p:cNvSpPr>
            <p:nvPr/>
          </p:nvSpPr>
          <p:spPr bwMode="auto">
            <a:xfrm>
              <a:off x="2853167" y="1458466"/>
              <a:ext cx="77788" cy="107950"/>
            </a:xfrm>
            <a:custGeom>
              <a:avLst/>
              <a:gdLst>
                <a:gd name="T0" fmla="*/ 10 w 19"/>
                <a:gd name="T1" fmla="*/ 0 h 26"/>
                <a:gd name="T2" fmla="*/ 9 w 19"/>
                <a:gd name="T3" fmla="*/ 0 h 26"/>
                <a:gd name="T4" fmla="*/ 9 w 19"/>
                <a:gd name="T5" fmla="*/ 3 h 26"/>
                <a:gd name="T6" fmla="*/ 0 w 19"/>
                <a:gd name="T7" fmla="*/ 26 h 26"/>
                <a:gd name="T8" fmla="*/ 19 w 19"/>
                <a:gd name="T9" fmla="*/ 26 h 26"/>
                <a:gd name="T10" fmla="*/ 10 w 19"/>
                <a:gd name="T11" fmla="*/ 3 h 26"/>
                <a:gd name="T12" fmla="*/ 10 w 1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0" y="0"/>
                  </a:moveTo>
                  <a:cubicBezTo>
                    <a:pt x="9" y="0"/>
                    <a:pt x="9" y="0"/>
                    <a:pt x="9" y="0"/>
                  </a:cubicBezTo>
                  <a:cubicBezTo>
                    <a:pt x="9" y="1"/>
                    <a:pt x="9" y="2"/>
                    <a:pt x="9" y="3"/>
                  </a:cubicBezTo>
                  <a:cubicBezTo>
                    <a:pt x="0" y="26"/>
                    <a:pt x="0" y="26"/>
                    <a:pt x="0" y="26"/>
                  </a:cubicBezTo>
                  <a:cubicBezTo>
                    <a:pt x="19" y="26"/>
                    <a:pt x="19" y="26"/>
                    <a:pt x="19" y="26"/>
                  </a:cubicBezTo>
                  <a:cubicBezTo>
                    <a:pt x="10" y="3"/>
                    <a:pt x="10" y="3"/>
                    <a:pt x="10" y="3"/>
                  </a:cubicBezTo>
                  <a:cubicBezTo>
                    <a:pt x="10" y="2"/>
                    <a:pt x="10"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30292">
            <a:off x="3049090" y="1931211"/>
            <a:ext cx="859821" cy="859820"/>
          </a:xfrm>
          <a:prstGeom prst="rect">
            <a:avLst/>
          </a:prstGeom>
        </p:spPr>
      </p:pic>
      <p:cxnSp>
        <p:nvCxnSpPr>
          <p:cNvPr id="78" name="Straight Arrow Connector 77"/>
          <p:cNvCxnSpPr/>
          <p:nvPr/>
        </p:nvCxnSpPr>
        <p:spPr>
          <a:xfrm flipV="1">
            <a:off x="2070535" y="2695464"/>
            <a:ext cx="858507" cy="442901"/>
          </a:xfrm>
          <a:prstGeom prst="straightConnector1">
            <a:avLst/>
          </a:prstGeom>
          <a:noFill/>
          <a:ln w="38100" cap="flat" cmpd="sng" algn="ctr">
            <a:solidFill>
              <a:schemeClr val="bg1">
                <a:lumMod val="75000"/>
              </a:schemeClr>
            </a:solidFill>
            <a:prstDash val="dash"/>
            <a:round/>
            <a:headEnd type="none" w="med" len="med"/>
            <a:tailEnd type="none" w="med" len="med"/>
          </a:ln>
          <a:effectLst/>
        </p:spPr>
      </p:cxnSp>
      <p:cxnSp>
        <p:nvCxnSpPr>
          <p:cNvPr id="79" name="Straight Arrow Connector 78"/>
          <p:cNvCxnSpPr>
            <a:cxnSpLocks/>
          </p:cNvCxnSpPr>
          <p:nvPr/>
        </p:nvCxnSpPr>
        <p:spPr>
          <a:xfrm flipV="1">
            <a:off x="3137041" y="2841618"/>
            <a:ext cx="101241" cy="295876"/>
          </a:xfrm>
          <a:prstGeom prst="straightConnector1">
            <a:avLst/>
          </a:prstGeom>
          <a:noFill/>
          <a:ln w="38100" cap="flat" cmpd="sng" algn="ctr">
            <a:solidFill>
              <a:schemeClr val="bg1">
                <a:lumMod val="75000"/>
              </a:schemeClr>
            </a:solidFill>
            <a:prstDash val="dash"/>
            <a:round/>
            <a:headEnd type="none" w="med" len="med"/>
            <a:tailEnd type="none" w="med" len="med"/>
          </a:ln>
          <a:effectLst/>
        </p:spPr>
      </p:cxnSp>
      <p:cxnSp>
        <p:nvCxnSpPr>
          <p:cNvPr id="80" name="Straight Arrow Connector 79"/>
          <p:cNvCxnSpPr>
            <a:cxnSpLocks/>
          </p:cNvCxnSpPr>
          <p:nvPr/>
        </p:nvCxnSpPr>
        <p:spPr>
          <a:xfrm flipH="1" flipV="1">
            <a:off x="3728568" y="2665741"/>
            <a:ext cx="198574" cy="471142"/>
          </a:xfrm>
          <a:prstGeom prst="straightConnector1">
            <a:avLst/>
          </a:prstGeom>
          <a:noFill/>
          <a:ln w="38100" cap="flat" cmpd="sng" algn="ctr">
            <a:solidFill>
              <a:schemeClr val="bg1">
                <a:lumMod val="75000"/>
              </a:schemeClr>
            </a:solidFill>
            <a:prstDash val="dash"/>
            <a:round/>
            <a:headEnd type="none" w="med" len="med"/>
            <a:tailEnd type="none" w="med" len="med"/>
          </a:ln>
          <a:effectLst/>
        </p:spPr>
      </p:cxnSp>
      <p:sp>
        <p:nvSpPr>
          <p:cNvPr id="86" name="TextBox 85"/>
          <p:cNvSpPr txBox="1"/>
          <p:nvPr/>
        </p:nvSpPr>
        <p:spPr>
          <a:xfrm>
            <a:off x="4620260" y="4082980"/>
            <a:ext cx="1585037" cy="1057469"/>
          </a:xfrm>
          <a:prstGeom prst="rect">
            <a:avLst/>
          </a:prstGeom>
          <a:noFill/>
        </p:spPr>
        <p:txBody>
          <a:bodyPr wrap="square" rtlCol="0">
            <a:spAutoFit/>
          </a:bodyPr>
          <a:lstStyle/>
          <a:p>
            <a:pPr defTabSz="913874">
              <a:defRPr/>
            </a:pPr>
            <a:r>
              <a:rPr lang="ru-RU" sz="1568" dirty="0">
                <a:latin typeface="Segoe UI"/>
              </a:rPr>
              <a:t>Связь отсутствует или ограничена</a:t>
            </a:r>
            <a:endParaRPr lang="en-US" sz="1568" dirty="0">
              <a:latin typeface="Segoe UI"/>
            </a:endParaRPr>
          </a:p>
        </p:txBody>
      </p:sp>
      <p:grpSp>
        <p:nvGrpSpPr>
          <p:cNvPr id="20" name="Group 19"/>
          <p:cNvGrpSpPr/>
          <p:nvPr/>
        </p:nvGrpSpPr>
        <p:grpSpPr>
          <a:xfrm>
            <a:off x="2147900" y="424217"/>
            <a:ext cx="1123908" cy="839776"/>
            <a:chOff x="2913320" y="574325"/>
            <a:chExt cx="1146445" cy="856615"/>
          </a:xfrm>
        </p:grpSpPr>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8242" y="574325"/>
              <a:ext cx="536601" cy="536602"/>
            </a:xfrm>
            <a:prstGeom prst="rect">
              <a:avLst/>
            </a:prstGeom>
          </p:spPr>
        </p:pic>
        <p:sp>
          <p:nvSpPr>
            <p:cNvPr id="88" name="TextBox 87"/>
            <p:cNvSpPr txBox="1"/>
            <p:nvPr/>
          </p:nvSpPr>
          <p:spPr>
            <a:xfrm>
              <a:off x="2913320" y="1121374"/>
              <a:ext cx="1146445" cy="309566"/>
            </a:xfrm>
            <a:prstGeom prst="rect">
              <a:avLst/>
            </a:prstGeom>
            <a:noFill/>
          </p:spPr>
          <p:txBody>
            <a:bodyPr wrap="square" rtlCol="0">
              <a:spAutoFit/>
            </a:bodyPr>
            <a:lstStyle/>
            <a:p>
              <a:pPr algn="ctr" defTabSz="913874">
                <a:defRPr/>
              </a:pPr>
              <a:r>
                <a:rPr lang="ru-RU" sz="1372" dirty="0">
                  <a:solidFill>
                    <a:prstClr val="black">
                      <a:lumMod val="50000"/>
                      <a:lumOff val="50000"/>
                    </a:prstClr>
                  </a:solidFill>
                  <a:latin typeface="Segoe UI"/>
                </a:rPr>
                <a:t>Аналитика </a:t>
              </a:r>
              <a:endParaRPr lang="en-US" sz="1372" dirty="0">
                <a:solidFill>
                  <a:prstClr val="black">
                    <a:lumMod val="50000"/>
                    <a:lumOff val="50000"/>
                  </a:prstClr>
                </a:solidFill>
                <a:latin typeface="Segoe UI"/>
              </a:endParaRPr>
            </a:p>
          </p:txBody>
        </p:sp>
      </p:grpSp>
      <p:grpSp>
        <p:nvGrpSpPr>
          <p:cNvPr id="19" name="Group 18"/>
          <p:cNvGrpSpPr/>
          <p:nvPr/>
        </p:nvGrpSpPr>
        <p:grpSpPr>
          <a:xfrm>
            <a:off x="3284017" y="398060"/>
            <a:ext cx="1107329" cy="1061855"/>
            <a:chOff x="4072219" y="522093"/>
            <a:chExt cx="1129533" cy="1083147"/>
          </a:xfrm>
        </p:grpSpPr>
        <p:sp>
          <p:nvSpPr>
            <p:cNvPr id="87" name="TextBox 86"/>
            <p:cNvSpPr txBox="1"/>
            <p:nvPr/>
          </p:nvSpPr>
          <p:spPr>
            <a:xfrm>
              <a:off x="4072219" y="1080293"/>
              <a:ext cx="1129533" cy="524947"/>
            </a:xfrm>
            <a:prstGeom prst="rect">
              <a:avLst/>
            </a:prstGeom>
            <a:noFill/>
          </p:spPr>
          <p:txBody>
            <a:bodyPr wrap="square" rtlCol="0">
              <a:spAutoFit/>
            </a:bodyPr>
            <a:lstStyle/>
            <a:p>
              <a:pPr algn="ctr" defTabSz="913874">
                <a:defRPr/>
              </a:pPr>
              <a:r>
                <a:rPr lang="ru-RU" sz="1372" dirty="0">
                  <a:solidFill>
                    <a:prstClr val="black">
                      <a:lumMod val="50000"/>
                      <a:lumOff val="50000"/>
                    </a:prstClr>
                  </a:solidFill>
                  <a:latin typeface="Segoe UI"/>
                </a:rPr>
                <a:t>Сбор данных</a:t>
              </a:r>
              <a:endParaRPr lang="en-US" sz="1372" dirty="0">
                <a:solidFill>
                  <a:prstClr val="black">
                    <a:lumMod val="50000"/>
                    <a:lumOff val="50000"/>
                  </a:prstClr>
                </a:solidFill>
                <a:latin typeface="Segoe UI"/>
              </a:endParaRPr>
            </a:p>
          </p:txBody>
        </p:sp>
        <p:pic>
          <p:nvPicPr>
            <p:cNvPr id="95" name="Picture 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9870" y="522093"/>
              <a:ext cx="581935" cy="581935"/>
            </a:xfrm>
            <a:prstGeom prst="rect">
              <a:avLst/>
            </a:prstGeom>
          </p:spPr>
        </p:pic>
      </p:grpSp>
      <p:sp>
        <p:nvSpPr>
          <p:cNvPr id="3" name="Text Placeholder 2"/>
          <p:cNvSpPr>
            <a:spLocks noGrp="1"/>
          </p:cNvSpPr>
          <p:nvPr>
            <p:ph type="body" sz="quarter" idx="10"/>
          </p:nvPr>
        </p:nvSpPr>
        <p:spPr>
          <a:xfrm>
            <a:off x="6723187" y="744519"/>
            <a:ext cx="5034820" cy="3721083"/>
          </a:xfrm>
          <a:solidFill>
            <a:schemeClr val="accent1">
              <a:lumMod val="60000"/>
              <a:lumOff val="40000"/>
            </a:schemeClr>
          </a:solidFill>
          <a:ln w="12700">
            <a:solidFill>
              <a:schemeClr val="tx1"/>
            </a:solidFill>
          </a:ln>
        </p:spPr>
        <p:txBody>
          <a:bodyPr/>
          <a:lstStyle/>
          <a:p>
            <a:r>
              <a:rPr lang="ru-RU" dirty="0">
                <a:solidFill>
                  <a:schemeClr val="tx1"/>
                </a:solidFill>
              </a:rPr>
              <a:t>Используйте</a:t>
            </a:r>
            <a:r>
              <a:rPr lang="en-US" dirty="0">
                <a:solidFill>
                  <a:schemeClr val="tx1"/>
                </a:solidFill>
              </a:rPr>
              <a:t> Azure Stack</a:t>
            </a:r>
            <a:r>
              <a:rPr lang="ru-RU" dirty="0">
                <a:solidFill>
                  <a:schemeClr val="tx1"/>
                </a:solidFill>
              </a:rPr>
              <a:t> для</a:t>
            </a:r>
            <a:r>
              <a:rPr lang="en-US" dirty="0">
                <a:solidFill>
                  <a:schemeClr val="tx1"/>
                </a:solidFill>
              </a:rPr>
              <a:t>:</a:t>
            </a:r>
          </a:p>
          <a:p>
            <a:pPr lvl="2"/>
            <a:r>
              <a:rPr lang="ru-RU" dirty="0">
                <a:solidFill>
                  <a:schemeClr val="tx1"/>
                </a:solidFill>
              </a:rPr>
              <a:t>Минимизации задержек (</a:t>
            </a:r>
            <a:r>
              <a:rPr lang="en-US" dirty="0">
                <a:solidFill>
                  <a:schemeClr val="tx1"/>
                </a:solidFill>
              </a:rPr>
              <a:t>real-time) </a:t>
            </a:r>
          </a:p>
          <a:p>
            <a:pPr lvl="2"/>
            <a:r>
              <a:rPr lang="ru-RU" dirty="0">
                <a:solidFill>
                  <a:schemeClr val="tx1"/>
                </a:solidFill>
              </a:rPr>
              <a:t>Систем с ограниченной связью </a:t>
            </a:r>
            <a:endParaRPr lang="en-US" dirty="0">
              <a:solidFill>
                <a:schemeClr val="tx1"/>
              </a:solidFill>
            </a:endParaRPr>
          </a:p>
          <a:p>
            <a:pPr lvl="2"/>
            <a:r>
              <a:rPr lang="ru-RU" dirty="0">
                <a:solidFill>
                  <a:schemeClr val="tx1"/>
                </a:solidFill>
              </a:rPr>
              <a:t>Локальной обработки данных</a:t>
            </a:r>
            <a:endParaRPr lang="en-US" dirty="0">
              <a:solidFill>
                <a:schemeClr val="tx1"/>
              </a:solidFill>
            </a:endParaRPr>
          </a:p>
          <a:p>
            <a:r>
              <a:rPr lang="ru-RU" dirty="0">
                <a:solidFill>
                  <a:schemeClr val="tx1"/>
                </a:solidFill>
              </a:rPr>
              <a:t>Используйте</a:t>
            </a:r>
            <a:r>
              <a:rPr lang="en-US" dirty="0">
                <a:solidFill>
                  <a:schemeClr val="tx1"/>
                </a:solidFill>
              </a:rPr>
              <a:t> Azure </a:t>
            </a:r>
            <a:r>
              <a:rPr lang="ru-RU" dirty="0">
                <a:solidFill>
                  <a:schemeClr val="tx1"/>
                </a:solidFill>
              </a:rPr>
              <a:t>для аналитики агрегированных данных и построения моделей </a:t>
            </a:r>
            <a:endParaRPr lang="en-US" dirty="0">
              <a:solidFill>
                <a:schemeClr val="tx1"/>
              </a:solidFill>
            </a:endParaRPr>
          </a:p>
          <a:p>
            <a:r>
              <a:rPr lang="ru-RU" dirty="0">
                <a:solidFill>
                  <a:schemeClr val="tx1"/>
                </a:solidFill>
              </a:rPr>
              <a:t>Единая логика приложения </a:t>
            </a:r>
            <a:endParaRPr lang="en-US" dirty="0">
              <a:solidFill>
                <a:schemeClr val="tx1"/>
              </a:solidFill>
            </a:endParaRPr>
          </a:p>
        </p:txBody>
      </p:sp>
      <p:sp>
        <p:nvSpPr>
          <p:cNvPr id="4" name="Text Placeholder 3"/>
          <p:cNvSpPr>
            <a:spLocks noGrp="1"/>
          </p:cNvSpPr>
          <p:nvPr>
            <p:ph type="body" sz="quarter" idx="11"/>
          </p:nvPr>
        </p:nvSpPr>
        <p:spPr>
          <a:xfrm>
            <a:off x="2205740" y="5983367"/>
            <a:ext cx="9588794" cy="669832"/>
          </a:xfrm>
        </p:spPr>
        <p:txBody>
          <a:bodyPr/>
          <a:lstStyle/>
          <a:p>
            <a:r>
              <a:rPr lang="ru-RU" dirty="0">
                <a:solidFill>
                  <a:schemeClr val="tx1"/>
                </a:solidFill>
              </a:rPr>
              <a:t>Обработка и аналитика на периферии</a:t>
            </a:r>
          </a:p>
        </p:txBody>
      </p:sp>
      <p:sp>
        <p:nvSpPr>
          <p:cNvPr id="156" name="TextBox 155"/>
          <p:cNvSpPr txBox="1"/>
          <p:nvPr/>
        </p:nvSpPr>
        <p:spPr>
          <a:xfrm>
            <a:off x="4590572" y="3080552"/>
            <a:ext cx="1858308" cy="907171"/>
          </a:xfrm>
          <a:prstGeom prst="rect">
            <a:avLst/>
          </a:prstGeom>
          <a:noFill/>
        </p:spPr>
        <p:txBody>
          <a:bodyPr wrap="square" rtlCol="0">
            <a:spAutoFit/>
          </a:bodyPr>
          <a:lstStyle/>
          <a:p>
            <a:pPr defTabSz="913874">
              <a:defRPr/>
            </a:pPr>
            <a:r>
              <a:rPr lang="ru-RU" sz="1765" dirty="0"/>
              <a:t>Локальная обработка данных</a:t>
            </a:r>
            <a:endParaRPr lang="en-US" sz="1765" dirty="0"/>
          </a:p>
        </p:txBody>
      </p:sp>
      <p:grpSp>
        <p:nvGrpSpPr>
          <p:cNvPr id="81" name="Group 80"/>
          <p:cNvGrpSpPr/>
          <p:nvPr/>
        </p:nvGrpSpPr>
        <p:grpSpPr>
          <a:xfrm>
            <a:off x="1735311" y="4357417"/>
            <a:ext cx="329700" cy="307602"/>
            <a:chOff x="606666" y="5954172"/>
            <a:chExt cx="405556" cy="409026"/>
          </a:xfrm>
        </p:grpSpPr>
        <p:cxnSp>
          <p:nvCxnSpPr>
            <p:cNvPr id="133" name="Straight Arrow Connector 132"/>
            <p:cNvCxnSpPr>
              <a:cxnSpLocks/>
            </p:cNvCxnSpPr>
            <p:nvPr/>
          </p:nvCxnSpPr>
          <p:spPr>
            <a:xfrm flipH="1" flipV="1">
              <a:off x="606666" y="5954174"/>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34" name="Straight Arrow Connector 133"/>
            <p:cNvCxnSpPr>
              <a:cxnSpLocks/>
            </p:cNvCxnSpPr>
            <p:nvPr/>
          </p:nvCxnSpPr>
          <p:spPr>
            <a:xfrm flipH="1" flipV="1">
              <a:off x="802121" y="5954172"/>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35" name="Straight Arrow Connector 134"/>
            <p:cNvCxnSpPr>
              <a:cxnSpLocks/>
            </p:cNvCxnSpPr>
            <p:nvPr/>
          </p:nvCxnSpPr>
          <p:spPr>
            <a:xfrm flipH="1" flipV="1">
              <a:off x="1004848" y="5954172"/>
              <a:ext cx="7374" cy="409024"/>
            </a:xfrm>
            <a:prstGeom prst="straightConnector1">
              <a:avLst/>
            </a:prstGeom>
            <a:noFill/>
            <a:ln w="12700" cap="flat" cmpd="sng" algn="ctr">
              <a:solidFill>
                <a:schemeClr val="bg1">
                  <a:lumMod val="75000"/>
                </a:schemeClr>
              </a:solidFill>
              <a:prstDash val="solid"/>
              <a:tailEnd type="triangle"/>
            </a:ln>
            <a:effectLst/>
          </p:spPr>
        </p:cxnSp>
      </p:grpSp>
      <p:grpSp>
        <p:nvGrpSpPr>
          <p:cNvPr id="61" name="Group 60"/>
          <p:cNvGrpSpPr>
            <a:grpSpLocks noChangeAspect="1"/>
          </p:cNvGrpSpPr>
          <p:nvPr/>
        </p:nvGrpSpPr>
        <p:grpSpPr>
          <a:xfrm>
            <a:off x="1460853" y="3814334"/>
            <a:ext cx="878614" cy="487490"/>
            <a:chOff x="2842072" y="1610016"/>
            <a:chExt cx="6765837" cy="3753950"/>
          </a:xfrm>
          <a:solidFill>
            <a:srgbClr val="002060"/>
          </a:solidFill>
        </p:grpSpPr>
        <p:grpSp>
          <p:nvGrpSpPr>
            <p:cNvPr id="62" name="Group 61"/>
            <p:cNvGrpSpPr/>
            <p:nvPr/>
          </p:nvGrpSpPr>
          <p:grpSpPr>
            <a:xfrm>
              <a:off x="2842072" y="1610016"/>
              <a:ext cx="6765837" cy="3753950"/>
              <a:chOff x="2842072" y="1610016"/>
              <a:chExt cx="6765837" cy="3753950"/>
            </a:xfrm>
            <a:grpFill/>
          </p:grpSpPr>
          <p:sp>
            <p:nvSpPr>
              <p:cNvPr id="65" name="Freeform 154"/>
              <p:cNvSpPr>
                <a:spLocks noChangeAspect="1"/>
              </p:cNvSpPr>
              <p:nvPr/>
            </p:nvSpPr>
            <p:spPr bwMode="auto">
              <a:xfrm>
                <a:off x="2854595" y="1613141"/>
                <a:ext cx="6753314" cy="3747977"/>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66" name="Oval 65"/>
              <p:cNvSpPr/>
              <p:nvPr/>
            </p:nvSpPr>
            <p:spPr bwMode="auto">
              <a:xfrm flipV="1">
                <a:off x="4593856" y="1610016"/>
                <a:ext cx="3199495" cy="319949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67" name="Oval 66"/>
              <p:cNvSpPr/>
              <p:nvPr/>
            </p:nvSpPr>
            <p:spPr bwMode="auto">
              <a:xfrm rot="6300000">
                <a:off x="2842072" y="3809927"/>
                <a:ext cx="1554039" cy="1554039"/>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68" name="Oval 67"/>
              <p:cNvSpPr/>
              <p:nvPr/>
            </p:nvSpPr>
            <p:spPr bwMode="auto">
              <a:xfrm rot="7200000">
                <a:off x="3705588" y="2745525"/>
                <a:ext cx="1828282" cy="182828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grpSp>
        <p:sp>
          <p:nvSpPr>
            <p:cNvPr id="63" name="Azure Stack"/>
            <p:cNvSpPr txBox="1"/>
            <p:nvPr/>
          </p:nvSpPr>
          <p:spPr>
            <a:xfrm>
              <a:off x="4842228" y="2945210"/>
              <a:ext cx="2851478" cy="2172554"/>
            </a:xfrm>
            <a:prstGeom prst="rect">
              <a:avLst/>
            </a:prstGeom>
            <a:grpFill/>
          </p:spPr>
          <p:txBody>
            <a:bodyPr wrap="none" lIns="0" tIns="0" rIns="0" bIns="0" rtlCol="0">
              <a:spAutoFit/>
            </a:bodyPr>
            <a:lstStyle/>
            <a:p>
              <a:pPr algn="ctr" defTabSz="912803" eaLnBrk="0" fontAlgn="base" hangingPunct="0">
                <a:lnSpc>
                  <a:spcPts val="1078"/>
                </a:lnSpc>
                <a:spcBef>
                  <a:spcPct val="0"/>
                </a:spcBef>
                <a:spcAft>
                  <a:spcPts val="588"/>
                </a:spcAft>
                <a:defRPr/>
              </a:pPr>
              <a: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t>Azure</a:t>
              </a:r>
              <a:b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br>
              <a: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t>Stack</a:t>
              </a:r>
            </a:p>
          </p:txBody>
        </p:sp>
      </p:grpSp>
      <p:pic>
        <p:nvPicPr>
          <p:cNvPr id="157" name="Picture 1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9306" y="3147555"/>
            <a:ext cx="741709" cy="743310"/>
          </a:xfrm>
          <a:prstGeom prst="rect">
            <a:avLst/>
          </a:prstGeom>
        </p:spPr>
      </p:pic>
      <p:sp>
        <p:nvSpPr>
          <p:cNvPr id="161" name="Freeform 137"/>
          <p:cNvSpPr>
            <a:spLocks noChangeAspect="1"/>
          </p:cNvSpPr>
          <p:nvPr/>
        </p:nvSpPr>
        <p:spPr bwMode="black">
          <a:xfrm>
            <a:off x="1687776" y="4713304"/>
            <a:ext cx="424769" cy="39376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grpSp>
        <p:nvGrpSpPr>
          <p:cNvPr id="89" name="Group 88"/>
          <p:cNvGrpSpPr/>
          <p:nvPr/>
        </p:nvGrpSpPr>
        <p:grpSpPr>
          <a:xfrm>
            <a:off x="2770146" y="4354657"/>
            <a:ext cx="329700" cy="306952"/>
            <a:chOff x="606666" y="5954172"/>
            <a:chExt cx="405556" cy="409026"/>
          </a:xfrm>
        </p:grpSpPr>
        <p:cxnSp>
          <p:nvCxnSpPr>
            <p:cNvPr id="106" name="Straight Arrow Connector 105"/>
            <p:cNvCxnSpPr>
              <a:cxnSpLocks/>
            </p:cNvCxnSpPr>
            <p:nvPr/>
          </p:nvCxnSpPr>
          <p:spPr>
            <a:xfrm flipH="1" flipV="1">
              <a:off x="606666" y="5954174"/>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07" name="Straight Arrow Connector 106"/>
            <p:cNvCxnSpPr>
              <a:cxnSpLocks/>
            </p:cNvCxnSpPr>
            <p:nvPr/>
          </p:nvCxnSpPr>
          <p:spPr>
            <a:xfrm flipH="1" flipV="1">
              <a:off x="802121" y="5954172"/>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11" name="Straight Arrow Connector 110"/>
            <p:cNvCxnSpPr>
              <a:cxnSpLocks/>
            </p:cNvCxnSpPr>
            <p:nvPr/>
          </p:nvCxnSpPr>
          <p:spPr>
            <a:xfrm flipH="1" flipV="1">
              <a:off x="1004848" y="5954172"/>
              <a:ext cx="7374" cy="409024"/>
            </a:xfrm>
            <a:prstGeom prst="straightConnector1">
              <a:avLst/>
            </a:prstGeom>
            <a:noFill/>
            <a:ln w="12700" cap="flat" cmpd="sng" algn="ctr">
              <a:solidFill>
                <a:schemeClr val="bg1">
                  <a:lumMod val="75000"/>
                </a:schemeClr>
              </a:solidFill>
              <a:prstDash val="solid"/>
              <a:tailEnd type="triangle"/>
            </a:ln>
            <a:effectLst/>
          </p:spPr>
        </p:cxnSp>
      </p:grpSp>
      <p:grpSp>
        <p:nvGrpSpPr>
          <p:cNvPr id="94" name="Group 93"/>
          <p:cNvGrpSpPr/>
          <p:nvPr/>
        </p:nvGrpSpPr>
        <p:grpSpPr>
          <a:xfrm>
            <a:off x="2495688" y="3814334"/>
            <a:ext cx="878614" cy="487490"/>
            <a:chOff x="2842072" y="1610016"/>
            <a:chExt cx="6765837" cy="3753950"/>
          </a:xfrm>
          <a:solidFill>
            <a:srgbClr val="002060"/>
          </a:solidFill>
        </p:grpSpPr>
        <p:sp>
          <p:nvSpPr>
            <p:cNvPr id="102" name="Freeform 154"/>
            <p:cNvSpPr>
              <a:spLocks noChangeAspect="1"/>
            </p:cNvSpPr>
            <p:nvPr/>
          </p:nvSpPr>
          <p:spPr bwMode="auto">
            <a:xfrm>
              <a:off x="2854595" y="1613141"/>
              <a:ext cx="6753314" cy="3747977"/>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03" name="Oval 102"/>
            <p:cNvSpPr/>
            <p:nvPr/>
          </p:nvSpPr>
          <p:spPr bwMode="auto">
            <a:xfrm flipV="1">
              <a:off x="4593856" y="1610016"/>
              <a:ext cx="3199495" cy="319949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04" name="Oval 103"/>
            <p:cNvSpPr/>
            <p:nvPr/>
          </p:nvSpPr>
          <p:spPr bwMode="auto">
            <a:xfrm rot="6300000">
              <a:off x="2842072" y="3809927"/>
              <a:ext cx="1554039" cy="1554039"/>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05" name="Oval 104"/>
            <p:cNvSpPr/>
            <p:nvPr/>
          </p:nvSpPr>
          <p:spPr bwMode="auto">
            <a:xfrm rot="7200000">
              <a:off x="3705588" y="2745525"/>
              <a:ext cx="1828282" cy="182828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grpSp>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64140" y="3147555"/>
            <a:ext cx="741709" cy="743310"/>
          </a:xfrm>
          <a:prstGeom prst="rect">
            <a:avLst/>
          </a:prstGeom>
        </p:spPr>
      </p:pic>
      <p:sp>
        <p:nvSpPr>
          <p:cNvPr id="93" name="Freeform 137"/>
          <p:cNvSpPr>
            <a:spLocks noChangeAspect="1"/>
          </p:cNvSpPr>
          <p:nvPr/>
        </p:nvSpPr>
        <p:spPr bwMode="black">
          <a:xfrm>
            <a:off x="2722610" y="4713304"/>
            <a:ext cx="424769" cy="39376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grpSp>
        <p:nvGrpSpPr>
          <p:cNvPr id="115" name="Group 114"/>
          <p:cNvGrpSpPr/>
          <p:nvPr/>
        </p:nvGrpSpPr>
        <p:grpSpPr>
          <a:xfrm>
            <a:off x="3804981" y="4354657"/>
            <a:ext cx="329700" cy="306950"/>
            <a:chOff x="606666" y="5954172"/>
            <a:chExt cx="405556" cy="409026"/>
          </a:xfrm>
        </p:grpSpPr>
        <p:cxnSp>
          <p:nvCxnSpPr>
            <p:cNvPr id="151" name="Straight Arrow Connector 150"/>
            <p:cNvCxnSpPr>
              <a:cxnSpLocks/>
            </p:cNvCxnSpPr>
            <p:nvPr/>
          </p:nvCxnSpPr>
          <p:spPr>
            <a:xfrm flipH="1" flipV="1">
              <a:off x="606666" y="5954174"/>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52" name="Straight Arrow Connector 151"/>
            <p:cNvCxnSpPr>
              <a:cxnSpLocks/>
            </p:cNvCxnSpPr>
            <p:nvPr/>
          </p:nvCxnSpPr>
          <p:spPr>
            <a:xfrm flipH="1" flipV="1">
              <a:off x="802121" y="5954172"/>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53" name="Straight Arrow Connector 152"/>
            <p:cNvCxnSpPr>
              <a:cxnSpLocks/>
            </p:cNvCxnSpPr>
            <p:nvPr/>
          </p:nvCxnSpPr>
          <p:spPr>
            <a:xfrm flipH="1" flipV="1">
              <a:off x="1004848" y="5954172"/>
              <a:ext cx="7374" cy="409024"/>
            </a:xfrm>
            <a:prstGeom prst="straightConnector1">
              <a:avLst/>
            </a:prstGeom>
            <a:noFill/>
            <a:ln w="12700" cap="flat" cmpd="sng" algn="ctr">
              <a:solidFill>
                <a:schemeClr val="bg1">
                  <a:lumMod val="75000"/>
                </a:schemeClr>
              </a:solidFill>
              <a:prstDash val="solid"/>
              <a:tailEnd type="triangle"/>
            </a:ln>
            <a:effectLst/>
          </p:spPr>
        </p:cxnSp>
      </p:grpSp>
      <p:grpSp>
        <p:nvGrpSpPr>
          <p:cNvPr id="145" name="Group 144"/>
          <p:cNvGrpSpPr/>
          <p:nvPr/>
        </p:nvGrpSpPr>
        <p:grpSpPr>
          <a:xfrm>
            <a:off x="3530523" y="3814334"/>
            <a:ext cx="878614" cy="487490"/>
            <a:chOff x="2842072" y="1610016"/>
            <a:chExt cx="6765837" cy="3753950"/>
          </a:xfrm>
          <a:solidFill>
            <a:srgbClr val="002060"/>
          </a:solidFill>
        </p:grpSpPr>
        <p:sp>
          <p:nvSpPr>
            <p:cNvPr id="147" name="Freeform 154"/>
            <p:cNvSpPr>
              <a:spLocks noChangeAspect="1"/>
            </p:cNvSpPr>
            <p:nvPr/>
          </p:nvSpPr>
          <p:spPr bwMode="auto">
            <a:xfrm>
              <a:off x="2854595" y="1613141"/>
              <a:ext cx="6753314" cy="3747977"/>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48" name="Oval 147"/>
            <p:cNvSpPr/>
            <p:nvPr/>
          </p:nvSpPr>
          <p:spPr bwMode="auto">
            <a:xfrm flipV="1">
              <a:off x="4593856" y="1610016"/>
              <a:ext cx="3199495" cy="319949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49" name="Oval 148"/>
            <p:cNvSpPr/>
            <p:nvPr/>
          </p:nvSpPr>
          <p:spPr bwMode="auto">
            <a:xfrm rot="6300000">
              <a:off x="2842072" y="3809927"/>
              <a:ext cx="1554039" cy="1554039"/>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50" name="Oval 149"/>
            <p:cNvSpPr/>
            <p:nvPr/>
          </p:nvSpPr>
          <p:spPr bwMode="auto">
            <a:xfrm rot="7200000">
              <a:off x="3705588" y="2745525"/>
              <a:ext cx="1828282" cy="182828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grpSp>
      <p:pic>
        <p:nvPicPr>
          <p:cNvPr id="143" name="Picture 1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98976" y="3147555"/>
            <a:ext cx="741709" cy="743310"/>
          </a:xfrm>
          <a:prstGeom prst="rect">
            <a:avLst/>
          </a:prstGeom>
        </p:spPr>
      </p:pic>
      <p:sp>
        <p:nvSpPr>
          <p:cNvPr id="144" name="Freeform 137"/>
          <p:cNvSpPr>
            <a:spLocks noChangeAspect="1"/>
          </p:cNvSpPr>
          <p:nvPr/>
        </p:nvSpPr>
        <p:spPr bwMode="black">
          <a:xfrm>
            <a:off x="3757446" y="4713304"/>
            <a:ext cx="424769" cy="39376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cxnSp>
        <p:nvCxnSpPr>
          <p:cNvPr id="155" name="Straight Arrow Connector 154"/>
          <p:cNvCxnSpPr>
            <a:cxnSpLocks/>
          </p:cNvCxnSpPr>
          <p:nvPr/>
        </p:nvCxnSpPr>
        <p:spPr>
          <a:xfrm flipH="1">
            <a:off x="3728569" y="1345254"/>
            <a:ext cx="856376" cy="597735"/>
          </a:xfrm>
          <a:prstGeom prst="straightConnector1">
            <a:avLst/>
          </a:prstGeom>
          <a:noFill/>
          <a:ln w="38100" cap="flat" cmpd="sng" algn="ctr">
            <a:solidFill>
              <a:schemeClr val="bg1">
                <a:lumMod val="75000"/>
              </a:schemeClr>
            </a:solidFill>
            <a:prstDash val="dash"/>
            <a:round/>
            <a:headEnd type="none" w="med" len="med"/>
            <a:tailEnd type="none" w="med" len="med"/>
          </a:ln>
          <a:effectLst/>
        </p:spPr>
      </p:cxnSp>
      <p:cxnSp>
        <p:nvCxnSpPr>
          <p:cNvPr id="158" name="Straight Arrow Connector 157"/>
          <p:cNvCxnSpPr>
            <a:cxnSpLocks/>
          </p:cNvCxnSpPr>
          <p:nvPr/>
        </p:nvCxnSpPr>
        <p:spPr>
          <a:xfrm rot="16200000" flipH="1" flipV="1">
            <a:off x="3230891" y="526998"/>
            <a:ext cx="5995" cy="332517"/>
          </a:xfrm>
          <a:prstGeom prst="straightConnector1">
            <a:avLst/>
          </a:prstGeom>
          <a:noFill/>
          <a:ln w="9525" cap="flat" cmpd="sng" algn="ctr">
            <a:solidFill>
              <a:schemeClr val="bg1">
                <a:lumMod val="75000"/>
              </a:schemeClr>
            </a:solidFill>
            <a:prstDash val="solid"/>
            <a:tailEnd type="triangle"/>
          </a:ln>
          <a:effectLst/>
        </p:spPr>
      </p:cxnSp>
      <p:sp>
        <p:nvSpPr>
          <p:cNvPr id="82" name="Azure Stack"/>
          <p:cNvSpPr txBox="1"/>
          <p:nvPr/>
        </p:nvSpPr>
        <p:spPr>
          <a:xfrm>
            <a:off x="2753450" y="3987723"/>
            <a:ext cx="370294" cy="282129"/>
          </a:xfrm>
          <a:prstGeom prst="rect">
            <a:avLst/>
          </a:prstGeom>
          <a:noFill/>
        </p:spPr>
        <p:txBody>
          <a:bodyPr wrap="none" lIns="0" tIns="0" rIns="0" bIns="0" rtlCol="0">
            <a:spAutoFit/>
          </a:bodyPr>
          <a:lstStyle/>
          <a:p>
            <a:pPr algn="ctr" defTabSz="912803" eaLnBrk="0" fontAlgn="base" hangingPunct="0">
              <a:lnSpc>
                <a:spcPts val="1078"/>
              </a:lnSpc>
              <a:spcBef>
                <a:spcPct val="0"/>
              </a:spcBef>
              <a:spcAft>
                <a:spcPts val="588"/>
              </a:spcAft>
              <a:defRPr/>
            </a:pPr>
            <a: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t>Azure</a:t>
            </a:r>
            <a:b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br>
            <a: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t>Stack</a:t>
            </a:r>
          </a:p>
        </p:txBody>
      </p:sp>
      <p:sp>
        <p:nvSpPr>
          <p:cNvPr id="83" name="Azure Stack"/>
          <p:cNvSpPr txBox="1"/>
          <p:nvPr/>
        </p:nvSpPr>
        <p:spPr>
          <a:xfrm>
            <a:off x="3785272" y="3987723"/>
            <a:ext cx="370294" cy="282129"/>
          </a:xfrm>
          <a:prstGeom prst="rect">
            <a:avLst/>
          </a:prstGeom>
          <a:noFill/>
        </p:spPr>
        <p:txBody>
          <a:bodyPr wrap="none" lIns="0" tIns="0" rIns="0" bIns="0" rtlCol="0">
            <a:spAutoFit/>
          </a:bodyPr>
          <a:lstStyle/>
          <a:p>
            <a:pPr algn="ctr" defTabSz="912803" eaLnBrk="0" fontAlgn="base" hangingPunct="0">
              <a:lnSpc>
                <a:spcPts val="1078"/>
              </a:lnSpc>
              <a:spcBef>
                <a:spcPct val="0"/>
              </a:spcBef>
              <a:spcAft>
                <a:spcPts val="588"/>
              </a:spcAft>
              <a:defRPr/>
            </a:pPr>
            <a: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t>Azure</a:t>
            </a:r>
            <a:b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br>
            <a: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t>Stack</a:t>
            </a:r>
          </a:p>
        </p:txBody>
      </p:sp>
      <p:sp>
        <p:nvSpPr>
          <p:cNvPr id="92" name="Oval 91"/>
          <p:cNvSpPr/>
          <p:nvPr/>
        </p:nvSpPr>
        <p:spPr bwMode="auto">
          <a:xfrm>
            <a:off x="601637" y="5024912"/>
            <a:ext cx="1347125" cy="1344637"/>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dirty="0">
              <a:gradFill>
                <a:gsLst>
                  <a:gs pos="0">
                    <a:srgbClr val="FFFFFF"/>
                  </a:gs>
                  <a:gs pos="100000">
                    <a:srgbClr val="FFFFFF"/>
                  </a:gs>
                </a:gsLst>
                <a:lin ang="5400000" scaled="0"/>
              </a:gradFill>
              <a:latin typeface="Segoe UI"/>
            </a:endParaRPr>
          </a:p>
        </p:txBody>
      </p:sp>
      <p:grpSp>
        <p:nvGrpSpPr>
          <p:cNvPr id="117" name="Group 116"/>
          <p:cNvGrpSpPr/>
          <p:nvPr/>
        </p:nvGrpSpPr>
        <p:grpSpPr>
          <a:xfrm>
            <a:off x="810003" y="5323300"/>
            <a:ext cx="900682" cy="660066"/>
            <a:chOff x="3255963" y="4467225"/>
            <a:chExt cx="1935162" cy="1420812"/>
          </a:xfrm>
        </p:grpSpPr>
        <p:sp>
          <p:nvSpPr>
            <p:cNvPr id="118" name="Oval 5"/>
            <p:cNvSpPr>
              <a:spLocks noChangeArrowheads="1"/>
            </p:cNvSpPr>
            <p:nvPr/>
          </p:nvSpPr>
          <p:spPr bwMode="auto">
            <a:xfrm>
              <a:off x="3362325" y="4573588"/>
              <a:ext cx="249238" cy="249237"/>
            </a:xfrm>
            <a:prstGeom prst="ellipse">
              <a:avLst/>
            </a:pr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19" name="Oval 6"/>
            <p:cNvSpPr>
              <a:spLocks noChangeArrowheads="1"/>
            </p:cNvSpPr>
            <p:nvPr/>
          </p:nvSpPr>
          <p:spPr bwMode="auto">
            <a:xfrm>
              <a:off x="3255963" y="4467225"/>
              <a:ext cx="460375" cy="461962"/>
            </a:xfrm>
            <a:prstGeom prst="ellipse">
              <a:avLst/>
            </a:pr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20" name="Oval 7"/>
            <p:cNvSpPr>
              <a:spLocks noChangeArrowheads="1"/>
            </p:cNvSpPr>
            <p:nvPr/>
          </p:nvSpPr>
          <p:spPr bwMode="auto">
            <a:xfrm>
              <a:off x="4335463" y="4605338"/>
              <a:ext cx="185738" cy="185737"/>
            </a:xfrm>
            <a:prstGeom prst="ellipse">
              <a:avLst/>
            </a:pr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21" name="Oval 8"/>
            <p:cNvSpPr>
              <a:spLocks noChangeArrowheads="1"/>
            </p:cNvSpPr>
            <p:nvPr/>
          </p:nvSpPr>
          <p:spPr bwMode="auto">
            <a:xfrm>
              <a:off x="4257675" y="4527550"/>
              <a:ext cx="341313" cy="341312"/>
            </a:xfrm>
            <a:prstGeom prst="ellipse">
              <a:avLst/>
            </a:pr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22" name="Freeform 9"/>
            <p:cNvSpPr>
              <a:spLocks/>
            </p:cNvSpPr>
            <p:nvPr/>
          </p:nvSpPr>
          <p:spPr bwMode="auto">
            <a:xfrm>
              <a:off x="4470400" y="4833938"/>
              <a:ext cx="520700" cy="517525"/>
            </a:xfrm>
            <a:custGeom>
              <a:avLst/>
              <a:gdLst>
                <a:gd name="T0" fmla="*/ 0 w 182"/>
                <a:gd name="T1" fmla="*/ 40 h 180"/>
                <a:gd name="T2" fmla="*/ 65 w 182"/>
                <a:gd name="T3" fmla="*/ 0 h 180"/>
                <a:gd name="T4" fmla="*/ 182 w 182"/>
                <a:gd name="T5" fmla="*/ 138 h 180"/>
                <a:gd name="T6" fmla="*/ 117 w 182"/>
                <a:gd name="T7" fmla="*/ 180 h 180"/>
                <a:gd name="T8" fmla="*/ 0 w 182"/>
                <a:gd name="T9" fmla="*/ 40 h 180"/>
              </a:gdLst>
              <a:ahLst/>
              <a:cxnLst>
                <a:cxn ang="0">
                  <a:pos x="T0" y="T1"/>
                </a:cxn>
                <a:cxn ang="0">
                  <a:pos x="T2" y="T3"/>
                </a:cxn>
                <a:cxn ang="0">
                  <a:pos x="T4" y="T5"/>
                </a:cxn>
                <a:cxn ang="0">
                  <a:pos x="T6" y="T7"/>
                </a:cxn>
                <a:cxn ang="0">
                  <a:pos x="T8" y="T9"/>
                </a:cxn>
              </a:cxnLst>
              <a:rect l="0" t="0" r="r" b="b"/>
              <a:pathLst>
                <a:path w="182" h="180">
                  <a:moveTo>
                    <a:pt x="0" y="40"/>
                  </a:moveTo>
                  <a:cubicBezTo>
                    <a:pt x="0" y="40"/>
                    <a:pt x="43" y="34"/>
                    <a:pt x="65" y="0"/>
                  </a:cubicBezTo>
                  <a:cubicBezTo>
                    <a:pt x="182" y="138"/>
                    <a:pt x="182" y="138"/>
                    <a:pt x="182" y="138"/>
                  </a:cubicBezTo>
                  <a:cubicBezTo>
                    <a:pt x="182" y="138"/>
                    <a:pt x="141" y="137"/>
                    <a:pt x="117" y="180"/>
                  </a:cubicBezTo>
                  <a:lnTo>
                    <a:pt x="0" y="40"/>
                  </a:lnTo>
                  <a:close/>
                </a:path>
              </a:pathLst>
            </a:cu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23" name="Freeform 10"/>
            <p:cNvSpPr>
              <a:spLocks/>
            </p:cNvSpPr>
            <p:nvPr/>
          </p:nvSpPr>
          <p:spPr bwMode="auto">
            <a:xfrm>
              <a:off x="3771900" y="4559300"/>
              <a:ext cx="431800" cy="287337"/>
            </a:xfrm>
            <a:custGeom>
              <a:avLst/>
              <a:gdLst>
                <a:gd name="T0" fmla="*/ 0 w 151"/>
                <a:gd name="T1" fmla="*/ 100 h 100"/>
                <a:gd name="T2" fmla="*/ 0 w 151"/>
                <a:gd name="T3" fmla="*/ 0 h 100"/>
                <a:gd name="T4" fmla="*/ 150 w 151"/>
                <a:gd name="T5" fmla="*/ 9 h 100"/>
                <a:gd name="T6" fmla="*/ 151 w 151"/>
                <a:gd name="T7" fmla="*/ 88 h 100"/>
                <a:gd name="T8" fmla="*/ 0 w 151"/>
                <a:gd name="T9" fmla="*/ 100 h 100"/>
              </a:gdLst>
              <a:ahLst/>
              <a:cxnLst>
                <a:cxn ang="0">
                  <a:pos x="T0" y="T1"/>
                </a:cxn>
                <a:cxn ang="0">
                  <a:pos x="T2" y="T3"/>
                </a:cxn>
                <a:cxn ang="0">
                  <a:pos x="T4" y="T5"/>
                </a:cxn>
                <a:cxn ang="0">
                  <a:pos x="T6" y="T7"/>
                </a:cxn>
                <a:cxn ang="0">
                  <a:pos x="T8" y="T9"/>
                </a:cxn>
              </a:cxnLst>
              <a:rect l="0" t="0" r="r" b="b"/>
              <a:pathLst>
                <a:path w="151" h="100">
                  <a:moveTo>
                    <a:pt x="0" y="100"/>
                  </a:moveTo>
                  <a:cubicBezTo>
                    <a:pt x="0" y="100"/>
                    <a:pt x="22" y="47"/>
                    <a:pt x="0" y="0"/>
                  </a:cubicBezTo>
                  <a:cubicBezTo>
                    <a:pt x="150" y="9"/>
                    <a:pt x="150" y="9"/>
                    <a:pt x="150" y="9"/>
                  </a:cubicBezTo>
                  <a:cubicBezTo>
                    <a:pt x="150" y="9"/>
                    <a:pt x="129" y="51"/>
                    <a:pt x="151" y="88"/>
                  </a:cubicBezTo>
                  <a:lnTo>
                    <a:pt x="0" y="100"/>
                  </a:lnTo>
                  <a:close/>
                </a:path>
              </a:pathLst>
            </a:cu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24" name="Freeform 11"/>
            <p:cNvSpPr>
              <a:spLocks/>
            </p:cNvSpPr>
            <p:nvPr/>
          </p:nvSpPr>
          <p:spPr bwMode="auto">
            <a:xfrm>
              <a:off x="3422650" y="4911725"/>
              <a:ext cx="614363" cy="519112"/>
            </a:xfrm>
            <a:custGeom>
              <a:avLst/>
              <a:gdLst>
                <a:gd name="T0" fmla="*/ 0 w 215"/>
                <a:gd name="T1" fmla="*/ 40 h 181"/>
                <a:gd name="T2" fmla="*/ 107 w 215"/>
                <a:gd name="T3" fmla="*/ 0 h 181"/>
                <a:gd name="T4" fmla="*/ 185 w 215"/>
                <a:gd name="T5" fmla="*/ 132 h 181"/>
                <a:gd name="T6" fmla="*/ 215 w 215"/>
                <a:gd name="T7" fmla="*/ 132 h 181"/>
                <a:gd name="T8" fmla="*/ 215 w 215"/>
                <a:gd name="T9" fmla="*/ 181 h 181"/>
                <a:gd name="T10" fmla="*/ 9 w 215"/>
                <a:gd name="T11" fmla="*/ 181 h 181"/>
                <a:gd name="T12" fmla="*/ 9 w 215"/>
                <a:gd name="T13" fmla="*/ 137 h 181"/>
                <a:gd name="T14" fmla="*/ 39 w 215"/>
                <a:gd name="T15" fmla="*/ 137 h 181"/>
                <a:gd name="T16" fmla="*/ 0 w 215"/>
                <a:gd name="T17"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81">
                  <a:moveTo>
                    <a:pt x="0" y="40"/>
                  </a:moveTo>
                  <a:cubicBezTo>
                    <a:pt x="0" y="40"/>
                    <a:pt x="62" y="43"/>
                    <a:pt x="107" y="0"/>
                  </a:cubicBezTo>
                  <a:cubicBezTo>
                    <a:pt x="185" y="132"/>
                    <a:pt x="185" y="132"/>
                    <a:pt x="185" y="132"/>
                  </a:cubicBezTo>
                  <a:cubicBezTo>
                    <a:pt x="215" y="132"/>
                    <a:pt x="215" y="132"/>
                    <a:pt x="215" y="132"/>
                  </a:cubicBezTo>
                  <a:cubicBezTo>
                    <a:pt x="215" y="181"/>
                    <a:pt x="215" y="181"/>
                    <a:pt x="215" y="181"/>
                  </a:cubicBezTo>
                  <a:cubicBezTo>
                    <a:pt x="9" y="181"/>
                    <a:pt x="9" y="181"/>
                    <a:pt x="9" y="181"/>
                  </a:cubicBezTo>
                  <a:cubicBezTo>
                    <a:pt x="9" y="137"/>
                    <a:pt x="9" y="137"/>
                    <a:pt x="9" y="137"/>
                  </a:cubicBezTo>
                  <a:cubicBezTo>
                    <a:pt x="39" y="137"/>
                    <a:pt x="39" y="137"/>
                    <a:pt x="39" y="137"/>
                  </a:cubicBezTo>
                  <a:lnTo>
                    <a:pt x="0" y="40"/>
                  </a:lnTo>
                  <a:close/>
                </a:path>
              </a:pathLst>
            </a:cu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25" name="Freeform 12"/>
            <p:cNvSpPr>
              <a:spLocks/>
            </p:cNvSpPr>
            <p:nvPr/>
          </p:nvSpPr>
          <p:spPr bwMode="auto">
            <a:xfrm>
              <a:off x="3333750" y="5514975"/>
              <a:ext cx="1857375" cy="373062"/>
            </a:xfrm>
            <a:custGeom>
              <a:avLst/>
              <a:gdLst>
                <a:gd name="T0" fmla="*/ 119 w 1170"/>
                <a:gd name="T1" fmla="*/ 0 h 235"/>
                <a:gd name="T2" fmla="*/ 416 w 1170"/>
                <a:gd name="T3" fmla="*/ 0 h 235"/>
                <a:gd name="T4" fmla="*/ 416 w 1170"/>
                <a:gd name="T5" fmla="*/ 70 h 235"/>
                <a:gd name="T6" fmla="*/ 481 w 1170"/>
                <a:gd name="T7" fmla="*/ 70 h 235"/>
                <a:gd name="T8" fmla="*/ 481 w 1170"/>
                <a:gd name="T9" fmla="*/ 172 h 235"/>
                <a:gd name="T10" fmla="*/ 1170 w 1170"/>
                <a:gd name="T11" fmla="*/ 172 h 235"/>
                <a:gd name="T12" fmla="*/ 1170 w 1170"/>
                <a:gd name="T13" fmla="*/ 235 h 235"/>
                <a:gd name="T14" fmla="*/ 0 w 1170"/>
                <a:gd name="T15" fmla="*/ 235 h 235"/>
                <a:gd name="T16" fmla="*/ 0 w 1170"/>
                <a:gd name="T17" fmla="*/ 181 h 235"/>
                <a:gd name="T18" fmla="*/ 45 w 1170"/>
                <a:gd name="T19" fmla="*/ 181 h 235"/>
                <a:gd name="T20" fmla="*/ 45 w 1170"/>
                <a:gd name="T21" fmla="*/ 88 h 235"/>
                <a:gd name="T22" fmla="*/ 113 w 1170"/>
                <a:gd name="T23" fmla="*/ 88 h 235"/>
                <a:gd name="T24" fmla="*/ 119 w 1170"/>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0" h="235">
                  <a:moveTo>
                    <a:pt x="119" y="0"/>
                  </a:moveTo>
                  <a:lnTo>
                    <a:pt x="416" y="0"/>
                  </a:lnTo>
                  <a:lnTo>
                    <a:pt x="416" y="70"/>
                  </a:lnTo>
                  <a:lnTo>
                    <a:pt x="481" y="70"/>
                  </a:lnTo>
                  <a:lnTo>
                    <a:pt x="481" y="172"/>
                  </a:lnTo>
                  <a:lnTo>
                    <a:pt x="1170" y="172"/>
                  </a:lnTo>
                  <a:lnTo>
                    <a:pt x="1170" y="235"/>
                  </a:lnTo>
                  <a:lnTo>
                    <a:pt x="0" y="235"/>
                  </a:lnTo>
                  <a:lnTo>
                    <a:pt x="0" y="181"/>
                  </a:lnTo>
                  <a:lnTo>
                    <a:pt x="45" y="181"/>
                  </a:lnTo>
                  <a:lnTo>
                    <a:pt x="45" y="88"/>
                  </a:lnTo>
                  <a:lnTo>
                    <a:pt x="113" y="88"/>
                  </a:lnTo>
                  <a:lnTo>
                    <a:pt x="119" y="0"/>
                  </a:lnTo>
                  <a:close/>
                </a:path>
              </a:pathLst>
            </a:cu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26" name="Freeform 13"/>
            <p:cNvSpPr>
              <a:spLocks/>
            </p:cNvSpPr>
            <p:nvPr/>
          </p:nvSpPr>
          <p:spPr bwMode="auto">
            <a:xfrm>
              <a:off x="4873625" y="5305425"/>
              <a:ext cx="252413" cy="387350"/>
            </a:xfrm>
            <a:custGeom>
              <a:avLst/>
              <a:gdLst>
                <a:gd name="T0" fmla="*/ 88 w 88"/>
                <a:gd name="T1" fmla="*/ 44 h 135"/>
                <a:gd name="T2" fmla="*/ 44 w 88"/>
                <a:gd name="T3" fmla="*/ 0 h 135"/>
                <a:gd name="T4" fmla="*/ 0 w 88"/>
                <a:gd name="T5" fmla="*/ 44 h 135"/>
                <a:gd name="T6" fmla="*/ 24 w 88"/>
                <a:gd name="T7" fmla="*/ 79 h 135"/>
                <a:gd name="T8" fmla="*/ 25 w 88"/>
                <a:gd name="T9" fmla="*/ 115 h 135"/>
                <a:gd name="T10" fmla="*/ 37 w 88"/>
                <a:gd name="T11" fmla="*/ 115 h 135"/>
                <a:gd name="T12" fmla="*/ 44 w 88"/>
                <a:gd name="T13" fmla="*/ 135 h 135"/>
                <a:gd name="T14" fmla="*/ 53 w 88"/>
                <a:gd name="T15" fmla="*/ 115 h 135"/>
                <a:gd name="T16" fmla="*/ 68 w 88"/>
                <a:gd name="T17" fmla="*/ 115 h 135"/>
                <a:gd name="T18" fmla="*/ 68 w 88"/>
                <a:gd name="T19" fmla="*/ 81 h 135"/>
                <a:gd name="T20" fmla="*/ 88 w 88"/>
                <a:gd name="T21" fmla="*/ 4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35">
                  <a:moveTo>
                    <a:pt x="88" y="44"/>
                  </a:moveTo>
                  <a:cubicBezTo>
                    <a:pt x="88" y="20"/>
                    <a:pt x="68" y="0"/>
                    <a:pt x="44" y="0"/>
                  </a:cubicBezTo>
                  <a:cubicBezTo>
                    <a:pt x="20" y="0"/>
                    <a:pt x="0" y="20"/>
                    <a:pt x="0" y="44"/>
                  </a:cubicBezTo>
                  <a:cubicBezTo>
                    <a:pt x="0" y="59"/>
                    <a:pt x="11" y="74"/>
                    <a:pt x="24" y="79"/>
                  </a:cubicBezTo>
                  <a:cubicBezTo>
                    <a:pt x="25" y="115"/>
                    <a:pt x="25" y="115"/>
                    <a:pt x="25" y="115"/>
                  </a:cubicBezTo>
                  <a:cubicBezTo>
                    <a:pt x="37" y="115"/>
                    <a:pt x="37" y="115"/>
                    <a:pt x="37" y="115"/>
                  </a:cubicBezTo>
                  <a:cubicBezTo>
                    <a:pt x="44" y="135"/>
                    <a:pt x="44" y="135"/>
                    <a:pt x="44" y="135"/>
                  </a:cubicBezTo>
                  <a:cubicBezTo>
                    <a:pt x="53" y="115"/>
                    <a:pt x="53" y="115"/>
                    <a:pt x="53" y="115"/>
                  </a:cubicBezTo>
                  <a:cubicBezTo>
                    <a:pt x="68" y="115"/>
                    <a:pt x="68" y="115"/>
                    <a:pt x="68" y="115"/>
                  </a:cubicBezTo>
                  <a:cubicBezTo>
                    <a:pt x="68" y="81"/>
                    <a:pt x="68" y="81"/>
                    <a:pt x="68" y="81"/>
                  </a:cubicBezTo>
                  <a:cubicBezTo>
                    <a:pt x="80" y="73"/>
                    <a:pt x="88" y="59"/>
                    <a:pt x="88" y="44"/>
                  </a:cubicBezTo>
                  <a:close/>
                </a:path>
              </a:pathLst>
            </a:cu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grpSp>
    </p:spTree>
    <p:extLst>
      <p:ext uri="{BB962C8B-B14F-4D97-AF65-F5344CB8AC3E}">
        <p14:creationId xmlns:p14="http://schemas.microsoft.com/office/powerpoint/2010/main" val="190494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a:spLocks/>
          </p:cNvSpPr>
          <p:nvPr/>
        </p:nvSpPr>
        <p:spPr bwMode="auto">
          <a:xfrm rot="21150042">
            <a:off x="2462298" y="843860"/>
            <a:ext cx="5766132" cy="5869668"/>
          </a:xfrm>
          <a:custGeom>
            <a:avLst/>
            <a:gdLst>
              <a:gd name="T0" fmla="*/ 1520 w 1555"/>
              <a:gd name="T1" fmla="*/ 728 h 1583"/>
              <a:gd name="T2" fmla="*/ 1462 w 1555"/>
              <a:gd name="T3" fmla="*/ 520 h 1583"/>
              <a:gd name="T4" fmla="*/ 520 w 1555"/>
              <a:gd name="T5" fmla="*/ 161 h 1583"/>
              <a:gd name="T6" fmla="*/ 162 w 1555"/>
              <a:gd name="T7" fmla="*/ 1103 h 1583"/>
              <a:gd name="T8" fmla="*/ 323 w 1555"/>
              <a:gd name="T9" fmla="*/ 1330 h 1583"/>
              <a:gd name="T10" fmla="*/ 1104 w 1555"/>
              <a:gd name="T11" fmla="*/ 1462 h 1583"/>
              <a:gd name="T12" fmla="*/ 1520 w 1555"/>
              <a:gd name="T13" fmla="*/ 728 h 1583"/>
            </a:gdLst>
            <a:ahLst/>
            <a:cxnLst>
              <a:cxn ang="0">
                <a:pos x="T0" y="T1"/>
              </a:cxn>
              <a:cxn ang="0">
                <a:pos x="T2" y="T3"/>
              </a:cxn>
              <a:cxn ang="0">
                <a:pos x="T4" y="T5"/>
              </a:cxn>
              <a:cxn ang="0">
                <a:pos x="T6" y="T7"/>
              </a:cxn>
              <a:cxn ang="0">
                <a:pos x="T8" y="T9"/>
              </a:cxn>
              <a:cxn ang="0">
                <a:pos x="T10" y="T11"/>
              </a:cxn>
              <a:cxn ang="0">
                <a:pos x="T12" y="T13"/>
              </a:cxn>
            </a:cxnLst>
            <a:rect l="0" t="0" r="r" b="b"/>
            <a:pathLst>
              <a:path w="1555" h="1583">
                <a:moveTo>
                  <a:pt x="1520" y="728"/>
                </a:moveTo>
                <a:cubicBezTo>
                  <a:pt x="1511" y="658"/>
                  <a:pt x="1492" y="587"/>
                  <a:pt x="1462" y="520"/>
                </a:cubicBezTo>
                <a:cubicBezTo>
                  <a:pt x="1301" y="160"/>
                  <a:pt x="879" y="0"/>
                  <a:pt x="520" y="161"/>
                </a:cubicBezTo>
                <a:cubicBezTo>
                  <a:pt x="161" y="323"/>
                  <a:pt x="0" y="744"/>
                  <a:pt x="162" y="1103"/>
                </a:cubicBezTo>
                <a:cubicBezTo>
                  <a:pt x="201" y="1192"/>
                  <a:pt x="256" y="1268"/>
                  <a:pt x="323" y="1330"/>
                </a:cubicBezTo>
                <a:cubicBezTo>
                  <a:pt x="526" y="1522"/>
                  <a:pt x="833" y="1583"/>
                  <a:pt x="1104" y="1462"/>
                </a:cubicBezTo>
                <a:cubicBezTo>
                  <a:pt x="1395" y="1331"/>
                  <a:pt x="1555" y="1029"/>
                  <a:pt x="1520" y="728"/>
                </a:cubicBezTo>
                <a:close/>
              </a:path>
            </a:pathLst>
          </a:custGeom>
          <a:solidFill>
            <a:schemeClr val="bg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451" name="Group 450"/>
          <p:cNvGrpSpPr/>
          <p:nvPr/>
        </p:nvGrpSpPr>
        <p:grpSpPr>
          <a:xfrm>
            <a:off x="4011211" y="1079615"/>
            <a:ext cx="3944196" cy="4525315"/>
            <a:chOff x="4091643" y="1100766"/>
            <a:chExt cx="4023285" cy="4616057"/>
          </a:xfrm>
          <a:solidFill>
            <a:schemeClr val="accent3">
              <a:lumMod val="60000"/>
              <a:lumOff val="40000"/>
            </a:schemeClr>
          </a:solidFill>
        </p:grpSpPr>
        <p:sp>
          <p:nvSpPr>
            <p:cNvPr id="8" name="Freeform 7"/>
            <p:cNvSpPr>
              <a:spLocks/>
            </p:cNvSpPr>
            <p:nvPr/>
          </p:nvSpPr>
          <p:spPr bwMode="auto">
            <a:xfrm rot="21150042">
              <a:off x="4091643" y="3519287"/>
              <a:ext cx="2583423" cy="2197536"/>
            </a:xfrm>
            <a:custGeom>
              <a:avLst/>
              <a:gdLst>
                <a:gd name="T0" fmla="*/ 105 w 682"/>
                <a:gd name="T1" fmla="*/ 198 h 581"/>
                <a:gd name="T2" fmla="*/ 15 w 682"/>
                <a:gd name="T3" fmla="*/ 148 h 581"/>
                <a:gd name="T4" fmla="*/ 2 w 682"/>
                <a:gd name="T5" fmla="*/ 185 h 581"/>
                <a:gd name="T6" fmla="*/ 5 w 682"/>
                <a:gd name="T7" fmla="*/ 200 h 581"/>
                <a:gd name="T8" fmla="*/ 31 w 682"/>
                <a:gd name="T9" fmla="*/ 224 h 581"/>
                <a:gd name="T10" fmla="*/ 31 w 682"/>
                <a:gd name="T11" fmla="*/ 256 h 581"/>
                <a:gd name="T12" fmla="*/ 38 w 682"/>
                <a:gd name="T13" fmla="*/ 268 h 581"/>
                <a:gd name="T14" fmla="*/ 153 w 682"/>
                <a:gd name="T15" fmla="*/ 327 h 581"/>
                <a:gd name="T16" fmla="*/ 165 w 682"/>
                <a:gd name="T17" fmla="*/ 327 h 581"/>
                <a:gd name="T18" fmla="*/ 210 w 682"/>
                <a:gd name="T19" fmla="*/ 307 h 581"/>
                <a:gd name="T20" fmla="*/ 213 w 682"/>
                <a:gd name="T21" fmla="*/ 305 h 581"/>
                <a:gd name="T22" fmla="*/ 256 w 682"/>
                <a:gd name="T23" fmla="*/ 265 h 581"/>
                <a:gd name="T24" fmla="*/ 276 w 682"/>
                <a:gd name="T25" fmla="*/ 273 h 581"/>
                <a:gd name="T26" fmla="*/ 287 w 682"/>
                <a:gd name="T27" fmla="*/ 272 h 581"/>
                <a:gd name="T28" fmla="*/ 304 w 682"/>
                <a:gd name="T29" fmla="*/ 265 h 581"/>
                <a:gd name="T30" fmla="*/ 314 w 682"/>
                <a:gd name="T31" fmla="*/ 271 h 581"/>
                <a:gd name="T32" fmla="*/ 330 w 682"/>
                <a:gd name="T33" fmla="*/ 307 h 581"/>
                <a:gd name="T34" fmla="*/ 335 w 682"/>
                <a:gd name="T35" fmla="*/ 312 h 581"/>
                <a:gd name="T36" fmla="*/ 372 w 682"/>
                <a:gd name="T37" fmla="*/ 339 h 581"/>
                <a:gd name="T38" fmla="*/ 411 w 682"/>
                <a:gd name="T39" fmla="*/ 387 h 581"/>
                <a:gd name="T40" fmla="*/ 416 w 682"/>
                <a:gd name="T41" fmla="*/ 443 h 581"/>
                <a:gd name="T42" fmla="*/ 497 w 682"/>
                <a:gd name="T43" fmla="*/ 531 h 581"/>
                <a:gd name="T44" fmla="*/ 497 w 682"/>
                <a:gd name="T45" fmla="*/ 531 h 581"/>
                <a:gd name="T46" fmla="*/ 550 w 682"/>
                <a:gd name="T47" fmla="*/ 577 h 581"/>
                <a:gd name="T48" fmla="*/ 564 w 682"/>
                <a:gd name="T49" fmla="*/ 579 h 581"/>
                <a:gd name="T50" fmla="*/ 613 w 682"/>
                <a:gd name="T51" fmla="*/ 557 h 581"/>
                <a:gd name="T52" fmla="*/ 620 w 682"/>
                <a:gd name="T53" fmla="*/ 549 h 581"/>
                <a:gd name="T54" fmla="*/ 670 w 682"/>
                <a:gd name="T55" fmla="*/ 401 h 581"/>
                <a:gd name="T56" fmla="*/ 666 w 682"/>
                <a:gd name="T57" fmla="*/ 386 h 581"/>
                <a:gd name="T58" fmla="*/ 654 w 682"/>
                <a:gd name="T59" fmla="*/ 378 h 581"/>
                <a:gd name="T60" fmla="*/ 681 w 682"/>
                <a:gd name="T61" fmla="*/ 316 h 581"/>
                <a:gd name="T62" fmla="*/ 679 w 682"/>
                <a:gd name="T63" fmla="*/ 302 h 581"/>
                <a:gd name="T64" fmla="*/ 644 w 682"/>
                <a:gd name="T65" fmla="*/ 252 h 581"/>
                <a:gd name="T66" fmla="*/ 629 w 682"/>
                <a:gd name="T67" fmla="*/ 227 h 581"/>
                <a:gd name="T68" fmla="*/ 634 w 682"/>
                <a:gd name="T69" fmla="*/ 156 h 581"/>
                <a:gd name="T70" fmla="*/ 664 w 682"/>
                <a:gd name="T71" fmla="*/ 116 h 581"/>
                <a:gd name="T72" fmla="*/ 666 w 682"/>
                <a:gd name="T73" fmla="*/ 107 h 581"/>
                <a:gd name="T74" fmla="*/ 659 w 682"/>
                <a:gd name="T75" fmla="*/ 24 h 581"/>
                <a:gd name="T76" fmla="*/ 658 w 682"/>
                <a:gd name="T77" fmla="*/ 20 h 581"/>
                <a:gd name="T78" fmla="*/ 653 w 682"/>
                <a:gd name="T79" fmla="*/ 9 h 581"/>
                <a:gd name="T80" fmla="*/ 644 w 682"/>
                <a:gd name="T81" fmla="*/ 1 h 581"/>
                <a:gd name="T82" fmla="*/ 632 w 682"/>
                <a:gd name="T83" fmla="*/ 4 h 581"/>
                <a:gd name="T84" fmla="*/ 574 w 682"/>
                <a:gd name="T85" fmla="*/ 55 h 581"/>
                <a:gd name="T86" fmla="*/ 541 w 682"/>
                <a:gd name="T87" fmla="*/ 33 h 581"/>
                <a:gd name="T88" fmla="*/ 105 w 682"/>
                <a:gd name="T89" fmla="*/ 19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2" h="581">
                  <a:moveTo>
                    <a:pt x="105" y="198"/>
                  </a:moveTo>
                  <a:cubicBezTo>
                    <a:pt x="72" y="186"/>
                    <a:pt x="42" y="168"/>
                    <a:pt x="15" y="148"/>
                  </a:cubicBezTo>
                  <a:cubicBezTo>
                    <a:pt x="2" y="185"/>
                    <a:pt x="2" y="185"/>
                    <a:pt x="2" y="185"/>
                  </a:cubicBezTo>
                  <a:cubicBezTo>
                    <a:pt x="0" y="190"/>
                    <a:pt x="1" y="196"/>
                    <a:pt x="5" y="200"/>
                  </a:cubicBezTo>
                  <a:cubicBezTo>
                    <a:pt x="31" y="224"/>
                    <a:pt x="31" y="224"/>
                    <a:pt x="31" y="224"/>
                  </a:cubicBezTo>
                  <a:cubicBezTo>
                    <a:pt x="31" y="256"/>
                    <a:pt x="31" y="256"/>
                    <a:pt x="31" y="256"/>
                  </a:cubicBezTo>
                  <a:cubicBezTo>
                    <a:pt x="31" y="261"/>
                    <a:pt x="34" y="266"/>
                    <a:pt x="38" y="268"/>
                  </a:cubicBezTo>
                  <a:cubicBezTo>
                    <a:pt x="153" y="327"/>
                    <a:pt x="153" y="327"/>
                    <a:pt x="153" y="327"/>
                  </a:cubicBezTo>
                  <a:cubicBezTo>
                    <a:pt x="157" y="329"/>
                    <a:pt x="161" y="329"/>
                    <a:pt x="165" y="327"/>
                  </a:cubicBezTo>
                  <a:cubicBezTo>
                    <a:pt x="210" y="307"/>
                    <a:pt x="210" y="307"/>
                    <a:pt x="210" y="307"/>
                  </a:cubicBezTo>
                  <a:cubicBezTo>
                    <a:pt x="211" y="306"/>
                    <a:pt x="212" y="306"/>
                    <a:pt x="213" y="305"/>
                  </a:cubicBezTo>
                  <a:cubicBezTo>
                    <a:pt x="256" y="265"/>
                    <a:pt x="256" y="265"/>
                    <a:pt x="256" y="265"/>
                  </a:cubicBezTo>
                  <a:cubicBezTo>
                    <a:pt x="276" y="273"/>
                    <a:pt x="276" y="273"/>
                    <a:pt x="276" y="273"/>
                  </a:cubicBezTo>
                  <a:cubicBezTo>
                    <a:pt x="280" y="274"/>
                    <a:pt x="283" y="274"/>
                    <a:pt x="287" y="272"/>
                  </a:cubicBezTo>
                  <a:cubicBezTo>
                    <a:pt x="304" y="265"/>
                    <a:pt x="304" y="265"/>
                    <a:pt x="304" y="265"/>
                  </a:cubicBezTo>
                  <a:cubicBezTo>
                    <a:pt x="314" y="271"/>
                    <a:pt x="314" y="271"/>
                    <a:pt x="314" y="271"/>
                  </a:cubicBezTo>
                  <a:cubicBezTo>
                    <a:pt x="330" y="307"/>
                    <a:pt x="330" y="307"/>
                    <a:pt x="330" y="307"/>
                  </a:cubicBezTo>
                  <a:cubicBezTo>
                    <a:pt x="331" y="309"/>
                    <a:pt x="333" y="311"/>
                    <a:pt x="335" y="312"/>
                  </a:cubicBezTo>
                  <a:cubicBezTo>
                    <a:pt x="372" y="339"/>
                    <a:pt x="372" y="339"/>
                    <a:pt x="372" y="339"/>
                  </a:cubicBezTo>
                  <a:cubicBezTo>
                    <a:pt x="411" y="387"/>
                    <a:pt x="411" y="387"/>
                    <a:pt x="411" y="387"/>
                  </a:cubicBezTo>
                  <a:cubicBezTo>
                    <a:pt x="412" y="399"/>
                    <a:pt x="415" y="437"/>
                    <a:pt x="416" y="443"/>
                  </a:cubicBezTo>
                  <a:cubicBezTo>
                    <a:pt x="416" y="448"/>
                    <a:pt x="417" y="454"/>
                    <a:pt x="497" y="531"/>
                  </a:cubicBezTo>
                  <a:cubicBezTo>
                    <a:pt x="497" y="531"/>
                    <a:pt x="497" y="531"/>
                    <a:pt x="497" y="531"/>
                  </a:cubicBezTo>
                  <a:cubicBezTo>
                    <a:pt x="550" y="577"/>
                    <a:pt x="550" y="577"/>
                    <a:pt x="550" y="577"/>
                  </a:cubicBezTo>
                  <a:cubicBezTo>
                    <a:pt x="554" y="580"/>
                    <a:pt x="560" y="581"/>
                    <a:pt x="564" y="579"/>
                  </a:cubicBezTo>
                  <a:cubicBezTo>
                    <a:pt x="613" y="557"/>
                    <a:pt x="613" y="557"/>
                    <a:pt x="613" y="557"/>
                  </a:cubicBezTo>
                  <a:cubicBezTo>
                    <a:pt x="616" y="555"/>
                    <a:pt x="619" y="552"/>
                    <a:pt x="620" y="549"/>
                  </a:cubicBezTo>
                  <a:cubicBezTo>
                    <a:pt x="670" y="401"/>
                    <a:pt x="670" y="401"/>
                    <a:pt x="670" y="401"/>
                  </a:cubicBezTo>
                  <a:cubicBezTo>
                    <a:pt x="672" y="396"/>
                    <a:pt x="670" y="390"/>
                    <a:pt x="666" y="386"/>
                  </a:cubicBezTo>
                  <a:cubicBezTo>
                    <a:pt x="654" y="378"/>
                    <a:pt x="654" y="378"/>
                    <a:pt x="654" y="378"/>
                  </a:cubicBezTo>
                  <a:cubicBezTo>
                    <a:pt x="681" y="316"/>
                    <a:pt x="681" y="316"/>
                    <a:pt x="681" y="316"/>
                  </a:cubicBezTo>
                  <a:cubicBezTo>
                    <a:pt x="682" y="311"/>
                    <a:pt x="682" y="306"/>
                    <a:pt x="679" y="302"/>
                  </a:cubicBezTo>
                  <a:cubicBezTo>
                    <a:pt x="644" y="252"/>
                    <a:pt x="644" y="252"/>
                    <a:pt x="644" y="252"/>
                  </a:cubicBezTo>
                  <a:cubicBezTo>
                    <a:pt x="629" y="227"/>
                    <a:pt x="629" y="227"/>
                    <a:pt x="629" y="227"/>
                  </a:cubicBezTo>
                  <a:cubicBezTo>
                    <a:pt x="634" y="156"/>
                    <a:pt x="634" y="156"/>
                    <a:pt x="634" y="156"/>
                  </a:cubicBezTo>
                  <a:cubicBezTo>
                    <a:pt x="664" y="116"/>
                    <a:pt x="664" y="116"/>
                    <a:pt x="664" y="116"/>
                  </a:cubicBezTo>
                  <a:cubicBezTo>
                    <a:pt x="666" y="114"/>
                    <a:pt x="667" y="110"/>
                    <a:pt x="666" y="107"/>
                  </a:cubicBezTo>
                  <a:cubicBezTo>
                    <a:pt x="659" y="24"/>
                    <a:pt x="659" y="24"/>
                    <a:pt x="659" y="24"/>
                  </a:cubicBezTo>
                  <a:cubicBezTo>
                    <a:pt x="659" y="22"/>
                    <a:pt x="659" y="21"/>
                    <a:pt x="658" y="20"/>
                  </a:cubicBezTo>
                  <a:cubicBezTo>
                    <a:pt x="653" y="9"/>
                    <a:pt x="653" y="9"/>
                    <a:pt x="653" y="9"/>
                  </a:cubicBezTo>
                  <a:cubicBezTo>
                    <a:pt x="651" y="5"/>
                    <a:pt x="648" y="2"/>
                    <a:pt x="644" y="1"/>
                  </a:cubicBezTo>
                  <a:cubicBezTo>
                    <a:pt x="639" y="0"/>
                    <a:pt x="635" y="1"/>
                    <a:pt x="632" y="4"/>
                  </a:cubicBezTo>
                  <a:cubicBezTo>
                    <a:pt x="574" y="55"/>
                    <a:pt x="574" y="55"/>
                    <a:pt x="574" y="55"/>
                  </a:cubicBezTo>
                  <a:cubicBezTo>
                    <a:pt x="541" y="33"/>
                    <a:pt x="541" y="33"/>
                    <a:pt x="541" y="33"/>
                  </a:cubicBezTo>
                  <a:cubicBezTo>
                    <a:pt x="460" y="188"/>
                    <a:pt x="273" y="262"/>
                    <a:pt x="105"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 name="Freeform 8"/>
            <p:cNvSpPr>
              <a:spLocks/>
            </p:cNvSpPr>
            <p:nvPr/>
          </p:nvSpPr>
          <p:spPr bwMode="auto">
            <a:xfrm rot="21150042">
              <a:off x="5983990" y="2963296"/>
              <a:ext cx="479314" cy="576802"/>
            </a:xfrm>
            <a:custGeom>
              <a:avLst/>
              <a:gdLst>
                <a:gd name="T0" fmla="*/ 0 w 127"/>
                <a:gd name="T1" fmla="*/ 138 h 152"/>
                <a:gd name="T2" fmla="*/ 13 w 127"/>
                <a:gd name="T3" fmla="*/ 148 h 152"/>
                <a:gd name="T4" fmla="*/ 30 w 127"/>
                <a:gd name="T5" fmla="*/ 148 h 152"/>
                <a:gd name="T6" fmla="*/ 100 w 127"/>
                <a:gd name="T7" fmla="*/ 92 h 152"/>
                <a:gd name="T8" fmla="*/ 105 w 127"/>
                <a:gd name="T9" fmla="*/ 86 h 152"/>
                <a:gd name="T10" fmla="*/ 126 w 127"/>
                <a:gd name="T11" fmla="*/ 18 h 152"/>
                <a:gd name="T12" fmla="*/ 124 w 127"/>
                <a:gd name="T13" fmla="*/ 6 h 152"/>
                <a:gd name="T14" fmla="*/ 113 w 127"/>
                <a:gd name="T15" fmla="*/ 0 h 152"/>
                <a:gd name="T16" fmla="*/ 70 w 127"/>
                <a:gd name="T17" fmla="*/ 0 h 152"/>
                <a:gd name="T18" fmla="*/ 64 w 127"/>
                <a:gd name="T19" fmla="*/ 2 h 152"/>
                <a:gd name="T20" fmla="*/ 34 w 127"/>
                <a:gd name="T21" fmla="*/ 16 h 152"/>
                <a:gd name="T22" fmla="*/ 34 w 127"/>
                <a:gd name="T23" fmla="*/ 15 h 152"/>
                <a:gd name="T24" fmla="*/ 12 w 127"/>
                <a:gd name="T25" fmla="*/ 110 h 152"/>
                <a:gd name="T26" fmla="*/ 0 w 127"/>
                <a:gd name="T27"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52">
                  <a:moveTo>
                    <a:pt x="0" y="138"/>
                  </a:moveTo>
                  <a:cubicBezTo>
                    <a:pt x="13" y="148"/>
                    <a:pt x="13" y="148"/>
                    <a:pt x="13" y="148"/>
                  </a:cubicBezTo>
                  <a:cubicBezTo>
                    <a:pt x="18" y="152"/>
                    <a:pt x="25" y="152"/>
                    <a:pt x="30" y="148"/>
                  </a:cubicBezTo>
                  <a:cubicBezTo>
                    <a:pt x="100" y="92"/>
                    <a:pt x="100" y="92"/>
                    <a:pt x="100" y="92"/>
                  </a:cubicBezTo>
                  <a:cubicBezTo>
                    <a:pt x="102" y="91"/>
                    <a:pt x="104" y="88"/>
                    <a:pt x="105" y="86"/>
                  </a:cubicBezTo>
                  <a:cubicBezTo>
                    <a:pt x="126" y="18"/>
                    <a:pt x="126" y="18"/>
                    <a:pt x="126" y="18"/>
                  </a:cubicBezTo>
                  <a:cubicBezTo>
                    <a:pt x="127" y="14"/>
                    <a:pt x="126" y="9"/>
                    <a:pt x="124" y="6"/>
                  </a:cubicBezTo>
                  <a:cubicBezTo>
                    <a:pt x="121" y="2"/>
                    <a:pt x="117" y="0"/>
                    <a:pt x="113" y="0"/>
                  </a:cubicBezTo>
                  <a:cubicBezTo>
                    <a:pt x="70" y="0"/>
                    <a:pt x="70" y="0"/>
                    <a:pt x="70" y="0"/>
                  </a:cubicBezTo>
                  <a:cubicBezTo>
                    <a:pt x="68" y="0"/>
                    <a:pt x="66" y="1"/>
                    <a:pt x="64" y="2"/>
                  </a:cubicBezTo>
                  <a:cubicBezTo>
                    <a:pt x="34" y="16"/>
                    <a:pt x="34" y="16"/>
                    <a:pt x="34" y="16"/>
                  </a:cubicBezTo>
                  <a:cubicBezTo>
                    <a:pt x="34" y="15"/>
                    <a:pt x="34" y="15"/>
                    <a:pt x="34" y="15"/>
                  </a:cubicBezTo>
                  <a:cubicBezTo>
                    <a:pt x="31" y="47"/>
                    <a:pt x="24" y="79"/>
                    <a:pt x="12" y="110"/>
                  </a:cubicBezTo>
                  <a:cubicBezTo>
                    <a:pt x="9" y="120"/>
                    <a:pt x="5" y="129"/>
                    <a:pt x="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Freeform 9"/>
            <p:cNvSpPr>
              <a:spLocks/>
            </p:cNvSpPr>
            <p:nvPr/>
          </p:nvSpPr>
          <p:spPr bwMode="auto">
            <a:xfrm rot="21150042">
              <a:off x="5027895" y="1100766"/>
              <a:ext cx="2904321" cy="2128481"/>
            </a:xfrm>
            <a:custGeom>
              <a:avLst/>
              <a:gdLst>
                <a:gd name="T0" fmla="*/ 768 w 768"/>
                <a:gd name="T1" fmla="*/ 509 h 563"/>
                <a:gd name="T2" fmla="*/ 734 w 768"/>
                <a:gd name="T3" fmla="*/ 417 h 563"/>
                <a:gd name="T4" fmla="*/ 157 w 768"/>
                <a:gd name="T5" fmla="*/ 0 h 563"/>
                <a:gd name="T6" fmla="*/ 110 w 768"/>
                <a:gd name="T7" fmla="*/ 54 h 563"/>
                <a:gd name="T8" fmla="*/ 83 w 768"/>
                <a:gd name="T9" fmla="*/ 45 h 563"/>
                <a:gd name="T10" fmla="*/ 66 w 768"/>
                <a:gd name="T11" fmla="*/ 53 h 563"/>
                <a:gd name="T12" fmla="*/ 53 w 768"/>
                <a:gd name="T13" fmla="*/ 87 h 563"/>
                <a:gd name="T14" fmla="*/ 57 w 768"/>
                <a:gd name="T15" fmla="*/ 102 h 563"/>
                <a:gd name="T16" fmla="*/ 27 w 768"/>
                <a:gd name="T17" fmla="*/ 113 h 563"/>
                <a:gd name="T18" fmla="*/ 24 w 768"/>
                <a:gd name="T19" fmla="*/ 115 h 563"/>
                <a:gd name="T20" fmla="*/ 0 w 768"/>
                <a:gd name="T21" fmla="*/ 131 h 563"/>
                <a:gd name="T22" fmla="*/ 25 w 768"/>
                <a:gd name="T23" fmla="*/ 139 h 563"/>
                <a:gd name="T24" fmla="*/ 251 w 768"/>
                <a:gd name="T25" fmla="*/ 465 h 563"/>
                <a:gd name="T26" fmla="*/ 305 w 768"/>
                <a:gd name="T27" fmla="*/ 453 h 563"/>
                <a:gd name="T28" fmla="*/ 379 w 768"/>
                <a:gd name="T29" fmla="*/ 456 h 563"/>
                <a:gd name="T30" fmla="*/ 413 w 768"/>
                <a:gd name="T31" fmla="*/ 475 h 563"/>
                <a:gd name="T32" fmla="*/ 415 w 768"/>
                <a:gd name="T33" fmla="*/ 476 h 563"/>
                <a:gd name="T34" fmla="*/ 451 w 768"/>
                <a:gd name="T35" fmla="*/ 488 h 563"/>
                <a:gd name="T36" fmla="*/ 478 w 768"/>
                <a:gd name="T37" fmla="*/ 510 h 563"/>
                <a:gd name="T38" fmla="*/ 518 w 768"/>
                <a:gd name="T39" fmla="*/ 555 h 563"/>
                <a:gd name="T40" fmla="*/ 527 w 768"/>
                <a:gd name="T41" fmla="*/ 559 h 563"/>
                <a:gd name="T42" fmla="*/ 554 w 768"/>
                <a:gd name="T43" fmla="*/ 562 h 563"/>
                <a:gd name="T44" fmla="*/ 565 w 768"/>
                <a:gd name="T45" fmla="*/ 558 h 563"/>
                <a:gd name="T46" fmla="*/ 569 w 768"/>
                <a:gd name="T47" fmla="*/ 547 h 563"/>
                <a:gd name="T48" fmla="*/ 564 w 768"/>
                <a:gd name="T49" fmla="*/ 487 h 563"/>
                <a:gd name="T50" fmla="*/ 558 w 768"/>
                <a:gd name="T51" fmla="*/ 477 h 563"/>
                <a:gd name="T52" fmla="*/ 553 w 768"/>
                <a:gd name="T53" fmla="*/ 473 h 563"/>
                <a:gd name="T54" fmla="*/ 561 w 768"/>
                <a:gd name="T55" fmla="*/ 462 h 563"/>
                <a:gd name="T56" fmla="*/ 563 w 768"/>
                <a:gd name="T57" fmla="*/ 457 h 563"/>
                <a:gd name="T58" fmla="*/ 577 w 768"/>
                <a:gd name="T59" fmla="*/ 398 h 563"/>
                <a:gd name="T60" fmla="*/ 605 w 768"/>
                <a:gd name="T61" fmla="*/ 386 h 563"/>
                <a:gd name="T62" fmla="*/ 625 w 768"/>
                <a:gd name="T63" fmla="*/ 403 h 563"/>
                <a:gd name="T64" fmla="*/ 626 w 768"/>
                <a:gd name="T65" fmla="*/ 404 h 563"/>
                <a:gd name="T66" fmla="*/ 648 w 768"/>
                <a:gd name="T67" fmla="*/ 420 h 563"/>
                <a:gd name="T68" fmla="*/ 665 w 768"/>
                <a:gd name="T69" fmla="*/ 419 h 563"/>
                <a:gd name="T70" fmla="*/ 667 w 768"/>
                <a:gd name="T71" fmla="*/ 417 h 563"/>
                <a:gd name="T72" fmla="*/ 705 w 768"/>
                <a:gd name="T73" fmla="*/ 459 h 563"/>
                <a:gd name="T74" fmla="*/ 728 w 768"/>
                <a:gd name="T75" fmla="*/ 490 h 563"/>
                <a:gd name="T76" fmla="*/ 734 w 768"/>
                <a:gd name="T77" fmla="*/ 495 h 563"/>
                <a:gd name="T78" fmla="*/ 768 w 768"/>
                <a:gd name="T79" fmla="*/ 509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 h="563">
                  <a:moveTo>
                    <a:pt x="768" y="509"/>
                  </a:moveTo>
                  <a:cubicBezTo>
                    <a:pt x="759" y="478"/>
                    <a:pt x="748" y="447"/>
                    <a:pt x="734" y="417"/>
                  </a:cubicBezTo>
                  <a:cubicBezTo>
                    <a:pt x="626" y="176"/>
                    <a:pt x="401" y="25"/>
                    <a:pt x="157" y="0"/>
                  </a:cubicBezTo>
                  <a:cubicBezTo>
                    <a:pt x="110" y="54"/>
                    <a:pt x="110" y="54"/>
                    <a:pt x="110" y="54"/>
                  </a:cubicBezTo>
                  <a:cubicBezTo>
                    <a:pt x="83" y="45"/>
                    <a:pt x="83" y="45"/>
                    <a:pt x="83" y="45"/>
                  </a:cubicBezTo>
                  <a:cubicBezTo>
                    <a:pt x="76" y="43"/>
                    <a:pt x="68" y="46"/>
                    <a:pt x="66" y="53"/>
                  </a:cubicBezTo>
                  <a:cubicBezTo>
                    <a:pt x="53" y="87"/>
                    <a:pt x="53" y="87"/>
                    <a:pt x="53" y="87"/>
                  </a:cubicBezTo>
                  <a:cubicBezTo>
                    <a:pt x="51" y="92"/>
                    <a:pt x="52" y="98"/>
                    <a:pt x="57" y="102"/>
                  </a:cubicBezTo>
                  <a:cubicBezTo>
                    <a:pt x="27" y="113"/>
                    <a:pt x="27" y="113"/>
                    <a:pt x="27" y="113"/>
                  </a:cubicBezTo>
                  <a:cubicBezTo>
                    <a:pt x="26" y="114"/>
                    <a:pt x="25" y="114"/>
                    <a:pt x="24" y="115"/>
                  </a:cubicBezTo>
                  <a:cubicBezTo>
                    <a:pt x="0" y="131"/>
                    <a:pt x="0" y="131"/>
                    <a:pt x="0" y="131"/>
                  </a:cubicBezTo>
                  <a:cubicBezTo>
                    <a:pt x="8" y="133"/>
                    <a:pt x="17" y="136"/>
                    <a:pt x="25" y="139"/>
                  </a:cubicBezTo>
                  <a:cubicBezTo>
                    <a:pt x="165" y="192"/>
                    <a:pt x="250" y="325"/>
                    <a:pt x="251" y="465"/>
                  </a:cubicBezTo>
                  <a:cubicBezTo>
                    <a:pt x="305" y="453"/>
                    <a:pt x="305" y="453"/>
                    <a:pt x="305" y="453"/>
                  </a:cubicBezTo>
                  <a:cubicBezTo>
                    <a:pt x="379" y="456"/>
                    <a:pt x="379" y="456"/>
                    <a:pt x="379" y="456"/>
                  </a:cubicBezTo>
                  <a:cubicBezTo>
                    <a:pt x="413" y="475"/>
                    <a:pt x="413" y="475"/>
                    <a:pt x="413" y="475"/>
                  </a:cubicBezTo>
                  <a:cubicBezTo>
                    <a:pt x="414" y="475"/>
                    <a:pt x="415" y="475"/>
                    <a:pt x="415" y="476"/>
                  </a:cubicBezTo>
                  <a:cubicBezTo>
                    <a:pt x="451" y="488"/>
                    <a:pt x="451" y="488"/>
                    <a:pt x="451" y="488"/>
                  </a:cubicBezTo>
                  <a:cubicBezTo>
                    <a:pt x="478" y="510"/>
                    <a:pt x="478" y="510"/>
                    <a:pt x="478" y="510"/>
                  </a:cubicBezTo>
                  <a:cubicBezTo>
                    <a:pt x="518" y="555"/>
                    <a:pt x="518" y="555"/>
                    <a:pt x="518" y="555"/>
                  </a:cubicBezTo>
                  <a:cubicBezTo>
                    <a:pt x="520" y="557"/>
                    <a:pt x="523" y="559"/>
                    <a:pt x="527" y="559"/>
                  </a:cubicBezTo>
                  <a:cubicBezTo>
                    <a:pt x="554" y="562"/>
                    <a:pt x="554" y="562"/>
                    <a:pt x="554" y="562"/>
                  </a:cubicBezTo>
                  <a:cubicBezTo>
                    <a:pt x="558" y="563"/>
                    <a:pt x="562" y="561"/>
                    <a:pt x="565" y="558"/>
                  </a:cubicBezTo>
                  <a:cubicBezTo>
                    <a:pt x="568" y="555"/>
                    <a:pt x="569" y="551"/>
                    <a:pt x="569" y="547"/>
                  </a:cubicBezTo>
                  <a:cubicBezTo>
                    <a:pt x="564" y="487"/>
                    <a:pt x="564" y="487"/>
                    <a:pt x="564" y="487"/>
                  </a:cubicBezTo>
                  <a:cubicBezTo>
                    <a:pt x="563" y="483"/>
                    <a:pt x="561" y="480"/>
                    <a:pt x="558" y="477"/>
                  </a:cubicBezTo>
                  <a:cubicBezTo>
                    <a:pt x="553" y="473"/>
                    <a:pt x="553" y="473"/>
                    <a:pt x="553" y="473"/>
                  </a:cubicBezTo>
                  <a:cubicBezTo>
                    <a:pt x="561" y="462"/>
                    <a:pt x="561" y="462"/>
                    <a:pt x="561" y="462"/>
                  </a:cubicBezTo>
                  <a:cubicBezTo>
                    <a:pt x="562" y="461"/>
                    <a:pt x="562" y="459"/>
                    <a:pt x="563" y="457"/>
                  </a:cubicBezTo>
                  <a:cubicBezTo>
                    <a:pt x="577" y="398"/>
                    <a:pt x="577" y="398"/>
                    <a:pt x="577" y="398"/>
                  </a:cubicBezTo>
                  <a:cubicBezTo>
                    <a:pt x="605" y="386"/>
                    <a:pt x="605" y="386"/>
                    <a:pt x="605" y="386"/>
                  </a:cubicBezTo>
                  <a:cubicBezTo>
                    <a:pt x="625" y="403"/>
                    <a:pt x="625" y="403"/>
                    <a:pt x="625" y="403"/>
                  </a:cubicBezTo>
                  <a:cubicBezTo>
                    <a:pt x="625" y="403"/>
                    <a:pt x="626" y="403"/>
                    <a:pt x="626" y="404"/>
                  </a:cubicBezTo>
                  <a:cubicBezTo>
                    <a:pt x="648" y="420"/>
                    <a:pt x="648" y="420"/>
                    <a:pt x="648" y="420"/>
                  </a:cubicBezTo>
                  <a:cubicBezTo>
                    <a:pt x="653" y="423"/>
                    <a:pt x="660" y="423"/>
                    <a:pt x="665" y="419"/>
                  </a:cubicBezTo>
                  <a:cubicBezTo>
                    <a:pt x="667" y="417"/>
                    <a:pt x="667" y="417"/>
                    <a:pt x="667" y="417"/>
                  </a:cubicBezTo>
                  <a:cubicBezTo>
                    <a:pt x="705" y="459"/>
                    <a:pt x="705" y="459"/>
                    <a:pt x="705" y="459"/>
                  </a:cubicBezTo>
                  <a:cubicBezTo>
                    <a:pt x="728" y="490"/>
                    <a:pt x="728" y="490"/>
                    <a:pt x="728" y="490"/>
                  </a:cubicBezTo>
                  <a:cubicBezTo>
                    <a:pt x="729" y="492"/>
                    <a:pt x="731" y="494"/>
                    <a:pt x="734" y="495"/>
                  </a:cubicBezTo>
                  <a:lnTo>
                    <a:pt x="768" y="5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 name="Freeform 10"/>
            <p:cNvSpPr>
              <a:spLocks/>
            </p:cNvSpPr>
            <p:nvPr/>
          </p:nvSpPr>
          <p:spPr bwMode="auto">
            <a:xfrm rot="21150042">
              <a:off x="7863085" y="2815768"/>
              <a:ext cx="251843" cy="304650"/>
            </a:xfrm>
            <a:custGeom>
              <a:avLst/>
              <a:gdLst>
                <a:gd name="T0" fmla="*/ 53 w 67"/>
                <a:gd name="T1" fmla="*/ 15 h 80"/>
                <a:gd name="T2" fmla="*/ 21 w 67"/>
                <a:gd name="T3" fmla="*/ 2 h 80"/>
                <a:gd name="T4" fmla="*/ 4 w 67"/>
                <a:gd name="T5" fmla="*/ 9 h 80"/>
                <a:gd name="T6" fmla="*/ 9 w 67"/>
                <a:gd name="T7" fmla="*/ 27 h 80"/>
                <a:gd name="T8" fmla="*/ 39 w 67"/>
                <a:gd name="T9" fmla="*/ 47 h 80"/>
                <a:gd name="T10" fmla="*/ 67 w 67"/>
                <a:gd name="T11" fmla="*/ 80 h 80"/>
                <a:gd name="T12" fmla="*/ 53 w 67"/>
                <a:gd name="T13" fmla="*/ 15 h 80"/>
              </a:gdLst>
              <a:ahLst/>
              <a:cxnLst>
                <a:cxn ang="0">
                  <a:pos x="T0" y="T1"/>
                </a:cxn>
                <a:cxn ang="0">
                  <a:pos x="T2" y="T3"/>
                </a:cxn>
                <a:cxn ang="0">
                  <a:pos x="T4" y="T5"/>
                </a:cxn>
                <a:cxn ang="0">
                  <a:pos x="T6" y="T7"/>
                </a:cxn>
                <a:cxn ang="0">
                  <a:pos x="T8" y="T9"/>
                </a:cxn>
                <a:cxn ang="0">
                  <a:pos x="T10" y="T11"/>
                </a:cxn>
                <a:cxn ang="0">
                  <a:pos x="T12" y="T13"/>
                </a:cxn>
              </a:cxnLst>
              <a:rect l="0" t="0" r="r" b="b"/>
              <a:pathLst>
                <a:path w="67" h="80">
                  <a:moveTo>
                    <a:pt x="53" y="15"/>
                  </a:moveTo>
                  <a:cubicBezTo>
                    <a:pt x="21" y="2"/>
                    <a:pt x="21" y="2"/>
                    <a:pt x="21" y="2"/>
                  </a:cubicBezTo>
                  <a:cubicBezTo>
                    <a:pt x="15" y="0"/>
                    <a:pt x="7" y="3"/>
                    <a:pt x="4" y="9"/>
                  </a:cubicBezTo>
                  <a:cubicBezTo>
                    <a:pt x="0" y="15"/>
                    <a:pt x="3" y="23"/>
                    <a:pt x="9" y="27"/>
                  </a:cubicBezTo>
                  <a:cubicBezTo>
                    <a:pt x="21" y="35"/>
                    <a:pt x="35" y="44"/>
                    <a:pt x="39" y="47"/>
                  </a:cubicBezTo>
                  <a:cubicBezTo>
                    <a:pt x="43" y="51"/>
                    <a:pt x="58" y="68"/>
                    <a:pt x="67" y="80"/>
                  </a:cubicBezTo>
                  <a:cubicBezTo>
                    <a:pt x="64" y="58"/>
                    <a:pt x="59" y="37"/>
                    <a:pt x="5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 name="Freeform 11"/>
            <p:cNvSpPr>
              <a:spLocks/>
            </p:cNvSpPr>
            <p:nvPr/>
          </p:nvSpPr>
          <p:spPr bwMode="auto">
            <a:xfrm rot="21150042">
              <a:off x="6712001" y="4249126"/>
              <a:ext cx="280278" cy="613361"/>
            </a:xfrm>
            <a:custGeom>
              <a:avLst/>
              <a:gdLst>
                <a:gd name="T0" fmla="*/ 61 w 74"/>
                <a:gd name="T1" fmla="*/ 35 h 162"/>
                <a:gd name="T2" fmla="*/ 59 w 74"/>
                <a:gd name="T3" fmla="*/ 29 h 162"/>
                <a:gd name="T4" fmla="*/ 44 w 74"/>
                <a:gd name="T5" fmla="*/ 7 h 162"/>
                <a:gd name="T6" fmla="*/ 30 w 74"/>
                <a:gd name="T7" fmla="*/ 1 h 162"/>
                <a:gd name="T8" fmla="*/ 19 w 74"/>
                <a:gd name="T9" fmla="*/ 11 h 162"/>
                <a:gd name="T10" fmla="*/ 5 w 74"/>
                <a:gd name="T11" fmla="*/ 57 h 162"/>
                <a:gd name="T12" fmla="*/ 5 w 74"/>
                <a:gd name="T13" fmla="*/ 58 h 162"/>
                <a:gd name="T14" fmla="*/ 1 w 74"/>
                <a:gd name="T15" fmla="*/ 83 h 162"/>
                <a:gd name="T16" fmla="*/ 1 w 74"/>
                <a:gd name="T17" fmla="*/ 89 h 162"/>
                <a:gd name="T18" fmla="*/ 13 w 74"/>
                <a:gd name="T19" fmla="*/ 126 h 162"/>
                <a:gd name="T20" fmla="*/ 13 w 74"/>
                <a:gd name="T21" fmla="*/ 143 h 162"/>
                <a:gd name="T22" fmla="*/ 25 w 74"/>
                <a:gd name="T23" fmla="*/ 157 h 162"/>
                <a:gd name="T24" fmla="*/ 58 w 74"/>
                <a:gd name="T25" fmla="*/ 161 h 162"/>
                <a:gd name="T26" fmla="*/ 65 w 74"/>
                <a:gd name="T27" fmla="*/ 160 h 162"/>
                <a:gd name="T28" fmla="*/ 69 w 74"/>
                <a:gd name="T29" fmla="*/ 157 h 162"/>
                <a:gd name="T30" fmla="*/ 73 w 74"/>
                <a:gd name="T31" fmla="*/ 146 h 162"/>
                <a:gd name="T32" fmla="*/ 61 w 74"/>
                <a:gd name="T33"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162">
                  <a:moveTo>
                    <a:pt x="61" y="35"/>
                  </a:moveTo>
                  <a:cubicBezTo>
                    <a:pt x="61" y="33"/>
                    <a:pt x="60" y="31"/>
                    <a:pt x="59" y="29"/>
                  </a:cubicBezTo>
                  <a:cubicBezTo>
                    <a:pt x="44" y="7"/>
                    <a:pt x="44" y="7"/>
                    <a:pt x="44" y="7"/>
                  </a:cubicBezTo>
                  <a:cubicBezTo>
                    <a:pt x="41" y="2"/>
                    <a:pt x="35" y="0"/>
                    <a:pt x="30" y="1"/>
                  </a:cubicBezTo>
                  <a:cubicBezTo>
                    <a:pt x="25" y="2"/>
                    <a:pt x="21" y="5"/>
                    <a:pt x="19" y="11"/>
                  </a:cubicBezTo>
                  <a:cubicBezTo>
                    <a:pt x="5" y="57"/>
                    <a:pt x="5" y="57"/>
                    <a:pt x="5" y="57"/>
                  </a:cubicBezTo>
                  <a:cubicBezTo>
                    <a:pt x="5" y="57"/>
                    <a:pt x="5" y="58"/>
                    <a:pt x="5" y="58"/>
                  </a:cubicBezTo>
                  <a:cubicBezTo>
                    <a:pt x="1" y="83"/>
                    <a:pt x="1" y="83"/>
                    <a:pt x="1" y="83"/>
                  </a:cubicBezTo>
                  <a:cubicBezTo>
                    <a:pt x="0" y="85"/>
                    <a:pt x="1" y="87"/>
                    <a:pt x="1" y="89"/>
                  </a:cubicBezTo>
                  <a:cubicBezTo>
                    <a:pt x="13" y="126"/>
                    <a:pt x="13" y="126"/>
                    <a:pt x="13" y="126"/>
                  </a:cubicBezTo>
                  <a:cubicBezTo>
                    <a:pt x="13" y="143"/>
                    <a:pt x="13" y="143"/>
                    <a:pt x="13" y="143"/>
                  </a:cubicBezTo>
                  <a:cubicBezTo>
                    <a:pt x="12" y="150"/>
                    <a:pt x="18" y="156"/>
                    <a:pt x="25" y="157"/>
                  </a:cubicBezTo>
                  <a:cubicBezTo>
                    <a:pt x="58" y="161"/>
                    <a:pt x="58" y="161"/>
                    <a:pt x="58" y="161"/>
                  </a:cubicBezTo>
                  <a:cubicBezTo>
                    <a:pt x="60" y="162"/>
                    <a:pt x="63" y="161"/>
                    <a:pt x="65" y="160"/>
                  </a:cubicBezTo>
                  <a:cubicBezTo>
                    <a:pt x="67" y="159"/>
                    <a:pt x="68" y="159"/>
                    <a:pt x="69" y="157"/>
                  </a:cubicBezTo>
                  <a:cubicBezTo>
                    <a:pt x="72" y="154"/>
                    <a:pt x="74" y="150"/>
                    <a:pt x="73" y="146"/>
                  </a:cubicBezTo>
                  <a:lnTo>
                    <a:pt x="6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3" name="Freeform 12"/>
          <p:cNvSpPr>
            <a:spLocks/>
          </p:cNvSpPr>
          <p:nvPr/>
        </p:nvSpPr>
        <p:spPr bwMode="auto">
          <a:xfrm rot="21150042">
            <a:off x="3771581" y="1766823"/>
            <a:ext cx="2206103" cy="2695907"/>
          </a:xfrm>
          <a:custGeom>
            <a:avLst/>
            <a:gdLst>
              <a:gd name="T0" fmla="*/ 343 w 594"/>
              <a:gd name="T1" fmla="*/ 0 h 727"/>
              <a:gd name="T2" fmla="*/ 303 w 594"/>
              <a:gd name="T3" fmla="*/ 26 h 727"/>
              <a:gd name="T4" fmla="*/ 267 w 594"/>
              <a:gd name="T5" fmla="*/ 57 h 727"/>
              <a:gd name="T6" fmla="*/ 240 w 594"/>
              <a:gd name="T7" fmla="*/ 84 h 727"/>
              <a:gd name="T8" fmla="*/ 261 w 594"/>
              <a:gd name="T9" fmla="*/ 32 h 727"/>
              <a:gd name="T10" fmla="*/ 229 w 594"/>
              <a:gd name="T11" fmla="*/ 12 h 727"/>
              <a:gd name="T12" fmla="*/ 154 w 594"/>
              <a:gd name="T13" fmla="*/ 60 h 727"/>
              <a:gd name="T14" fmla="*/ 94 w 594"/>
              <a:gd name="T15" fmla="*/ 113 h 727"/>
              <a:gd name="T16" fmla="*/ 61 w 594"/>
              <a:gd name="T17" fmla="*/ 217 h 727"/>
              <a:gd name="T18" fmla="*/ 96 w 594"/>
              <a:gd name="T19" fmla="*/ 243 h 727"/>
              <a:gd name="T20" fmla="*/ 134 w 594"/>
              <a:gd name="T21" fmla="*/ 231 h 727"/>
              <a:gd name="T22" fmla="*/ 154 w 594"/>
              <a:gd name="T23" fmla="*/ 212 h 727"/>
              <a:gd name="T24" fmla="*/ 166 w 594"/>
              <a:gd name="T25" fmla="*/ 179 h 727"/>
              <a:gd name="T26" fmla="*/ 168 w 594"/>
              <a:gd name="T27" fmla="*/ 144 h 727"/>
              <a:gd name="T28" fmla="*/ 181 w 594"/>
              <a:gd name="T29" fmla="*/ 208 h 727"/>
              <a:gd name="T30" fmla="*/ 95 w 594"/>
              <a:gd name="T31" fmla="*/ 259 h 727"/>
              <a:gd name="T32" fmla="*/ 81 w 594"/>
              <a:gd name="T33" fmla="*/ 284 h 727"/>
              <a:gd name="T34" fmla="*/ 12 w 594"/>
              <a:gd name="T35" fmla="*/ 253 h 727"/>
              <a:gd name="T36" fmla="*/ 1 w 594"/>
              <a:gd name="T37" fmla="*/ 284 h 727"/>
              <a:gd name="T38" fmla="*/ 19 w 594"/>
              <a:gd name="T39" fmla="*/ 303 h 727"/>
              <a:gd name="T40" fmla="*/ 33 w 594"/>
              <a:gd name="T41" fmla="*/ 323 h 727"/>
              <a:gd name="T42" fmla="*/ 36 w 594"/>
              <a:gd name="T43" fmla="*/ 354 h 727"/>
              <a:gd name="T44" fmla="*/ 47 w 594"/>
              <a:gd name="T45" fmla="*/ 376 h 727"/>
              <a:gd name="T46" fmla="*/ 65 w 594"/>
              <a:gd name="T47" fmla="*/ 386 h 727"/>
              <a:gd name="T48" fmla="*/ 15 w 594"/>
              <a:gd name="T49" fmla="*/ 414 h 727"/>
              <a:gd name="T50" fmla="*/ 43 w 594"/>
              <a:gd name="T51" fmla="*/ 481 h 727"/>
              <a:gd name="T52" fmla="*/ 64 w 594"/>
              <a:gd name="T53" fmla="*/ 486 h 727"/>
              <a:gd name="T54" fmla="*/ 109 w 594"/>
              <a:gd name="T55" fmla="*/ 447 h 727"/>
              <a:gd name="T56" fmla="*/ 169 w 594"/>
              <a:gd name="T57" fmla="*/ 369 h 727"/>
              <a:gd name="T58" fmla="*/ 223 w 594"/>
              <a:gd name="T59" fmla="*/ 400 h 727"/>
              <a:gd name="T60" fmla="*/ 248 w 594"/>
              <a:gd name="T61" fmla="*/ 395 h 727"/>
              <a:gd name="T62" fmla="*/ 245 w 594"/>
              <a:gd name="T63" fmla="*/ 361 h 727"/>
              <a:gd name="T64" fmla="*/ 199 w 594"/>
              <a:gd name="T65" fmla="*/ 324 h 727"/>
              <a:gd name="T66" fmla="*/ 247 w 594"/>
              <a:gd name="T67" fmla="*/ 358 h 727"/>
              <a:gd name="T68" fmla="*/ 280 w 594"/>
              <a:gd name="T69" fmla="*/ 376 h 727"/>
              <a:gd name="T70" fmla="*/ 315 w 594"/>
              <a:gd name="T71" fmla="*/ 374 h 727"/>
              <a:gd name="T72" fmla="*/ 307 w 594"/>
              <a:gd name="T73" fmla="*/ 338 h 727"/>
              <a:gd name="T74" fmla="*/ 365 w 594"/>
              <a:gd name="T75" fmla="*/ 358 h 727"/>
              <a:gd name="T76" fmla="*/ 401 w 594"/>
              <a:gd name="T77" fmla="*/ 339 h 727"/>
              <a:gd name="T78" fmla="*/ 406 w 594"/>
              <a:gd name="T79" fmla="*/ 369 h 727"/>
              <a:gd name="T80" fmla="*/ 294 w 594"/>
              <a:gd name="T81" fmla="*/ 407 h 727"/>
              <a:gd name="T82" fmla="*/ 278 w 594"/>
              <a:gd name="T83" fmla="*/ 423 h 727"/>
              <a:gd name="T84" fmla="*/ 205 w 594"/>
              <a:gd name="T85" fmla="*/ 417 h 727"/>
              <a:gd name="T86" fmla="*/ 136 w 594"/>
              <a:gd name="T87" fmla="*/ 437 h 727"/>
              <a:gd name="T88" fmla="*/ 106 w 594"/>
              <a:gd name="T89" fmla="*/ 469 h 727"/>
              <a:gd name="T90" fmla="*/ 73 w 594"/>
              <a:gd name="T91" fmla="*/ 489 h 727"/>
              <a:gd name="T92" fmla="*/ 119 w 594"/>
              <a:gd name="T93" fmla="*/ 663 h 727"/>
              <a:gd name="T94" fmla="*/ 449 w 594"/>
              <a:gd name="T95" fmla="*/ 427 h 727"/>
              <a:gd name="T96" fmla="*/ 559 w 594"/>
              <a:gd name="T97" fmla="*/ 488 h 727"/>
              <a:gd name="T98" fmla="*/ 593 w 594"/>
              <a:gd name="T99" fmla="*/ 365 h 727"/>
              <a:gd name="T100" fmla="*/ 561 w 594"/>
              <a:gd name="T101" fmla="*/ 341 h 727"/>
              <a:gd name="T102" fmla="*/ 368 w 594"/>
              <a:gd name="T103" fmla="*/ 8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4" h="727">
                <a:moveTo>
                  <a:pt x="368" y="8"/>
                </a:moveTo>
                <a:cubicBezTo>
                  <a:pt x="360" y="5"/>
                  <a:pt x="351" y="2"/>
                  <a:pt x="343" y="0"/>
                </a:cubicBezTo>
                <a:cubicBezTo>
                  <a:pt x="304" y="25"/>
                  <a:pt x="304" y="25"/>
                  <a:pt x="304" y="25"/>
                </a:cubicBezTo>
                <a:cubicBezTo>
                  <a:pt x="303" y="25"/>
                  <a:pt x="303" y="26"/>
                  <a:pt x="303" y="26"/>
                </a:cubicBezTo>
                <a:cubicBezTo>
                  <a:pt x="270" y="53"/>
                  <a:pt x="270" y="53"/>
                  <a:pt x="270" y="53"/>
                </a:cubicBezTo>
                <a:cubicBezTo>
                  <a:pt x="269" y="54"/>
                  <a:pt x="268" y="55"/>
                  <a:pt x="267" y="57"/>
                </a:cubicBezTo>
                <a:cubicBezTo>
                  <a:pt x="247" y="93"/>
                  <a:pt x="247" y="93"/>
                  <a:pt x="247" y="93"/>
                </a:cubicBezTo>
                <a:cubicBezTo>
                  <a:pt x="240" y="84"/>
                  <a:pt x="240" y="84"/>
                  <a:pt x="240" y="84"/>
                </a:cubicBezTo>
                <a:cubicBezTo>
                  <a:pt x="262" y="48"/>
                  <a:pt x="262" y="48"/>
                  <a:pt x="262" y="48"/>
                </a:cubicBezTo>
                <a:cubicBezTo>
                  <a:pt x="265" y="43"/>
                  <a:pt x="265" y="36"/>
                  <a:pt x="261" y="32"/>
                </a:cubicBezTo>
                <a:cubicBezTo>
                  <a:pt x="247" y="14"/>
                  <a:pt x="247" y="14"/>
                  <a:pt x="247" y="14"/>
                </a:cubicBezTo>
                <a:cubicBezTo>
                  <a:pt x="243" y="9"/>
                  <a:pt x="235" y="8"/>
                  <a:pt x="229" y="12"/>
                </a:cubicBezTo>
                <a:cubicBezTo>
                  <a:pt x="156" y="60"/>
                  <a:pt x="156" y="60"/>
                  <a:pt x="156" y="60"/>
                </a:cubicBezTo>
                <a:cubicBezTo>
                  <a:pt x="155" y="60"/>
                  <a:pt x="155" y="60"/>
                  <a:pt x="154" y="60"/>
                </a:cubicBezTo>
                <a:cubicBezTo>
                  <a:pt x="98" y="107"/>
                  <a:pt x="98" y="107"/>
                  <a:pt x="98" y="107"/>
                </a:cubicBezTo>
                <a:cubicBezTo>
                  <a:pt x="96" y="109"/>
                  <a:pt x="95" y="111"/>
                  <a:pt x="94" y="113"/>
                </a:cubicBezTo>
                <a:cubicBezTo>
                  <a:pt x="59" y="204"/>
                  <a:pt x="59" y="204"/>
                  <a:pt x="59" y="204"/>
                </a:cubicBezTo>
                <a:cubicBezTo>
                  <a:pt x="58" y="208"/>
                  <a:pt x="58" y="213"/>
                  <a:pt x="61" y="217"/>
                </a:cubicBezTo>
                <a:cubicBezTo>
                  <a:pt x="78" y="240"/>
                  <a:pt x="78" y="240"/>
                  <a:pt x="78" y="240"/>
                </a:cubicBezTo>
                <a:cubicBezTo>
                  <a:pt x="82" y="245"/>
                  <a:pt x="90" y="247"/>
                  <a:pt x="96" y="243"/>
                </a:cubicBezTo>
                <a:cubicBezTo>
                  <a:pt x="119" y="229"/>
                  <a:pt x="119" y="229"/>
                  <a:pt x="119" y="229"/>
                </a:cubicBezTo>
                <a:cubicBezTo>
                  <a:pt x="134" y="231"/>
                  <a:pt x="134" y="231"/>
                  <a:pt x="134" y="231"/>
                </a:cubicBezTo>
                <a:cubicBezTo>
                  <a:pt x="139" y="232"/>
                  <a:pt x="145" y="229"/>
                  <a:pt x="148" y="224"/>
                </a:cubicBezTo>
                <a:cubicBezTo>
                  <a:pt x="154" y="212"/>
                  <a:pt x="154" y="212"/>
                  <a:pt x="154" y="212"/>
                </a:cubicBezTo>
                <a:cubicBezTo>
                  <a:pt x="155" y="211"/>
                  <a:pt x="155" y="211"/>
                  <a:pt x="155" y="210"/>
                </a:cubicBezTo>
                <a:cubicBezTo>
                  <a:pt x="166" y="179"/>
                  <a:pt x="166" y="179"/>
                  <a:pt x="166" y="179"/>
                </a:cubicBezTo>
                <a:cubicBezTo>
                  <a:pt x="167" y="178"/>
                  <a:pt x="167" y="176"/>
                  <a:pt x="167" y="175"/>
                </a:cubicBezTo>
                <a:cubicBezTo>
                  <a:pt x="168" y="144"/>
                  <a:pt x="168" y="144"/>
                  <a:pt x="168" y="144"/>
                </a:cubicBezTo>
                <a:cubicBezTo>
                  <a:pt x="206" y="170"/>
                  <a:pt x="206" y="170"/>
                  <a:pt x="206" y="170"/>
                </a:cubicBezTo>
                <a:cubicBezTo>
                  <a:pt x="181" y="208"/>
                  <a:pt x="181" y="208"/>
                  <a:pt x="181" y="208"/>
                </a:cubicBezTo>
                <a:cubicBezTo>
                  <a:pt x="122" y="247"/>
                  <a:pt x="122" y="247"/>
                  <a:pt x="122" y="247"/>
                </a:cubicBezTo>
                <a:cubicBezTo>
                  <a:pt x="95" y="259"/>
                  <a:pt x="95" y="259"/>
                  <a:pt x="95" y="259"/>
                </a:cubicBezTo>
                <a:cubicBezTo>
                  <a:pt x="91" y="261"/>
                  <a:pt x="88" y="264"/>
                  <a:pt x="87" y="267"/>
                </a:cubicBezTo>
                <a:cubicBezTo>
                  <a:pt x="81" y="284"/>
                  <a:pt x="81" y="284"/>
                  <a:pt x="81" y="284"/>
                </a:cubicBezTo>
                <a:cubicBezTo>
                  <a:pt x="24" y="253"/>
                  <a:pt x="24" y="253"/>
                  <a:pt x="24" y="253"/>
                </a:cubicBezTo>
                <a:cubicBezTo>
                  <a:pt x="20" y="251"/>
                  <a:pt x="16" y="251"/>
                  <a:pt x="12" y="253"/>
                </a:cubicBezTo>
                <a:cubicBezTo>
                  <a:pt x="8" y="255"/>
                  <a:pt x="5" y="259"/>
                  <a:pt x="4" y="263"/>
                </a:cubicBezTo>
                <a:cubicBezTo>
                  <a:pt x="1" y="284"/>
                  <a:pt x="1" y="284"/>
                  <a:pt x="1" y="284"/>
                </a:cubicBezTo>
                <a:cubicBezTo>
                  <a:pt x="0" y="291"/>
                  <a:pt x="3" y="297"/>
                  <a:pt x="9" y="299"/>
                </a:cubicBezTo>
                <a:cubicBezTo>
                  <a:pt x="19" y="303"/>
                  <a:pt x="19" y="303"/>
                  <a:pt x="19" y="303"/>
                </a:cubicBezTo>
                <a:cubicBezTo>
                  <a:pt x="22" y="314"/>
                  <a:pt x="22" y="314"/>
                  <a:pt x="22" y="314"/>
                </a:cubicBezTo>
                <a:cubicBezTo>
                  <a:pt x="24" y="319"/>
                  <a:pt x="28" y="322"/>
                  <a:pt x="33" y="323"/>
                </a:cubicBezTo>
                <a:cubicBezTo>
                  <a:pt x="54" y="327"/>
                  <a:pt x="54" y="327"/>
                  <a:pt x="54" y="327"/>
                </a:cubicBezTo>
                <a:cubicBezTo>
                  <a:pt x="36" y="354"/>
                  <a:pt x="36" y="354"/>
                  <a:pt x="36" y="354"/>
                </a:cubicBezTo>
                <a:cubicBezTo>
                  <a:pt x="34" y="358"/>
                  <a:pt x="34" y="364"/>
                  <a:pt x="36" y="368"/>
                </a:cubicBezTo>
                <a:cubicBezTo>
                  <a:pt x="38" y="372"/>
                  <a:pt x="42" y="375"/>
                  <a:pt x="47" y="376"/>
                </a:cubicBezTo>
                <a:cubicBezTo>
                  <a:pt x="62" y="377"/>
                  <a:pt x="62" y="377"/>
                  <a:pt x="62" y="377"/>
                </a:cubicBezTo>
                <a:cubicBezTo>
                  <a:pt x="65" y="386"/>
                  <a:pt x="65" y="386"/>
                  <a:pt x="65" y="386"/>
                </a:cubicBezTo>
                <a:cubicBezTo>
                  <a:pt x="23" y="406"/>
                  <a:pt x="23" y="406"/>
                  <a:pt x="23" y="406"/>
                </a:cubicBezTo>
                <a:cubicBezTo>
                  <a:pt x="19" y="407"/>
                  <a:pt x="16" y="410"/>
                  <a:pt x="15" y="414"/>
                </a:cubicBezTo>
                <a:cubicBezTo>
                  <a:pt x="14" y="417"/>
                  <a:pt x="14" y="421"/>
                  <a:pt x="16" y="424"/>
                </a:cubicBezTo>
                <a:cubicBezTo>
                  <a:pt x="43" y="481"/>
                  <a:pt x="43" y="481"/>
                  <a:pt x="43" y="481"/>
                </a:cubicBezTo>
                <a:cubicBezTo>
                  <a:pt x="45" y="484"/>
                  <a:pt x="49" y="487"/>
                  <a:pt x="52" y="488"/>
                </a:cubicBezTo>
                <a:cubicBezTo>
                  <a:pt x="57" y="489"/>
                  <a:pt x="61" y="488"/>
                  <a:pt x="64" y="486"/>
                </a:cubicBezTo>
                <a:cubicBezTo>
                  <a:pt x="104" y="455"/>
                  <a:pt x="104" y="455"/>
                  <a:pt x="104" y="455"/>
                </a:cubicBezTo>
                <a:cubicBezTo>
                  <a:pt x="107" y="453"/>
                  <a:pt x="109" y="450"/>
                  <a:pt x="109" y="447"/>
                </a:cubicBezTo>
                <a:cubicBezTo>
                  <a:pt x="118" y="397"/>
                  <a:pt x="118" y="397"/>
                  <a:pt x="118" y="397"/>
                </a:cubicBezTo>
                <a:cubicBezTo>
                  <a:pt x="169" y="369"/>
                  <a:pt x="169" y="369"/>
                  <a:pt x="169" y="369"/>
                </a:cubicBezTo>
                <a:cubicBezTo>
                  <a:pt x="211" y="382"/>
                  <a:pt x="211" y="382"/>
                  <a:pt x="211" y="382"/>
                </a:cubicBezTo>
                <a:cubicBezTo>
                  <a:pt x="223" y="400"/>
                  <a:pt x="223" y="400"/>
                  <a:pt x="223" y="400"/>
                </a:cubicBezTo>
                <a:cubicBezTo>
                  <a:pt x="226" y="405"/>
                  <a:pt x="231" y="407"/>
                  <a:pt x="237" y="406"/>
                </a:cubicBezTo>
                <a:cubicBezTo>
                  <a:pt x="242" y="405"/>
                  <a:pt x="246" y="401"/>
                  <a:pt x="248" y="395"/>
                </a:cubicBezTo>
                <a:cubicBezTo>
                  <a:pt x="252" y="376"/>
                  <a:pt x="252" y="376"/>
                  <a:pt x="252" y="376"/>
                </a:cubicBezTo>
                <a:cubicBezTo>
                  <a:pt x="253" y="370"/>
                  <a:pt x="250" y="364"/>
                  <a:pt x="245" y="361"/>
                </a:cubicBezTo>
                <a:cubicBezTo>
                  <a:pt x="189" y="333"/>
                  <a:pt x="189" y="333"/>
                  <a:pt x="189" y="333"/>
                </a:cubicBezTo>
                <a:cubicBezTo>
                  <a:pt x="199" y="324"/>
                  <a:pt x="199" y="324"/>
                  <a:pt x="199" y="324"/>
                </a:cubicBezTo>
                <a:cubicBezTo>
                  <a:pt x="247" y="358"/>
                  <a:pt x="247" y="358"/>
                  <a:pt x="247" y="358"/>
                </a:cubicBezTo>
                <a:cubicBezTo>
                  <a:pt x="247" y="358"/>
                  <a:pt x="247" y="358"/>
                  <a:pt x="247" y="358"/>
                </a:cubicBezTo>
                <a:cubicBezTo>
                  <a:pt x="274" y="375"/>
                  <a:pt x="274" y="375"/>
                  <a:pt x="274" y="375"/>
                </a:cubicBezTo>
                <a:cubicBezTo>
                  <a:pt x="276" y="376"/>
                  <a:pt x="278" y="376"/>
                  <a:pt x="280" y="376"/>
                </a:cubicBezTo>
                <a:cubicBezTo>
                  <a:pt x="302" y="379"/>
                  <a:pt x="302" y="379"/>
                  <a:pt x="302" y="379"/>
                </a:cubicBezTo>
                <a:cubicBezTo>
                  <a:pt x="307" y="380"/>
                  <a:pt x="312" y="378"/>
                  <a:pt x="315" y="374"/>
                </a:cubicBezTo>
                <a:cubicBezTo>
                  <a:pt x="318" y="370"/>
                  <a:pt x="319" y="364"/>
                  <a:pt x="316" y="360"/>
                </a:cubicBezTo>
                <a:cubicBezTo>
                  <a:pt x="307" y="338"/>
                  <a:pt x="307" y="338"/>
                  <a:pt x="307" y="338"/>
                </a:cubicBezTo>
                <a:cubicBezTo>
                  <a:pt x="309" y="337"/>
                  <a:pt x="309" y="337"/>
                  <a:pt x="309" y="337"/>
                </a:cubicBezTo>
                <a:cubicBezTo>
                  <a:pt x="365" y="358"/>
                  <a:pt x="365" y="358"/>
                  <a:pt x="365" y="358"/>
                </a:cubicBezTo>
                <a:cubicBezTo>
                  <a:pt x="369" y="359"/>
                  <a:pt x="374" y="358"/>
                  <a:pt x="378" y="356"/>
                </a:cubicBezTo>
                <a:cubicBezTo>
                  <a:pt x="401" y="339"/>
                  <a:pt x="401" y="339"/>
                  <a:pt x="401" y="339"/>
                </a:cubicBezTo>
                <a:cubicBezTo>
                  <a:pt x="410" y="366"/>
                  <a:pt x="410" y="366"/>
                  <a:pt x="410" y="366"/>
                </a:cubicBezTo>
                <a:cubicBezTo>
                  <a:pt x="406" y="369"/>
                  <a:pt x="406" y="369"/>
                  <a:pt x="406" y="369"/>
                </a:cubicBezTo>
                <a:cubicBezTo>
                  <a:pt x="338" y="391"/>
                  <a:pt x="338" y="391"/>
                  <a:pt x="338" y="391"/>
                </a:cubicBezTo>
                <a:cubicBezTo>
                  <a:pt x="294" y="407"/>
                  <a:pt x="294" y="407"/>
                  <a:pt x="294" y="407"/>
                </a:cubicBezTo>
                <a:cubicBezTo>
                  <a:pt x="288" y="409"/>
                  <a:pt x="284" y="414"/>
                  <a:pt x="284" y="420"/>
                </a:cubicBezTo>
                <a:cubicBezTo>
                  <a:pt x="278" y="423"/>
                  <a:pt x="278" y="423"/>
                  <a:pt x="278" y="423"/>
                </a:cubicBezTo>
                <a:cubicBezTo>
                  <a:pt x="225" y="435"/>
                  <a:pt x="225" y="435"/>
                  <a:pt x="225" y="435"/>
                </a:cubicBezTo>
                <a:cubicBezTo>
                  <a:pt x="205" y="417"/>
                  <a:pt x="205" y="417"/>
                  <a:pt x="205" y="417"/>
                </a:cubicBezTo>
                <a:cubicBezTo>
                  <a:pt x="201" y="413"/>
                  <a:pt x="196" y="412"/>
                  <a:pt x="191" y="414"/>
                </a:cubicBezTo>
                <a:cubicBezTo>
                  <a:pt x="136" y="437"/>
                  <a:pt x="136" y="437"/>
                  <a:pt x="136" y="437"/>
                </a:cubicBezTo>
                <a:cubicBezTo>
                  <a:pt x="134" y="437"/>
                  <a:pt x="132" y="439"/>
                  <a:pt x="131" y="440"/>
                </a:cubicBezTo>
                <a:cubicBezTo>
                  <a:pt x="106" y="469"/>
                  <a:pt x="106" y="469"/>
                  <a:pt x="106" y="469"/>
                </a:cubicBezTo>
                <a:cubicBezTo>
                  <a:pt x="80" y="481"/>
                  <a:pt x="80" y="481"/>
                  <a:pt x="80" y="481"/>
                </a:cubicBezTo>
                <a:cubicBezTo>
                  <a:pt x="77" y="483"/>
                  <a:pt x="74" y="486"/>
                  <a:pt x="73" y="489"/>
                </a:cubicBezTo>
                <a:cubicBezTo>
                  <a:pt x="29" y="613"/>
                  <a:pt x="29" y="613"/>
                  <a:pt x="29" y="613"/>
                </a:cubicBezTo>
                <a:cubicBezTo>
                  <a:pt x="56" y="633"/>
                  <a:pt x="86" y="651"/>
                  <a:pt x="119" y="663"/>
                </a:cubicBezTo>
                <a:cubicBezTo>
                  <a:pt x="287" y="727"/>
                  <a:pt x="474" y="653"/>
                  <a:pt x="555" y="498"/>
                </a:cubicBezTo>
                <a:cubicBezTo>
                  <a:pt x="449" y="427"/>
                  <a:pt x="449" y="427"/>
                  <a:pt x="449" y="427"/>
                </a:cubicBezTo>
                <a:cubicBezTo>
                  <a:pt x="460" y="411"/>
                  <a:pt x="460" y="411"/>
                  <a:pt x="460" y="411"/>
                </a:cubicBezTo>
                <a:cubicBezTo>
                  <a:pt x="559" y="488"/>
                  <a:pt x="559" y="488"/>
                  <a:pt x="559" y="488"/>
                </a:cubicBezTo>
                <a:cubicBezTo>
                  <a:pt x="564" y="479"/>
                  <a:pt x="568" y="470"/>
                  <a:pt x="571" y="460"/>
                </a:cubicBezTo>
                <a:cubicBezTo>
                  <a:pt x="583" y="429"/>
                  <a:pt x="590" y="397"/>
                  <a:pt x="593" y="365"/>
                </a:cubicBezTo>
                <a:cubicBezTo>
                  <a:pt x="557" y="349"/>
                  <a:pt x="557" y="349"/>
                  <a:pt x="557" y="349"/>
                </a:cubicBezTo>
                <a:cubicBezTo>
                  <a:pt x="561" y="341"/>
                  <a:pt x="561" y="341"/>
                  <a:pt x="561" y="341"/>
                </a:cubicBezTo>
                <a:cubicBezTo>
                  <a:pt x="594" y="334"/>
                  <a:pt x="594" y="334"/>
                  <a:pt x="594" y="334"/>
                </a:cubicBezTo>
                <a:cubicBezTo>
                  <a:pt x="593" y="194"/>
                  <a:pt x="508" y="61"/>
                  <a:pt x="368" y="8"/>
                </a:cubicBezTo>
                <a:close/>
              </a:path>
            </a:pathLst>
          </a:custGeom>
          <a:solidFill>
            <a:schemeClr val="accent3"/>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406" name="Rectangle 10"/>
          <p:cNvSpPr>
            <a:spLocks noChangeArrowheads="1"/>
          </p:cNvSpPr>
          <p:nvPr/>
        </p:nvSpPr>
        <p:spPr bwMode="auto">
          <a:xfrm>
            <a:off x="2728472" y="4826070"/>
            <a:ext cx="2382025" cy="504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dirty="0">
              <a:solidFill>
                <a:prstClr val="black"/>
              </a:solidFill>
              <a:latin typeface="Segoe UI"/>
            </a:endParaRPr>
          </a:p>
        </p:txBody>
      </p:sp>
      <p:grpSp>
        <p:nvGrpSpPr>
          <p:cNvPr id="351" name="Group 8"/>
          <p:cNvGrpSpPr>
            <a:grpSpLocks noChangeAspect="1"/>
          </p:cNvGrpSpPr>
          <p:nvPr/>
        </p:nvGrpSpPr>
        <p:grpSpPr bwMode="auto">
          <a:xfrm>
            <a:off x="3939950" y="2062482"/>
            <a:ext cx="1845215" cy="1845215"/>
            <a:chOff x="1254" y="1009"/>
            <a:chExt cx="1860" cy="1860"/>
          </a:xfrm>
        </p:grpSpPr>
        <p:sp>
          <p:nvSpPr>
            <p:cNvPr id="352" name="AutoShape 7"/>
            <p:cNvSpPr>
              <a:spLocks noChangeAspect="1" noChangeArrowheads="1" noTextEdit="1"/>
            </p:cNvSpPr>
            <p:nvPr/>
          </p:nvSpPr>
          <p:spPr bwMode="auto">
            <a:xfrm>
              <a:off x="1254" y="1009"/>
              <a:ext cx="1860" cy="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53" name="Freeform 9"/>
            <p:cNvSpPr>
              <a:spLocks/>
            </p:cNvSpPr>
            <p:nvPr/>
          </p:nvSpPr>
          <p:spPr bwMode="auto">
            <a:xfrm>
              <a:off x="2711" y="134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54" name="Rectangle 10"/>
            <p:cNvSpPr>
              <a:spLocks noChangeArrowheads="1"/>
            </p:cNvSpPr>
            <p:nvPr/>
          </p:nvSpPr>
          <p:spPr bwMode="auto">
            <a:xfrm>
              <a:off x="1688" y="141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55" name="Rectangle 11"/>
            <p:cNvSpPr>
              <a:spLocks noChangeArrowheads="1"/>
            </p:cNvSpPr>
            <p:nvPr/>
          </p:nvSpPr>
          <p:spPr bwMode="auto">
            <a:xfrm>
              <a:off x="1696" y="150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56" name="Rectangle 12"/>
            <p:cNvSpPr>
              <a:spLocks noChangeArrowheads="1"/>
            </p:cNvSpPr>
            <p:nvPr/>
          </p:nvSpPr>
          <p:spPr bwMode="auto">
            <a:xfrm>
              <a:off x="1688" y="150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57" name="Freeform 13"/>
            <p:cNvSpPr>
              <a:spLocks/>
            </p:cNvSpPr>
            <p:nvPr/>
          </p:nvSpPr>
          <p:spPr bwMode="auto">
            <a:xfrm>
              <a:off x="2172" y="1280"/>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58" name="Rectangle 14"/>
            <p:cNvSpPr>
              <a:spLocks noChangeArrowheads="1"/>
            </p:cNvSpPr>
            <p:nvPr/>
          </p:nvSpPr>
          <p:spPr bwMode="auto">
            <a:xfrm>
              <a:off x="2792" y="130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59" name="Freeform 15"/>
            <p:cNvSpPr>
              <a:spLocks/>
            </p:cNvSpPr>
            <p:nvPr/>
          </p:nvSpPr>
          <p:spPr bwMode="auto">
            <a:xfrm>
              <a:off x="2800" y="1299"/>
              <a:ext cx="1" cy="0"/>
            </a:xfrm>
            <a:custGeom>
              <a:avLst/>
              <a:gdLst>
                <a:gd name="T0" fmla="*/ 0 w 1"/>
                <a:gd name="T1" fmla="*/ 1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1" y="0"/>
                  </a:lnTo>
                  <a:lnTo>
                    <a:pt x="1"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0" name="Freeform 16"/>
            <p:cNvSpPr>
              <a:spLocks/>
            </p:cNvSpPr>
            <p:nvPr/>
          </p:nvSpPr>
          <p:spPr bwMode="auto">
            <a:xfrm>
              <a:off x="2786" y="1295"/>
              <a:ext cx="14" cy="8"/>
            </a:xfrm>
            <a:custGeom>
              <a:avLst/>
              <a:gdLst>
                <a:gd name="T0" fmla="*/ 11 w 14"/>
                <a:gd name="T1" fmla="*/ 5 h 9"/>
                <a:gd name="T2" fmla="*/ 14 w 14"/>
                <a:gd name="T3" fmla="*/ 5 h 9"/>
                <a:gd name="T4" fmla="*/ 9 w 14"/>
                <a:gd name="T5" fmla="*/ 3 h 9"/>
                <a:gd name="T6" fmla="*/ 4 w 14"/>
                <a:gd name="T7" fmla="*/ 1 h 9"/>
                <a:gd name="T8" fmla="*/ 3 w 14"/>
                <a:gd name="T9" fmla="*/ 0 h 9"/>
                <a:gd name="T10" fmla="*/ 0 w 14"/>
                <a:gd name="T11" fmla="*/ 6 h 9"/>
                <a:gd name="T12" fmla="*/ 6 w 14"/>
                <a:gd name="T13" fmla="*/ 9 h 9"/>
                <a:gd name="T14" fmla="*/ 5 w 14"/>
                <a:gd name="T15" fmla="*/ 7 h 9"/>
                <a:gd name="T16" fmla="*/ 11 w 14"/>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9">
                  <a:moveTo>
                    <a:pt x="11" y="5"/>
                  </a:moveTo>
                  <a:cubicBezTo>
                    <a:pt x="12" y="6"/>
                    <a:pt x="13" y="5"/>
                    <a:pt x="14" y="5"/>
                  </a:cubicBezTo>
                  <a:cubicBezTo>
                    <a:pt x="13" y="4"/>
                    <a:pt x="11" y="4"/>
                    <a:pt x="9" y="3"/>
                  </a:cubicBezTo>
                  <a:cubicBezTo>
                    <a:pt x="8" y="3"/>
                    <a:pt x="6" y="2"/>
                    <a:pt x="4" y="1"/>
                  </a:cubicBezTo>
                  <a:cubicBezTo>
                    <a:pt x="4" y="1"/>
                    <a:pt x="3" y="0"/>
                    <a:pt x="3" y="0"/>
                  </a:cubicBezTo>
                  <a:cubicBezTo>
                    <a:pt x="4" y="3"/>
                    <a:pt x="3" y="5"/>
                    <a:pt x="0" y="6"/>
                  </a:cubicBezTo>
                  <a:cubicBezTo>
                    <a:pt x="2" y="7"/>
                    <a:pt x="4" y="8"/>
                    <a:pt x="6" y="9"/>
                  </a:cubicBezTo>
                  <a:cubicBezTo>
                    <a:pt x="5" y="8"/>
                    <a:pt x="5" y="7"/>
                    <a:pt x="5" y="7"/>
                  </a:cubicBezTo>
                  <a:cubicBezTo>
                    <a:pt x="7" y="5"/>
                    <a:pt x="8"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1" name="Freeform 17"/>
            <p:cNvSpPr>
              <a:spLocks/>
            </p:cNvSpPr>
            <p:nvPr/>
          </p:nvSpPr>
          <p:spPr bwMode="auto">
            <a:xfrm>
              <a:off x="2783" y="1281"/>
              <a:ext cx="11" cy="11"/>
            </a:xfrm>
            <a:custGeom>
              <a:avLst/>
              <a:gdLst>
                <a:gd name="T0" fmla="*/ 2 w 11"/>
                <a:gd name="T1" fmla="*/ 7 h 11"/>
                <a:gd name="T2" fmla="*/ 10 w 11"/>
                <a:gd name="T3" fmla="*/ 11 h 11"/>
                <a:gd name="T4" fmla="*/ 10 w 11"/>
                <a:gd name="T5" fmla="*/ 11 h 11"/>
                <a:gd name="T6" fmla="*/ 10 w 11"/>
                <a:gd name="T7" fmla="*/ 11 h 11"/>
                <a:gd name="T8" fmla="*/ 10 w 11"/>
                <a:gd name="T9" fmla="*/ 11 h 11"/>
                <a:gd name="T10" fmla="*/ 9 w 11"/>
                <a:gd name="T11" fmla="*/ 8 h 11"/>
                <a:gd name="T12" fmla="*/ 2 w 11"/>
                <a:gd name="T13" fmla="*/ 2 h 11"/>
                <a:gd name="T14" fmla="*/ 0 w 11"/>
                <a:gd name="T15" fmla="*/ 0 h 11"/>
                <a:gd name="T16" fmla="*/ 2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2" y="7"/>
                  </a:moveTo>
                  <a:cubicBezTo>
                    <a:pt x="6" y="7"/>
                    <a:pt x="8" y="9"/>
                    <a:pt x="10" y="11"/>
                  </a:cubicBezTo>
                  <a:cubicBezTo>
                    <a:pt x="10" y="11"/>
                    <a:pt x="10" y="11"/>
                    <a:pt x="10" y="11"/>
                  </a:cubicBezTo>
                  <a:cubicBezTo>
                    <a:pt x="10" y="11"/>
                    <a:pt x="10" y="11"/>
                    <a:pt x="10" y="11"/>
                  </a:cubicBezTo>
                  <a:cubicBezTo>
                    <a:pt x="10" y="11"/>
                    <a:pt x="10" y="11"/>
                    <a:pt x="10" y="11"/>
                  </a:cubicBezTo>
                  <a:cubicBezTo>
                    <a:pt x="11" y="10"/>
                    <a:pt x="10" y="9"/>
                    <a:pt x="9" y="8"/>
                  </a:cubicBezTo>
                  <a:cubicBezTo>
                    <a:pt x="7" y="6"/>
                    <a:pt x="5" y="4"/>
                    <a:pt x="2" y="2"/>
                  </a:cubicBezTo>
                  <a:cubicBezTo>
                    <a:pt x="2" y="1"/>
                    <a:pt x="1" y="1"/>
                    <a:pt x="0" y="0"/>
                  </a:cubicBezTo>
                  <a:cubicBezTo>
                    <a:pt x="0" y="3"/>
                    <a:pt x="5" y="4"/>
                    <a:pt x="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2" name="Freeform 18"/>
            <p:cNvSpPr>
              <a:spLocks/>
            </p:cNvSpPr>
            <p:nvPr/>
          </p:nvSpPr>
          <p:spPr bwMode="auto">
            <a:xfrm>
              <a:off x="2410" y="1078"/>
              <a:ext cx="7" cy="4"/>
            </a:xfrm>
            <a:custGeom>
              <a:avLst/>
              <a:gdLst>
                <a:gd name="T0" fmla="*/ 0 w 7"/>
                <a:gd name="T1" fmla="*/ 4 h 4"/>
                <a:gd name="T2" fmla="*/ 7 w 7"/>
                <a:gd name="T3" fmla="*/ 4 h 4"/>
                <a:gd name="T4" fmla="*/ 5 w 7"/>
                <a:gd name="T5" fmla="*/ 0 h 4"/>
                <a:gd name="T6" fmla="*/ 0 w 7"/>
                <a:gd name="T7" fmla="*/ 4 h 4"/>
              </a:gdLst>
              <a:ahLst/>
              <a:cxnLst>
                <a:cxn ang="0">
                  <a:pos x="T0" y="T1"/>
                </a:cxn>
                <a:cxn ang="0">
                  <a:pos x="T2" y="T3"/>
                </a:cxn>
                <a:cxn ang="0">
                  <a:pos x="T4" y="T5"/>
                </a:cxn>
                <a:cxn ang="0">
                  <a:pos x="T6" y="T7"/>
                </a:cxn>
              </a:cxnLst>
              <a:rect l="0" t="0" r="r" b="b"/>
              <a:pathLst>
                <a:path w="7" h="4">
                  <a:moveTo>
                    <a:pt x="0" y="4"/>
                  </a:moveTo>
                  <a:cubicBezTo>
                    <a:pt x="2" y="4"/>
                    <a:pt x="5" y="4"/>
                    <a:pt x="7" y="4"/>
                  </a:cubicBezTo>
                  <a:cubicBezTo>
                    <a:pt x="6" y="2"/>
                    <a:pt x="5" y="1"/>
                    <a:pt x="5" y="0"/>
                  </a:cubicBezTo>
                  <a:cubicBezTo>
                    <a:pt x="3" y="1"/>
                    <a:pt x="2" y="2"/>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3" name="Rectangle 19"/>
            <p:cNvSpPr>
              <a:spLocks noChangeArrowheads="1"/>
            </p:cNvSpPr>
            <p:nvPr/>
          </p:nvSpPr>
          <p:spPr bwMode="auto">
            <a:xfrm>
              <a:off x="2712" y="136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4" name="Freeform 20"/>
            <p:cNvSpPr>
              <a:spLocks/>
            </p:cNvSpPr>
            <p:nvPr/>
          </p:nvSpPr>
          <p:spPr bwMode="auto">
            <a:xfrm>
              <a:off x="2704" y="1363"/>
              <a:ext cx="8" cy="4"/>
            </a:xfrm>
            <a:custGeom>
              <a:avLst/>
              <a:gdLst>
                <a:gd name="T0" fmla="*/ 0 w 8"/>
                <a:gd name="T1" fmla="*/ 0 h 4"/>
                <a:gd name="T2" fmla="*/ 5 w 8"/>
                <a:gd name="T3" fmla="*/ 3 h 4"/>
                <a:gd name="T4" fmla="*/ 8 w 8"/>
                <a:gd name="T5" fmla="*/ 4 h 4"/>
                <a:gd name="T6" fmla="*/ 0 w 8"/>
                <a:gd name="T7" fmla="*/ 0 h 4"/>
              </a:gdLst>
              <a:ahLst/>
              <a:cxnLst>
                <a:cxn ang="0">
                  <a:pos x="T0" y="T1"/>
                </a:cxn>
                <a:cxn ang="0">
                  <a:pos x="T2" y="T3"/>
                </a:cxn>
                <a:cxn ang="0">
                  <a:pos x="T4" y="T5"/>
                </a:cxn>
                <a:cxn ang="0">
                  <a:pos x="T6" y="T7"/>
                </a:cxn>
              </a:cxnLst>
              <a:rect l="0" t="0" r="r" b="b"/>
              <a:pathLst>
                <a:path w="8" h="4">
                  <a:moveTo>
                    <a:pt x="0" y="0"/>
                  </a:moveTo>
                  <a:cubicBezTo>
                    <a:pt x="2" y="1"/>
                    <a:pt x="3" y="2"/>
                    <a:pt x="5" y="3"/>
                  </a:cubicBezTo>
                  <a:cubicBezTo>
                    <a:pt x="6" y="4"/>
                    <a:pt x="7" y="3"/>
                    <a:pt x="8" y="4"/>
                  </a:cubicBezTo>
                  <a:cubicBezTo>
                    <a:pt x="3" y="0"/>
                    <a:pt x="3"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5" name="Freeform 21"/>
            <p:cNvSpPr>
              <a:spLocks/>
            </p:cNvSpPr>
            <p:nvPr/>
          </p:nvSpPr>
          <p:spPr bwMode="auto">
            <a:xfrm>
              <a:off x="2416" y="1065"/>
              <a:ext cx="5" cy="3"/>
            </a:xfrm>
            <a:custGeom>
              <a:avLst/>
              <a:gdLst>
                <a:gd name="T0" fmla="*/ 0 w 6"/>
                <a:gd name="T1" fmla="*/ 1 h 3"/>
                <a:gd name="T2" fmla="*/ 6 w 6"/>
                <a:gd name="T3" fmla="*/ 3 h 3"/>
                <a:gd name="T4" fmla="*/ 0 w 6"/>
                <a:gd name="T5" fmla="*/ 1 h 3"/>
              </a:gdLst>
              <a:ahLst/>
              <a:cxnLst>
                <a:cxn ang="0">
                  <a:pos x="T0" y="T1"/>
                </a:cxn>
                <a:cxn ang="0">
                  <a:pos x="T2" y="T3"/>
                </a:cxn>
                <a:cxn ang="0">
                  <a:pos x="T4" y="T5"/>
                </a:cxn>
              </a:cxnLst>
              <a:rect l="0" t="0" r="r" b="b"/>
              <a:pathLst>
                <a:path w="6" h="3">
                  <a:moveTo>
                    <a:pt x="0" y="1"/>
                  </a:moveTo>
                  <a:cubicBezTo>
                    <a:pt x="2" y="2"/>
                    <a:pt x="3" y="3"/>
                    <a:pt x="6" y="3"/>
                  </a:cubicBezTo>
                  <a:cubicBezTo>
                    <a:pt x="4" y="0"/>
                    <a:pt x="2"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6" name="Freeform 22"/>
            <p:cNvSpPr>
              <a:spLocks/>
            </p:cNvSpPr>
            <p:nvPr/>
          </p:nvSpPr>
          <p:spPr bwMode="auto">
            <a:xfrm>
              <a:off x="2415" y="1065"/>
              <a:ext cx="1" cy="1"/>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0" y="0"/>
                  </a:lnTo>
                  <a:lnTo>
                    <a:pt x="0" y="1"/>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7" name="Freeform 23"/>
            <p:cNvSpPr>
              <a:spLocks/>
            </p:cNvSpPr>
            <p:nvPr/>
          </p:nvSpPr>
          <p:spPr bwMode="auto">
            <a:xfrm>
              <a:off x="2621" y="1319"/>
              <a:ext cx="4" cy="2"/>
            </a:xfrm>
            <a:custGeom>
              <a:avLst/>
              <a:gdLst>
                <a:gd name="T0" fmla="*/ 0 w 5"/>
                <a:gd name="T1" fmla="*/ 0 h 2"/>
                <a:gd name="T2" fmla="*/ 0 w 5"/>
                <a:gd name="T3" fmla="*/ 2 h 2"/>
                <a:gd name="T4" fmla="*/ 5 w 5"/>
                <a:gd name="T5" fmla="*/ 1 h 2"/>
                <a:gd name="T6" fmla="*/ 5 w 5"/>
                <a:gd name="T7" fmla="*/ 0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cubicBezTo>
                    <a:pt x="0" y="1"/>
                    <a:pt x="0" y="2"/>
                    <a:pt x="0" y="2"/>
                  </a:cubicBezTo>
                  <a:cubicBezTo>
                    <a:pt x="2" y="2"/>
                    <a:pt x="4" y="1"/>
                    <a:pt x="5" y="1"/>
                  </a:cubicBezTo>
                  <a:cubicBezTo>
                    <a:pt x="5" y="0"/>
                    <a:pt x="5" y="0"/>
                    <a:pt x="5" y="0"/>
                  </a:cubicBezTo>
                  <a:cubicBezTo>
                    <a:pt x="3"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8" name="Freeform 24"/>
            <p:cNvSpPr>
              <a:spLocks/>
            </p:cNvSpPr>
            <p:nvPr/>
          </p:nvSpPr>
          <p:spPr bwMode="auto">
            <a:xfrm>
              <a:off x="2619" y="1227"/>
              <a:ext cx="6" cy="3"/>
            </a:xfrm>
            <a:custGeom>
              <a:avLst/>
              <a:gdLst>
                <a:gd name="T0" fmla="*/ 0 w 6"/>
                <a:gd name="T1" fmla="*/ 0 h 3"/>
                <a:gd name="T2" fmla="*/ 6 w 6"/>
                <a:gd name="T3" fmla="*/ 3 h 3"/>
                <a:gd name="T4" fmla="*/ 0 w 6"/>
                <a:gd name="T5" fmla="*/ 0 h 3"/>
              </a:gdLst>
              <a:ahLst/>
              <a:cxnLst>
                <a:cxn ang="0">
                  <a:pos x="T0" y="T1"/>
                </a:cxn>
                <a:cxn ang="0">
                  <a:pos x="T2" y="T3"/>
                </a:cxn>
                <a:cxn ang="0">
                  <a:pos x="T4" y="T5"/>
                </a:cxn>
              </a:cxnLst>
              <a:rect l="0" t="0" r="r" b="b"/>
              <a:pathLst>
                <a:path w="6" h="3">
                  <a:moveTo>
                    <a:pt x="0" y="0"/>
                  </a:moveTo>
                  <a:cubicBezTo>
                    <a:pt x="1" y="1"/>
                    <a:pt x="3" y="2"/>
                    <a:pt x="6" y="3"/>
                  </a:cubicBezTo>
                  <a:cubicBezTo>
                    <a:pt x="4"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9" name="Freeform 25"/>
            <p:cNvSpPr>
              <a:spLocks/>
            </p:cNvSpPr>
            <p:nvPr/>
          </p:nvSpPr>
          <p:spPr bwMode="auto">
            <a:xfrm>
              <a:off x="2420" y="1084"/>
              <a:ext cx="6" cy="1"/>
            </a:xfrm>
            <a:custGeom>
              <a:avLst/>
              <a:gdLst>
                <a:gd name="T0" fmla="*/ 0 w 6"/>
                <a:gd name="T1" fmla="*/ 0 h 1"/>
                <a:gd name="T2" fmla="*/ 0 w 6"/>
                <a:gd name="T3" fmla="*/ 1 h 1"/>
                <a:gd name="T4" fmla="*/ 6 w 6"/>
                <a:gd name="T5" fmla="*/ 1 h 1"/>
                <a:gd name="T6" fmla="*/ 4 w 6"/>
                <a:gd name="T7" fmla="*/ 1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cubicBezTo>
                    <a:pt x="0" y="0"/>
                    <a:pt x="0" y="1"/>
                    <a:pt x="0" y="1"/>
                  </a:cubicBezTo>
                  <a:cubicBezTo>
                    <a:pt x="2" y="1"/>
                    <a:pt x="4" y="1"/>
                    <a:pt x="6" y="1"/>
                  </a:cubicBezTo>
                  <a:cubicBezTo>
                    <a:pt x="5" y="1"/>
                    <a:pt x="5" y="1"/>
                    <a:pt x="4" y="1"/>
                  </a:cubicBezTo>
                  <a:cubicBezTo>
                    <a:pt x="3"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0" name="Freeform 26"/>
            <p:cNvSpPr>
              <a:spLocks/>
            </p:cNvSpPr>
            <p:nvPr/>
          </p:nvSpPr>
          <p:spPr bwMode="auto">
            <a:xfrm>
              <a:off x="2426" y="1085"/>
              <a:ext cx="1" cy="1"/>
            </a:xfrm>
            <a:custGeom>
              <a:avLst/>
              <a:gdLst>
                <a:gd name="T0" fmla="*/ 0 w 1"/>
                <a:gd name="T1" fmla="*/ 0 h 1"/>
                <a:gd name="T2" fmla="*/ 1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1" y="0"/>
                    <a:pt x="1" y="1"/>
                  </a:cubicBezTo>
                  <a:cubicBezTo>
                    <a:pt x="1" y="1"/>
                    <a:pt x="1" y="1"/>
                    <a:pt x="1" y="1"/>
                  </a:cubicBezTo>
                  <a:cubicBezTo>
                    <a:pt x="1" y="0"/>
                    <a:pt x="1" y="0"/>
                    <a:pt x="1"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1" name="Freeform 27"/>
            <p:cNvSpPr>
              <a:spLocks/>
            </p:cNvSpPr>
            <p:nvPr/>
          </p:nvSpPr>
          <p:spPr bwMode="auto">
            <a:xfrm>
              <a:off x="2625" y="1285"/>
              <a:ext cx="5" cy="2"/>
            </a:xfrm>
            <a:custGeom>
              <a:avLst/>
              <a:gdLst>
                <a:gd name="T0" fmla="*/ 5 w 5"/>
                <a:gd name="T1" fmla="*/ 0 h 2"/>
                <a:gd name="T2" fmla="*/ 0 w 5"/>
                <a:gd name="T3" fmla="*/ 0 h 2"/>
                <a:gd name="T4" fmla="*/ 5 w 5"/>
                <a:gd name="T5" fmla="*/ 2 h 2"/>
                <a:gd name="T6" fmla="*/ 5 w 5"/>
                <a:gd name="T7" fmla="*/ 0 h 2"/>
              </a:gdLst>
              <a:ahLst/>
              <a:cxnLst>
                <a:cxn ang="0">
                  <a:pos x="T0" y="T1"/>
                </a:cxn>
                <a:cxn ang="0">
                  <a:pos x="T2" y="T3"/>
                </a:cxn>
                <a:cxn ang="0">
                  <a:pos x="T4" y="T5"/>
                </a:cxn>
                <a:cxn ang="0">
                  <a:pos x="T6" y="T7"/>
                </a:cxn>
              </a:cxnLst>
              <a:rect l="0" t="0" r="r" b="b"/>
              <a:pathLst>
                <a:path w="5" h="2">
                  <a:moveTo>
                    <a:pt x="5" y="0"/>
                  </a:moveTo>
                  <a:cubicBezTo>
                    <a:pt x="3" y="0"/>
                    <a:pt x="2" y="0"/>
                    <a:pt x="0" y="0"/>
                  </a:cubicBezTo>
                  <a:cubicBezTo>
                    <a:pt x="2" y="1"/>
                    <a:pt x="3" y="1"/>
                    <a:pt x="5" y="2"/>
                  </a:cubicBezTo>
                  <a:cubicBezTo>
                    <a:pt x="5" y="1"/>
                    <a:pt x="5" y="1"/>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2" name="Oval 28"/>
            <p:cNvSpPr>
              <a:spLocks noChangeArrowheads="1"/>
            </p:cNvSpPr>
            <p:nvPr/>
          </p:nvSpPr>
          <p:spPr bwMode="auto">
            <a:xfrm>
              <a:off x="2625" y="1285"/>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3" name="Freeform 29"/>
            <p:cNvSpPr>
              <a:spLocks/>
            </p:cNvSpPr>
            <p:nvPr/>
          </p:nvSpPr>
          <p:spPr bwMode="auto">
            <a:xfrm>
              <a:off x="2793" y="1290"/>
              <a:ext cx="5" cy="4"/>
            </a:xfrm>
            <a:custGeom>
              <a:avLst/>
              <a:gdLst>
                <a:gd name="T0" fmla="*/ 0 w 5"/>
                <a:gd name="T1" fmla="*/ 2 h 4"/>
                <a:gd name="T2" fmla="*/ 5 w 5"/>
                <a:gd name="T3" fmla="*/ 4 h 4"/>
                <a:gd name="T4" fmla="*/ 0 w 5"/>
                <a:gd name="T5" fmla="*/ 2 h 4"/>
              </a:gdLst>
              <a:ahLst/>
              <a:cxnLst>
                <a:cxn ang="0">
                  <a:pos x="T0" y="T1"/>
                </a:cxn>
                <a:cxn ang="0">
                  <a:pos x="T2" y="T3"/>
                </a:cxn>
                <a:cxn ang="0">
                  <a:pos x="T4" y="T5"/>
                </a:cxn>
              </a:cxnLst>
              <a:rect l="0" t="0" r="r" b="b"/>
              <a:pathLst>
                <a:path w="5" h="4">
                  <a:moveTo>
                    <a:pt x="0" y="2"/>
                  </a:moveTo>
                  <a:cubicBezTo>
                    <a:pt x="2" y="3"/>
                    <a:pt x="4" y="3"/>
                    <a:pt x="5" y="4"/>
                  </a:cubicBezTo>
                  <a:cubicBezTo>
                    <a:pt x="4" y="2"/>
                    <a:pt x="3"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4" name="Oval 30"/>
            <p:cNvSpPr>
              <a:spLocks noChangeArrowheads="1"/>
            </p:cNvSpPr>
            <p:nvPr/>
          </p:nvSpPr>
          <p:spPr bwMode="auto">
            <a:xfrm>
              <a:off x="2781" y="1265"/>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5" name="Freeform 31"/>
            <p:cNvSpPr>
              <a:spLocks/>
            </p:cNvSpPr>
            <p:nvPr/>
          </p:nvSpPr>
          <p:spPr bwMode="auto">
            <a:xfrm>
              <a:off x="2779" y="1265"/>
              <a:ext cx="2" cy="2"/>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0"/>
                    <a:pt x="1" y="1"/>
                    <a:pt x="0" y="1"/>
                  </a:cubicBezTo>
                  <a:cubicBezTo>
                    <a:pt x="2" y="2"/>
                    <a:pt x="2" y="2"/>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6" name="Freeform 32"/>
            <p:cNvSpPr>
              <a:spLocks/>
            </p:cNvSpPr>
            <p:nvPr/>
          </p:nvSpPr>
          <p:spPr bwMode="auto">
            <a:xfrm>
              <a:off x="2424" y="1066"/>
              <a:ext cx="3" cy="2"/>
            </a:xfrm>
            <a:custGeom>
              <a:avLst/>
              <a:gdLst>
                <a:gd name="T0" fmla="*/ 3 w 3"/>
                <a:gd name="T1" fmla="*/ 1 h 2"/>
                <a:gd name="T2" fmla="*/ 3 w 3"/>
                <a:gd name="T3" fmla="*/ 0 h 2"/>
                <a:gd name="T4" fmla="*/ 0 w 3"/>
                <a:gd name="T5" fmla="*/ 1 h 2"/>
                <a:gd name="T6" fmla="*/ 0 w 3"/>
                <a:gd name="T7" fmla="*/ 2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cubicBezTo>
                    <a:pt x="3" y="1"/>
                    <a:pt x="3" y="1"/>
                    <a:pt x="3" y="0"/>
                  </a:cubicBezTo>
                  <a:cubicBezTo>
                    <a:pt x="2" y="0"/>
                    <a:pt x="1" y="1"/>
                    <a:pt x="0" y="1"/>
                  </a:cubicBezTo>
                  <a:cubicBezTo>
                    <a:pt x="0" y="1"/>
                    <a:pt x="0" y="1"/>
                    <a:pt x="0" y="2"/>
                  </a:cubicBezTo>
                  <a:cubicBezTo>
                    <a:pt x="1" y="2"/>
                    <a:pt x="2"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7" name="Freeform 33"/>
            <p:cNvSpPr>
              <a:spLocks/>
            </p:cNvSpPr>
            <p:nvPr/>
          </p:nvSpPr>
          <p:spPr bwMode="auto">
            <a:xfrm>
              <a:off x="2409" y="1064"/>
              <a:ext cx="6" cy="1"/>
            </a:xfrm>
            <a:custGeom>
              <a:avLst/>
              <a:gdLst>
                <a:gd name="T0" fmla="*/ 6 w 6"/>
                <a:gd name="T1" fmla="*/ 1 h 1"/>
                <a:gd name="T2" fmla="*/ 6 w 6"/>
                <a:gd name="T3" fmla="*/ 0 h 1"/>
                <a:gd name="T4" fmla="*/ 0 w 6"/>
                <a:gd name="T5" fmla="*/ 0 h 1"/>
                <a:gd name="T6" fmla="*/ 0 w 6"/>
                <a:gd name="T7" fmla="*/ 0 h 1"/>
                <a:gd name="T8" fmla="*/ 6 w 6"/>
                <a:gd name="T9" fmla="*/ 1 h 1"/>
              </a:gdLst>
              <a:ahLst/>
              <a:cxnLst>
                <a:cxn ang="0">
                  <a:pos x="T0" y="T1"/>
                </a:cxn>
                <a:cxn ang="0">
                  <a:pos x="T2" y="T3"/>
                </a:cxn>
                <a:cxn ang="0">
                  <a:pos x="T4" y="T5"/>
                </a:cxn>
                <a:cxn ang="0">
                  <a:pos x="T6" y="T7"/>
                </a:cxn>
                <a:cxn ang="0">
                  <a:pos x="T8" y="T9"/>
                </a:cxn>
              </a:cxnLst>
              <a:rect l="0" t="0" r="r" b="b"/>
              <a:pathLst>
                <a:path w="6" h="1">
                  <a:moveTo>
                    <a:pt x="6" y="1"/>
                  </a:moveTo>
                  <a:cubicBezTo>
                    <a:pt x="6" y="1"/>
                    <a:pt x="6" y="0"/>
                    <a:pt x="6" y="0"/>
                  </a:cubicBezTo>
                  <a:cubicBezTo>
                    <a:pt x="4" y="0"/>
                    <a:pt x="2" y="0"/>
                    <a:pt x="0" y="0"/>
                  </a:cubicBezTo>
                  <a:cubicBezTo>
                    <a:pt x="0" y="0"/>
                    <a:pt x="0" y="0"/>
                    <a:pt x="0" y="0"/>
                  </a:cubicBezTo>
                  <a:cubicBezTo>
                    <a:pt x="2" y="0"/>
                    <a:pt x="4" y="1"/>
                    <a:pt x="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8" name="Freeform 34"/>
            <p:cNvSpPr>
              <a:spLocks/>
            </p:cNvSpPr>
            <p:nvPr/>
          </p:nvSpPr>
          <p:spPr bwMode="auto">
            <a:xfrm>
              <a:off x="2415" y="1065"/>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9" name="Freeform 35"/>
            <p:cNvSpPr>
              <a:spLocks/>
            </p:cNvSpPr>
            <p:nvPr/>
          </p:nvSpPr>
          <p:spPr bwMode="auto">
            <a:xfrm>
              <a:off x="2792" y="1302"/>
              <a:ext cx="5" cy="3"/>
            </a:xfrm>
            <a:custGeom>
              <a:avLst/>
              <a:gdLst>
                <a:gd name="T0" fmla="*/ 0 w 5"/>
                <a:gd name="T1" fmla="*/ 1 h 3"/>
                <a:gd name="T2" fmla="*/ 5 w 5"/>
                <a:gd name="T3" fmla="*/ 3 h 3"/>
                <a:gd name="T4" fmla="*/ 0 w 5"/>
                <a:gd name="T5" fmla="*/ 1 h 3"/>
              </a:gdLst>
              <a:ahLst/>
              <a:cxnLst>
                <a:cxn ang="0">
                  <a:pos x="T0" y="T1"/>
                </a:cxn>
                <a:cxn ang="0">
                  <a:pos x="T2" y="T3"/>
                </a:cxn>
                <a:cxn ang="0">
                  <a:pos x="T4" y="T5"/>
                </a:cxn>
              </a:cxnLst>
              <a:rect l="0" t="0" r="r" b="b"/>
              <a:pathLst>
                <a:path w="5" h="3">
                  <a:moveTo>
                    <a:pt x="0" y="1"/>
                  </a:moveTo>
                  <a:cubicBezTo>
                    <a:pt x="2" y="1"/>
                    <a:pt x="3" y="2"/>
                    <a:pt x="5" y="3"/>
                  </a:cubicBezTo>
                  <a:cubicBezTo>
                    <a:pt x="4" y="1"/>
                    <a:pt x="2"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0" name="Oval 36"/>
            <p:cNvSpPr>
              <a:spLocks noChangeArrowheads="1"/>
            </p:cNvSpPr>
            <p:nvPr/>
          </p:nvSpPr>
          <p:spPr bwMode="auto">
            <a:xfrm>
              <a:off x="2797" y="1305"/>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1" name="Freeform 37"/>
            <p:cNvSpPr>
              <a:spLocks/>
            </p:cNvSpPr>
            <p:nvPr/>
          </p:nvSpPr>
          <p:spPr bwMode="auto">
            <a:xfrm>
              <a:off x="2170" y="1262"/>
              <a:ext cx="11" cy="6"/>
            </a:xfrm>
            <a:custGeom>
              <a:avLst/>
              <a:gdLst>
                <a:gd name="T0" fmla="*/ 4 w 11"/>
                <a:gd name="T1" fmla="*/ 5 h 6"/>
                <a:gd name="T2" fmla="*/ 4 w 11"/>
                <a:gd name="T3" fmla="*/ 3 h 6"/>
                <a:gd name="T4" fmla="*/ 10 w 11"/>
                <a:gd name="T5" fmla="*/ 6 h 6"/>
                <a:gd name="T6" fmla="*/ 11 w 11"/>
                <a:gd name="T7" fmla="*/ 5 h 6"/>
                <a:gd name="T8" fmla="*/ 3 w 11"/>
                <a:gd name="T9" fmla="*/ 0 h 6"/>
                <a:gd name="T10" fmla="*/ 0 w 11"/>
                <a:gd name="T11" fmla="*/ 3 h 6"/>
                <a:gd name="T12" fmla="*/ 4 w 11"/>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11" h="6">
                  <a:moveTo>
                    <a:pt x="4" y="5"/>
                  </a:moveTo>
                  <a:cubicBezTo>
                    <a:pt x="4" y="4"/>
                    <a:pt x="4" y="4"/>
                    <a:pt x="4" y="3"/>
                  </a:cubicBezTo>
                  <a:cubicBezTo>
                    <a:pt x="6" y="4"/>
                    <a:pt x="8" y="5"/>
                    <a:pt x="10" y="6"/>
                  </a:cubicBezTo>
                  <a:cubicBezTo>
                    <a:pt x="10" y="6"/>
                    <a:pt x="11" y="6"/>
                    <a:pt x="11" y="5"/>
                  </a:cubicBezTo>
                  <a:cubicBezTo>
                    <a:pt x="9" y="4"/>
                    <a:pt x="6" y="2"/>
                    <a:pt x="3" y="0"/>
                  </a:cubicBezTo>
                  <a:cubicBezTo>
                    <a:pt x="3" y="2"/>
                    <a:pt x="0" y="1"/>
                    <a:pt x="0" y="3"/>
                  </a:cubicBezTo>
                  <a:cubicBezTo>
                    <a:pt x="1" y="5"/>
                    <a:pt x="2" y="5"/>
                    <a:pt x="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2" name="Freeform 38"/>
            <p:cNvSpPr>
              <a:spLocks/>
            </p:cNvSpPr>
            <p:nvPr/>
          </p:nvSpPr>
          <p:spPr bwMode="auto">
            <a:xfrm>
              <a:off x="2422" y="140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3" name="Freeform 39"/>
            <p:cNvSpPr>
              <a:spLocks/>
            </p:cNvSpPr>
            <p:nvPr/>
          </p:nvSpPr>
          <p:spPr bwMode="auto">
            <a:xfrm>
              <a:off x="2416" y="1403"/>
              <a:ext cx="6" cy="9"/>
            </a:xfrm>
            <a:custGeom>
              <a:avLst/>
              <a:gdLst>
                <a:gd name="T0" fmla="*/ 7 w 7"/>
                <a:gd name="T1" fmla="*/ 0 h 9"/>
                <a:gd name="T2" fmla="*/ 0 w 7"/>
                <a:gd name="T3" fmla="*/ 9 h 9"/>
                <a:gd name="T4" fmla="*/ 7 w 7"/>
                <a:gd name="T5" fmla="*/ 0 h 9"/>
              </a:gdLst>
              <a:ahLst/>
              <a:cxnLst>
                <a:cxn ang="0">
                  <a:pos x="T0" y="T1"/>
                </a:cxn>
                <a:cxn ang="0">
                  <a:pos x="T2" y="T3"/>
                </a:cxn>
                <a:cxn ang="0">
                  <a:pos x="T4" y="T5"/>
                </a:cxn>
              </a:cxnLst>
              <a:rect l="0" t="0" r="r" b="b"/>
              <a:pathLst>
                <a:path w="7" h="9">
                  <a:moveTo>
                    <a:pt x="7" y="0"/>
                  </a:moveTo>
                  <a:cubicBezTo>
                    <a:pt x="4" y="3"/>
                    <a:pt x="2" y="6"/>
                    <a:pt x="0" y="9"/>
                  </a:cubicBezTo>
                  <a:cubicBezTo>
                    <a:pt x="5" y="8"/>
                    <a:pt x="7" y="5"/>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4" name="Freeform 40"/>
            <p:cNvSpPr>
              <a:spLocks/>
            </p:cNvSpPr>
            <p:nvPr/>
          </p:nvSpPr>
          <p:spPr bwMode="auto">
            <a:xfrm>
              <a:off x="1688" y="141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5" name="Freeform 41"/>
            <p:cNvSpPr>
              <a:spLocks/>
            </p:cNvSpPr>
            <p:nvPr/>
          </p:nvSpPr>
          <p:spPr bwMode="auto">
            <a:xfrm>
              <a:off x="1688" y="1406"/>
              <a:ext cx="4" cy="9"/>
            </a:xfrm>
            <a:custGeom>
              <a:avLst/>
              <a:gdLst>
                <a:gd name="T0" fmla="*/ 3 w 4"/>
                <a:gd name="T1" fmla="*/ 0 h 9"/>
                <a:gd name="T2" fmla="*/ 0 w 4"/>
                <a:gd name="T3" fmla="*/ 9 h 9"/>
                <a:gd name="T4" fmla="*/ 4 w 4"/>
                <a:gd name="T5" fmla="*/ 0 h 9"/>
                <a:gd name="T6" fmla="*/ 3 w 4"/>
                <a:gd name="T7" fmla="*/ 0 h 9"/>
              </a:gdLst>
              <a:ahLst/>
              <a:cxnLst>
                <a:cxn ang="0">
                  <a:pos x="T0" y="T1"/>
                </a:cxn>
                <a:cxn ang="0">
                  <a:pos x="T2" y="T3"/>
                </a:cxn>
                <a:cxn ang="0">
                  <a:pos x="T4" y="T5"/>
                </a:cxn>
                <a:cxn ang="0">
                  <a:pos x="T6" y="T7"/>
                </a:cxn>
              </a:cxnLst>
              <a:rect l="0" t="0" r="r" b="b"/>
              <a:pathLst>
                <a:path w="4" h="9">
                  <a:moveTo>
                    <a:pt x="3" y="0"/>
                  </a:moveTo>
                  <a:cubicBezTo>
                    <a:pt x="1" y="2"/>
                    <a:pt x="0" y="5"/>
                    <a:pt x="0" y="9"/>
                  </a:cubicBezTo>
                  <a:cubicBezTo>
                    <a:pt x="1" y="6"/>
                    <a:pt x="3" y="3"/>
                    <a:pt x="4" y="0"/>
                  </a:cubicBezTo>
                  <a:cubicBezTo>
                    <a:pt x="4" y="0"/>
                    <a:pt x="4"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6" name="Freeform 42"/>
            <p:cNvSpPr>
              <a:spLocks/>
            </p:cNvSpPr>
            <p:nvPr/>
          </p:nvSpPr>
          <p:spPr bwMode="auto">
            <a:xfrm>
              <a:off x="1849" y="1148"/>
              <a:ext cx="2" cy="3"/>
            </a:xfrm>
            <a:custGeom>
              <a:avLst/>
              <a:gdLst>
                <a:gd name="T0" fmla="*/ 0 w 3"/>
                <a:gd name="T1" fmla="*/ 3 h 3"/>
                <a:gd name="T2" fmla="*/ 3 w 3"/>
                <a:gd name="T3" fmla="*/ 0 h 3"/>
                <a:gd name="T4" fmla="*/ 0 w 3"/>
                <a:gd name="T5" fmla="*/ 3 h 3"/>
              </a:gdLst>
              <a:ahLst/>
              <a:cxnLst>
                <a:cxn ang="0">
                  <a:pos x="T0" y="T1"/>
                </a:cxn>
                <a:cxn ang="0">
                  <a:pos x="T2" y="T3"/>
                </a:cxn>
                <a:cxn ang="0">
                  <a:pos x="T4" y="T5"/>
                </a:cxn>
              </a:cxnLst>
              <a:rect l="0" t="0" r="r" b="b"/>
              <a:pathLst>
                <a:path w="3" h="3">
                  <a:moveTo>
                    <a:pt x="0" y="3"/>
                  </a:moveTo>
                  <a:cubicBezTo>
                    <a:pt x="2" y="3"/>
                    <a:pt x="2" y="1"/>
                    <a:pt x="3" y="0"/>
                  </a:cubicBezTo>
                  <a:cubicBezTo>
                    <a:pt x="0" y="0"/>
                    <a:pt x="0" y="1"/>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7" name="Freeform 43"/>
            <p:cNvSpPr>
              <a:spLocks/>
            </p:cNvSpPr>
            <p:nvPr/>
          </p:nvSpPr>
          <p:spPr bwMode="auto">
            <a:xfrm>
              <a:off x="1688" y="1503"/>
              <a:ext cx="4" cy="3"/>
            </a:xfrm>
            <a:custGeom>
              <a:avLst/>
              <a:gdLst>
                <a:gd name="T0" fmla="*/ 4 w 4"/>
                <a:gd name="T1" fmla="*/ 0 h 4"/>
                <a:gd name="T2" fmla="*/ 0 w 4"/>
                <a:gd name="T3" fmla="*/ 4 h 4"/>
                <a:gd name="T4" fmla="*/ 4 w 4"/>
                <a:gd name="T5" fmla="*/ 0 h 4"/>
              </a:gdLst>
              <a:ahLst/>
              <a:cxnLst>
                <a:cxn ang="0">
                  <a:pos x="T0" y="T1"/>
                </a:cxn>
                <a:cxn ang="0">
                  <a:pos x="T2" y="T3"/>
                </a:cxn>
                <a:cxn ang="0">
                  <a:pos x="T4" y="T5"/>
                </a:cxn>
              </a:cxnLst>
              <a:rect l="0" t="0" r="r" b="b"/>
              <a:pathLst>
                <a:path w="4" h="4">
                  <a:moveTo>
                    <a:pt x="4" y="0"/>
                  </a:moveTo>
                  <a:cubicBezTo>
                    <a:pt x="2" y="1"/>
                    <a:pt x="0" y="2"/>
                    <a:pt x="0" y="4"/>
                  </a:cubicBezTo>
                  <a:cubicBezTo>
                    <a:pt x="1" y="3"/>
                    <a:pt x="4" y="2"/>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8" name="Rectangle 44"/>
            <p:cNvSpPr>
              <a:spLocks noChangeArrowheads="1"/>
            </p:cNvSpPr>
            <p:nvPr/>
          </p:nvSpPr>
          <p:spPr bwMode="auto">
            <a:xfrm>
              <a:off x="1688" y="150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9" name="Freeform 45"/>
            <p:cNvSpPr>
              <a:spLocks/>
            </p:cNvSpPr>
            <p:nvPr/>
          </p:nvSpPr>
          <p:spPr bwMode="auto">
            <a:xfrm>
              <a:off x="1695" y="1503"/>
              <a:ext cx="2" cy="5"/>
            </a:xfrm>
            <a:custGeom>
              <a:avLst/>
              <a:gdLst>
                <a:gd name="T0" fmla="*/ 2 w 3"/>
                <a:gd name="T1" fmla="*/ 6 h 6"/>
                <a:gd name="T2" fmla="*/ 3 w 3"/>
                <a:gd name="T3" fmla="*/ 0 h 6"/>
                <a:gd name="T4" fmla="*/ 2 w 3"/>
                <a:gd name="T5" fmla="*/ 6 h 6"/>
              </a:gdLst>
              <a:ahLst/>
              <a:cxnLst>
                <a:cxn ang="0">
                  <a:pos x="T0" y="T1"/>
                </a:cxn>
                <a:cxn ang="0">
                  <a:pos x="T2" y="T3"/>
                </a:cxn>
                <a:cxn ang="0">
                  <a:pos x="T4" y="T5"/>
                </a:cxn>
              </a:cxnLst>
              <a:rect l="0" t="0" r="r" b="b"/>
              <a:pathLst>
                <a:path w="3" h="6">
                  <a:moveTo>
                    <a:pt x="2" y="6"/>
                  </a:moveTo>
                  <a:cubicBezTo>
                    <a:pt x="2" y="4"/>
                    <a:pt x="3" y="2"/>
                    <a:pt x="3" y="0"/>
                  </a:cubicBezTo>
                  <a:cubicBezTo>
                    <a:pt x="1" y="2"/>
                    <a:pt x="0" y="4"/>
                    <a:pt x="2"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0" name="Rectangle 46"/>
            <p:cNvSpPr>
              <a:spLocks noChangeArrowheads="1"/>
            </p:cNvSpPr>
            <p:nvPr/>
          </p:nvSpPr>
          <p:spPr bwMode="auto">
            <a:xfrm>
              <a:off x="1696" y="150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1" name="Freeform 47"/>
            <p:cNvSpPr>
              <a:spLocks/>
            </p:cNvSpPr>
            <p:nvPr/>
          </p:nvSpPr>
          <p:spPr bwMode="auto">
            <a:xfrm>
              <a:off x="1606" y="1299"/>
              <a:ext cx="3" cy="3"/>
            </a:xfrm>
            <a:custGeom>
              <a:avLst/>
              <a:gdLst>
                <a:gd name="T0" fmla="*/ 0 w 3"/>
                <a:gd name="T1" fmla="*/ 2 h 3"/>
                <a:gd name="T2" fmla="*/ 0 w 3"/>
                <a:gd name="T3" fmla="*/ 3 h 3"/>
                <a:gd name="T4" fmla="*/ 3 w 3"/>
                <a:gd name="T5" fmla="*/ 1 h 3"/>
                <a:gd name="T6" fmla="*/ 3 w 3"/>
                <a:gd name="T7" fmla="*/ 0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2"/>
                    <a:pt x="0" y="2"/>
                    <a:pt x="0" y="3"/>
                  </a:cubicBezTo>
                  <a:cubicBezTo>
                    <a:pt x="1" y="2"/>
                    <a:pt x="2" y="1"/>
                    <a:pt x="3" y="1"/>
                  </a:cubicBezTo>
                  <a:cubicBezTo>
                    <a:pt x="3" y="1"/>
                    <a:pt x="3" y="0"/>
                    <a:pt x="3" y="0"/>
                  </a:cubicBezTo>
                  <a:cubicBezTo>
                    <a:pt x="2" y="1"/>
                    <a:pt x="1"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2" name="Freeform 48"/>
            <p:cNvSpPr>
              <a:spLocks/>
            </p:cNvSpPr>
            <p:nvPr/>
          </p:nvSpPr>
          <p:spPr bwMode="auto">
            <a:xfrm>
              <a:off x="2170" y="1277"/>
              <a:ext cx="2" cy="2"/>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2"/>
                    <a:pt x="0"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3" name="Freeform 49"/>
            <p:cNvSpPr>
              <a:spLocks/>
            </p:cNvSpPr>
            <p:nvPr/>
          </p:nvSpPr>
          <p:spPr bwMode="auto">
            <a:xfrm>
              <a:off x="2172" y="1279"/>
              <a:ext cx="1" cy="1"/>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1" y="1"/>
                  </a:lnTo>
                  <a:lnTo>
                    <a:pt x="0"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4" name="Freeform 50"/>
            <p:cNvSpPr>
              <a:spLocks/>
            </p:cNvSpPr>
            <p:nvPr/>
          </p:nvSpPr>
          <p:spPr bwMode="auto">
            <a:xfrm>
              <a:off x="1624" y="1302"/>
              <a:ext cx="3" cy="3"/>
            </a:xfrm>
            <a:custGeom>
              <a:avLst/>
              <a:gdLst>
                <a:gd name="T0" fmla="*/ 1 w 3"/>
                <a:gd name="T1" fmla="*/ 1 h 3"/>
                <a:gd name="T2" fmla="*/ 0 w 3"/>
                <a:gd name="T3" fmla="*/ 2 h 3"/>
                <a:gd name="T4" fmla="*/ 0 w 3"/>
                <a:gd name="T5" fmla="*/ 3 h 3"/>
                <a:gd name="T6" fmla="*/ 3 w 3"/>
                <a:gd name="T7" fmla="*/ 1 h 3"/>
                <a:gd name="T8" fmla="*/ 2 w 3"/>
                <a:gd name="T9" fmla="*/ 0 h 3"/>
                <a:gd name="T10" fmla="*/ 1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1" y="1"/>
                  </a:moveTo>
                  <a:cubicBezTo>
                    <a:pt x="0" y="1"/>
                    <a:pt x="0" y="2"/>
                    <a:pt x="0" y="2"/>
                  </a:cubicBezTo>
                  <a:cubicBezTo>
                    <a:pt x="0" y="2"/>
                    <a:pt x="0" y="2"/>
                    <a:pt x="0" y="3"/>
                  </a:cubicBezTo>
                  <a:cubicBezTo>
                    <a:pt x="1" y="2"/>
                    <a:pt x="2" y="2"/>
                    <a:pt x="3" y="1"/>
                  </a:cubicBezTo>
                  <a:cubicBezTo>
                    <a:pt x="3" y="1"/>
                    <a:pt x="3" y="1"/>
                    <a:pt x="2" y="0"/>
                  </a:cubicBezTo>
                  <a:cubicBezTo>
                    <a:pt x="2"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5" name="Freeform 51"/>
            <p:cNvSpPr>
              <a:spLocks/>
            </p:cNvSpPr>
            <p:nvPr/>
          </p:nvSpPr>
          <p:spPr bwMode="auto">
            <a:xfrm>
              <a:off x="2422" y="1245"/>
              <a:ext cx="24" cy="20"/>
            </a:xfrm>
            <a:custGeom>
              <a:avLst/>
              <a:gdLst>
                <a:gd name="T0" fmla="*/ 18 w 24"/>
                <a:gd name="T1" fmla="*/ 8 h 20"/>
                <a:gd name="T2" fmla="*/ 12 w 24"/>
                <a:gd name="T3" fmla="*/ 3 h 20"/>
                <a:gd name="T4" fmla="*/ 11 w 24"/>
                <a:gd name="T5" fmla="*/ 0 h 20"/>
                <a:gd name="T6" fmla="*/ 0 w 24"/>
                <a:gd name="T7" fmla="*/ 7 h 20"/>
                <a:gd name="T8" fmla="*/ 6 w 24"/>
                <a:gd name="T9" fmla="*/ 12 h 20"/>
                <a:gd name="T10" fmla="*/ 0 w 24"/>
                <a:gd name="T11" fmla="*/ 19 h 20"/>
                <a:gd name="T12" fmla="*/ 1 w 24"/>
                <a:gd name="T13" fmla="*/ 20 h 20"/>
                <a:gd name="T14" fmla="*/ 11 w 24"/>
                <a:gd name="T15" fmla="*/ 14 h 20"/>
                <a:gd name="T16" fmla="*/ 16 w 24"/>
                <a:gd name="T17" fmla="*/ 17 h 20"/>
                <a:gd name="T18" fmla="*/ 20 w 24"/>
                <a:gd name="T19" fmla="*/ 18 h 20"/>
                <a:gd name="T20" fmla="*/ 24 w 24"/>
                <a:gd name="T21" fmla="*/ 15 h 20"/>
                <a:gd name="T22" fmla="*/ 18 w 24"/>
                <a:gd name="T23"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0">
                  <a:moveTo>
                    <a:pt x="18" y="8"/>
                  </a:moveTo>
                  <a:cubicBezTo>
                    <a:pt x="14" y="8"/>
                    <a:pt x="13" y="7"/>
                    <a:pt x="12" y="3"/>
                  </a:cubicBezTo>
                  <a:cubicBezTo>
                    <a:pt x="12" y="2"/>
                    <a:pt x="12" y="1"/>
                    <a:pt x="11" y="0"/>
                  </a:cubicBezTo>
                  <a:cubicBezTo>
                    <a:pt x="7" y="1"/>
                    <a:pt x="6" y="8"/>
                    <a:pt x="0" y="7"/>
                  </a:cubicBezTo>
                  <a:cubicBezTo>
                    <a:pt x="3" y="8"/>
                    <a:pt x="6" y="9"/>
                    <a:pt x="6" y="12"/>
                  </a:cubicBezTo>
                  <a:cubicBezTo>
                    <a:pt x="4" y="15"/>
                    <a:pt x="2" y="17"/>
                    <a:pt x="0" y="19"/>
                  </a:cubicBezTo>
                  <a:cubicBezTo>
                    <a:pt x="0" y="19"/>
                    <a:pt x="1" y="20"/>
                    <a:pt x="1" y="20"/>
                  </a:cubicBezTo>
                  <a:cubicBezTo>
                    <a:pt x="4" y="18"/>
                    <a:pt x="7" y="16"/>
                    <a:pt x="11" y="14"/>
                  </a:cubicBezTo>
                  <a:cubicBezTo>
                    <a:pt x="12" y="17"/>
                    <a:pt x="14" y="17"/>
                    <a:pt x="16" y="17"/>
                  </a:cubicBezTo>
                  <a:cubicBezTo>
                    <a:pt x="17" y="16"/>
                    <a:pt x="19" y="18"/>
                    <a:pt x="20" y="18"/>
                  </a:cubicBezTo>
                  <a:cubicBezTo>
                    <a:pt x="21" y="17"/>
                    <a:pt x="23" y="16"/>
                    <a:pt x="24" y="15"/>
                  </a:cubicBezTo>
                  <a:cubicBezTo>
                    <a:pt x="23" y="12"/>
                    <a:pt x="21" y="9"/>
                    <a:pt x="18"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6" name="Rectangle 52"/>
            <p:cNvSpPr>
              <a:spLocks noChangeArrowheads="1"/>
            </p:cNvSpPr>
            <p:nvPr/>
          </p:nvSpPr>
          <p:spPr bwMode="auto">
            <a:xfrm>
              <a:off x="2420" y="115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7" name="Freeform 53"/>
            <p:cNvSpPr>
              <a:spLocks/>
            </p:cNvSpPr>
            <p:nvPr/>
          </p:nvSpPr>
          <p:spPr bwMode="auto">
            <a:xfrm>
              <a:off x="2415" y="1158"/>
              <a:ext cx="5" cy="5"/>
            </a:xfrm>
            <a:custGeom>
              <a:avLst/>
              <a:gdLst>
                <a:gd name="T0" fmla="*/ 6 w 6"/>
                <a:gd name="T1" fmla="*/ 0 h 5"/>
                <a:gd name="T2" fmla="*/ 0 w 6"/>
                <a:gd name="T3" fmla="*/ 4 h 5"/>
                <a:gd name="T4" fmla="*/ 6 w 6"/>
                <a:gd name="T5" fmla="*/ 0 h 5"/>
              </a:gdLst>
              <a:ahLst/>
              <a:cxnLst>
                <a:cxn ang="0">
                  <a:pos x="T0" y="T1"/>
                </a:cxn>
                <a:cxn ang="0">
                  <a:pos x="T2" y="T3"/>
                </a:cxn>
                <a:cxn ang="0">
                  <a:pos x="T4" y="T5"/>
                </a:cxn>
              </a:cxnLst>
              <a:rect l="0" t="0" r="r" b="b"/>
              <a:pathLst>
                <a:path w="6" h="5">
                  <a:moveTo>
                    <a:pt x="6" y="0"/>
                  </a:moveTo>
                  <a:cubicBezTo>
                    <a:pt x="4" y="1"/>
                    <a:pt x="2" y="3"/>
                    <a:pt x="0" y="4"/>
                  </a:cubicBezTo>
                  <a:cubicBezTo>
                    <a:pt x="3" y="5"/>
                    <a:pt x="5" y="3"/>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8" name="Freeform 54"/>
            <p:cNvSpPr>
              <a:spLocks/>
            </p:cNvSpPr>
            <p:nvPr/>
          </p:nvSpPr>
          <p:spPr bwMode="auto">
            <a:xfrm>
              <a:off x="2338" y="1171"/>
              <a:ext cx="6" cy="4"/>
            </a:xfrm>
            <a:custGeom>
              <a:avLst/>
              <a:gdLst>
                <a:gd name="T0" fmla="*/ 6 w 6"/>
                <a:gd name="T1" fmla="*/ 3 h 4"/>
                <a:gd name="T2" fmla="*/ 0 w 6"/>
                <a:gd name="T3" fmla="*/ 0 h 4"/>
                <a:gd name="T4" fmla="*/ 6 w 6"/>
                <a:gd name="T5" fmla="*/ 3 h 4"/>
              </a:gdLst>
              <a:ahLst/>
              <a:cxnLst>
                <a:cxn ang="0">
                  <a:pos x="T0" y="T1"/>
                </a:cxn>
                <a:cxn ang="0">
                  <a:pos x="T2" y="T3"/>
                </a:cxn>
                <a:cxn ang="0">
                  <a:pos x="T4" y="T5"/>
                </a:cxn>
              </a:cxnLst>
              <a:rect l="0" t="0" r="r" b="b"/>
              <a:pathLst>
                <a:path w="6" h="4">
                  <a:moveTo>
                    <a:pt x="6" y="3"/>
                  </a:moveTo>
                  <a:cubicBezTo>
                    <a:pt x="4" y="2"/>
                    <a:pt x="2" y="1"/>
                    <a:pt x="0" y="0"/>
                  </a:cubicBezTo>
                  <a:cubicBezTo>
                    <a:pt x="4" y="4"/>
                    <a:pt x="4"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9" name="Rectangle 55"/>
            <p:cNvSpPr>
              <a:spLocks noChangeArrowheads="1"/>
            </p:cNvSpPr>
            <p:nvPr/>
          </p:nvSpPr>
          <p:spPr bwMode="auto">
            <a:xfrm>
              <a:off x="2132" y="115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400" name="Freeform 56"/>
            <p:cNvSpPr>
              <a:spLocks/>
            </p:cNvSpPr>
            <p:nvPr/>
          </p:nvSpPr>
          <p:spPr bwMode="auto">
            <a:xfrm>
              <a:off x="2129" y="1156"/>
              <a:ext cx="3" cy="3"/>
            </a:xfrm>
            <a:custGeom>
              <a:avLst/>
              <a:gdLst>
                <a:gd name="T0" fmla="*/ 0 w 3"/>
                <a:gd name="T1" fmla="*/ 2 h 3"/>
                <a:gd name="T2" fmla="*/ 3 w 3"/>
                <a:gd name="T3" fmla="*/ 0 h 3"/>
                <a:gd name="T4" fmla="*/ 0 w 3"/>
                <a:gd name="T5" fmla="*/ 2 h 3"/>
              </a:gdLst>
              <a:ahLst/>
              <a:cxnLst>
                <a:cxn ang="0">
                  <a:pos x="T0" y="T1"/>
                </a:cxn>
                <a:cxn ang="0">
                  <a:pos x="T2" y="T3"/>
                </a:cxn>
                <a:cxn ang="0">
                  <a:pos x="T4" y="T5"/>
                </a:cxn>
              </a:cxnLst>
              <a:rect l="0" t="0" r="r" b="b"/>
              <a:pathLst>
                <a:path w="3" h="3">
                  <a:moveTo>
                    <a:pt x="0" y="2"/>
                  </a:moveTo>
                  <a:cubicBezTo>
                    <a:pt x="2" y="3"/>
                    <a:pt x="2" y="2"/>
                    <a:pt x="3" y="0"/>
                  </a:cubicBezTo>
                  <a:cubicBezTo>
                    <a:pt x="2"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401" name="Freeform 57"/>
            <p:cNvSpPr>
              <a:spLocks/>
            </p:cNvSpPr>
            <p:nvPr/>
          </p:nvSpPr>
          <p:spPr bwMode="auto">
            <a:xfrm>
              <a:off x="2116" y="1118"/>
              <a:ext cx="3" cy="1"/>
            </a:xfrm>
            <a:custGeom>
              <a:avLst/>
              <a:gdLst>
                <a:gd name="T0" fmla="*/ 0 w 3"/>
                <a:gd name="T1" fmla="*/ 0 h 1"/>
                <a:gd name="T2" fmla="*/ 1 w 3"/>
                <a:gd name="T3" fmla="*/ 1 h 1"/>
                <a:gd name="T4" fmla="*/ 3 w 3"/>
                <a:gd name="T5" fmla="*/ 1 h 1"/>
                <a:gd name="T6" fmla="*/ 3 w 3"/>
                <a:gd name="T7" fmla="*/ 0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1"/>
                    <a:pt x="0" y="1"/>
                    <a:pt x="1" y="1"/>
                  </a:cubicBezTo>
                  <a:cubicBezTo>
                    <a:pt x="2" y="1"/>
                    <a:pt x="3" y="1"/>
                    <a:pt x="3" y="1"/>
                  </a:cubicBezTo>
                  <a:cubicBezTo>
                    <a:pt x="3" y="0"/>
                    <a:pt x="3" y="0"/>
                    <a:pt x="3" y="0"/>
                  </a:cubicBezTo>
                  <a:cubicBezTo>
                    <a:pt x="2"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402" name="Freeform 58"/>
            <p:cNvSpPr>
              <a:spLocks/>
            </p:cNvSpPr>
            <p:nvPr/>
          </p:nvSpPr>
          <p:spPr bwMode="auto">
            <a:xfrm>
              <a:off x="1647" y="1444"/>
              <a:ext cx="6" cy="5"/>
            </a:xfrm>
            <a:custGeom>
              <a:avLst/>
              <a:gdLst>
                <a:gd name="T0" fmla="*/ 5 w 6"/>
                <a:gd name="T1" fmla="*/ 0 h 5"/>
                <a:gd name="T2" fmla="*/ 0 w 6"/>
                <a:gd name="T3" fmla="*/ 3 h 5"/>
                <a:gd name="T4" fmla="*/ 2 w 6"/>
                <a:gd name="T5" fmla="*/ 5 h 5"/>
                <a:gd name="T6" fmla="*/ 5 w 6"/>
                <a:gd name="T7" fmla="*/ 0 h 5"/>
              </a:gdLst>
              <a:ahLst/>
              <a:cxnLst>
                <a:cxn ang="0">
                  <a:pos x="T0" y="T1"/>
                </a:cxn>
                <a:cxn ang="0">
                  <a:pos x="T2" y="T3"/>
                </a:cxn>
                <a:cxn ang="0">
                  <a:pos x="T4" y="T5"/>
                </a:cxn>
                <a:cxn ang="0">
                  <a:pos x="T6" y="T7"/>
                </a:cxn>
              </a:cxnLst>
              <a:rect l="0" t="0" r="r" b="b"/>
              <a:pathLst>
                <a:path w="6" h="5">
                  <a:moveTo>
                    <a:pt x="5" y="0"/>
                  </a:moveTo>
                  <a:cubicBezTo>
                    <a:pt x="3" y="1"/>
                    <a:pt x="2" y="2"/>
                    <a:pt x="0" y="3"/>
                  </a:cubicBezTo>
                  <a:cubicBezTo>
                    <a:pt x="1" y="4"/>
                    <a:pt x="1" y="4"/>
                    <a:pt x="2" y="5"/>
                  </a:cubicBezTo>
                  <a:cubicBezTo>
                    <a:pt x="4" y="4"/>
                    <a:pt x="6" y="3"/>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grpSp>
      <p:grpSp>
        <p:nvGrpSpPr>
          <p:cNvPr id="130" name="Group 129"/>
          <p:cNvGrpSpPr/>
          <p:nvPr/>
        </p:nvGrpSpPr>
        <p:grpSpPr>
          <a:xfrm>
            <a:off x="458800" y="2355401"/>
            <a:ext cx="683483" cy="683483"/>
            <a:chOff x="1973735" y="-521114"/>
            <a:chExt cx="780290" cy="780290"/>
          </a:xfrm>
        </p:grpSpPr>
        <p:sp>
          <p:nvSpPr>
            <p:cNvPr id="131" name="Rectangle 130"/>
            <p:cNvSpPr/>
            <p:nvPr/>
          </p:nvSpPr>
          <p:spPr bwMode="auto">
            <a:xfrm>
              <a:off x="2057400" y="-521114"/>
              <a:ext cx="502920" cy="7497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p:cNvSpPr/>
            <p:nvPr/>
          </p:nvSpPr>
          <p:spPr bwMode="auto">
            <a:xfrm>
              <a:off x="2169213" y="-354433"/>
              <a:ext cx="502920" cy="5779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3" name="Picture 1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735" y="-521114"/>
              <a:ext cx="780290" cy="780290"/>
            </a:xfrm>
            <a:prstGeom prst="rect">
              <a:avLst/>
            </a:prstGeom>
          </p:spPr>
        </p:pic>
      </p:grpSp>
      <p:sp>
        <p:nvSpPr>
          <p:cNvPr id="14" name="Oval 13"/>
          <p:cNvSpPr/>
          <p:nvPr/>
        </p:nvSpPr>
        <p:spPr bwMode="auto">
          <a:xfrm>
            <a:off x="4244617" y="2127299"/>
            <a:ext cx="124705" cy="124705"/>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4070993" y="3084969"/>
            <a:ext cx="124705" cy="124705"/>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p:cNvPicPr>
            <a:picLocks noChangeAspect="1"/>
          </p:cNvPicPr>
          <p:nvPr/>
        </p:nvPicPr>
        <p:blipFill>
          <a:blip r:embed="rId4"/>
          <a:stretch>
            <a:fillRect/>
          </a:stretch>
        </p:blipFill>
        <p:spPr>
          <a:xfrm>
            <a:off x="2277904" y="4259956"/>
            <a:ext cx="577828" cy="738337"/>
          </a:xfrm>
          <a:prstGeom prst="rect">
            <a:avLst/>
          </a:prstGeom>
        </p:spPr>
      </p:pic>
      <p:pic>
        <p:nvPicPr>
          <p:cNvPr id="28" name="Picture 27"/>
          <p:cNvPicPr>
            <a:picLocks noChangeAspect="1"/>
          </p:cNvPicPr>
          <p:nvPr/>
        </p:nvPicPr>
        <p:blipFill>
          <a:blip r:embed="rId5"/>
          <a:stretch>
            <a:fillRect/>
          </a:stretch>
        </p:blipFill>
        <p:spPr>
          <a:xfrm>
            <a:off x="2277904" y="2951830"/>
            <a:ext cx="577828" cy="738337"/>
          </a:xfrm>
          <a:prstGeom prst="rect">
            <a:avLst/>
          </a:prstGeom>
        </p:spPr>
      </p:pic>
      <p:sp>
        <p:nvSpPr>
          <p:cNvPr id="106" name="TextBox 105"/>
          <p:cNvSpPr txBox="1"/>
          <p:nvPr/>
        </p:nvSpPr>
        <p:spPr>
          <a:xfrm>
            <a:off x="1761428" y="4970803"/>
            <a:ext cx="1610779" cy="331899"/>
          </a:xfrm>
          <a:prstGeom prst="rect">
            <a:avLst/>
          </a:prstGeom>
          <a:noFill/>
        </p:spPr>
        <p:txBody>
          <a:bodyPr wrap="square" rtlCol="0">
            <a:spAutoFit/>
          </a:bodyPr>
          <a:lstStyle/>
          <a:p>
            <a:pPr algn="ctr" defTabSz="913874">
              <a:defRPr/>
            </a:pPr>
            <a:r>
              <a:rPr lang="ru-RU" sz="1568" dirty="0">
                <a:solidFill>
                  <a:prstClr val="black">
                    <a:lumMod val="50000"/>
                    <a:lumOff val="50000"/>
                  </a:prstClr>
                </a:solidFill>
                <a:latin typeface="Segoe UI"/>
              </a:rPr>
              <a:t>Страна</a:t>
            </a:r>
            <a:r>
              <a:rPr lang="en-US" sz="1568" dirty="0">
                <a:solidFill>
                  <a:prstClr val="black">
                    <a:lumMod val="50000"/>
                    <a:lumOff val="50000"/>
                  </a:prstClr>
                </a:solidFill>
                <a:latin typeface="Segoe UI"/>
              </a:rPr>
              <a:t> #3</a:t>
            </a:r>
          </a:p>
        </p:txBody>
      </p:sp>
      <p:sp>
        <p:nvSpPr>
          <p:cNvPr id="107" name="TextBox 106"/>
          <p:cNvSpPr txBox="1"/>
          <p:nvPr/>
        </p:nvSpPr>
        <p:spPr>
          <a:xfrm>
            <a:off x="1761428" y="2412855"/>
            <a:ext cx="1610779" cy="331899"/>
          </a:xfrm>
          <a:prstGeom prst="rect">
            <a:avLst/>
          </a:prstGeom>
          <a:noFill/>
        </p:spPr>
        <p:txBody>
          <a:bodyPr wrap="square" rtlCol="0">
            <a:spAutoFit/>
          </a:bodyPr>
          <a:lstStyle/>
          <a:p>
            <a:pPr algn="ctr" defTabSz="913874">
              <a:defRPr/>
            </a:pPr>
            <a:r>
              <a:rPr lang="ru-RU" sz="1568" dirty="0">
                <a:solidFill>
                  <a:prstClr val="black">
                    <a:lumMod val="50000"/>
                    <a:lumOff val="50000"/>
                  </a:prstClr>
                </a:solidFill>
                <a:latin typeface="Segoe UI"/>
              </a:rPr>
              <a:t>Страна</a:t>
            </a:r>
            <a:r>
              <a:rPr lang="en-US" sz="1568" dirty="0">
                <a:solidFill>
                  <a:prstClr val="black">
                    <a:lumMod val="50000"/>
                    <a:lumOff val="50000"/>
                  </a:prstClr>
                </a:solidFill>
                <a:latin typeface="Segoe UI"/>
              </a:rPr>
              <a:t> #1</a:t>
            </a:r>
          </a:p>
        </p:txBody>
      </p:sp>
      <p:sp>
        <p:nvSpPr>
          <p:cNvPr id="108" name="TextBox 107"/>
          <p:cNvSpPr txBox="1"/>
          <p:nvPr/>
        </p:nvSpPr>
        <p:spPr>
          <a:xfrm>
            <a:off x="1761428" y="3688493"/>
            <a:ext cx="1610779" cy="331899"/>
          </a:xfrm>
          <a:prstGeom prst="rect">
            <a:avLst/>
          </a:prstGeom>
          <a:noFill/>
        </p:spPr>
        <p:txBody>
          <a:bodyPr wrap="square" rtlCol="0">
            <a:spAutoFit/>
          </a:bodyPr>
          <a:lstStyle/>
          <a:p>
            <a:pPr algn="ctr" defTabSz="913874">
              <a:defRPr/>
            </a:pPr>
            <a:r>
              <a:rPr lang="ru-RU" sz="1568" dirty="0">
                <a:solidFill>
                  <a:prstClr val="black">
                    <a:lumMod val="50000"/>
                    <a:lumOff val="50000"/>
                  </a:prstClr>
                </a:solidFill>
                <a:latin typeface="Segoe UI"/>
              </a:rPr>
              <a:t>Страна</a:t>
            </a:r>
            <a:r>
              <a:rPr lang="en-US" sz="1568" dirty="0">
                <a:solidFill>
                  <a:prstClr val="black">
                    <a:lumMod val="50000"/>
                    <a:lumOff val="50000"/>
                  </a:prstClr>
                </a:solidFill>
                <a:latin typeface="Segoe UI"/>
              </a:rPr>
              <a:t> #2</a:t>
            </a:r>
          </a:p>
        </p:txBody>
      </p:sp>
      <p:sp>
        <p:nvSpPr>
          <p:cNvPr id="111" name="TextBox 110"/>
          <p:cNvSpPr txBox="1"/>
          <p:nvPr/>
        </p:nvSpPr>
        <p:spPr>
          <a:xfrm>
            <a:off x="68233" y="3073528"/>
            <a:ext cx="1610779" cy="574901"/>
          </a:xfrm>
          <a:prstGeom prst="rect">
            <a:avLst/>
          </a:prstGeom>
          <a:noFill/>
        </p:spPr>
        <p:txBody>
          <a:bodyPr wrap="square" rtlCol="0">
            <a:spAutoFit/>
          </a:bodyPr>
          <a:lstStyle/>
          <a:p>
            <a:pPr algn="ctr" defTabSz="913874">
              <a:defRPr/>
            </a:pPr>
            <a:r>
              <a:rPr lang="ru-RU" sz="1568" dirty="0">
                <a:solidFill>
                  <a:prstClr val="black">
                    <a:lumMod val="50000"/>
                    <a:lumOff val="50000"/>
                  </a:prstClr>
                </a:solidFill>
                <a:latin typeface="Segoe UI"/>
              </a:rPr>
              <a:t>Паттерн приложения </a:t>
            </a:r>
            <a:endParaRPr lang="en-US" sz="1568" dirty="0">
              <a:solidFill>
                <a:prstClr val="black">
                  <a:lumMod val="50000"/>
                  <a:lumOff val="50000"/>
                </a:prstClr>
              </a:solidFill>
              <a:latin typeface="Segoe UI"/>
            </a:endParaRPr>
          </a:p>
        </p:txBody>
      </p:sp>
      <p:cxnSp>
        <p:nvCxnSpPr>
          <p:cNvPr id="97" name="Straight Connector 96"/>
          <p:cNvCxnSpPr/>
          <p:nvPr/>
        </p:nvCxnSpPr>
        <p:spPr>
          <a:xfrm flipH="1">
            <a:off x="1236224" y="1008336"/>
            <a:ext cx="939461" cy="1688807"/>
          </a:xfrm>
          <a:prstGeom prst="line">
            <a:avLst/>
          </a:prstGeom>
          <a:ln w="254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4568777" y="510878"/>
            <a:ext cx="1336490" cy="814397"/>
            <a:chOff x="3969226" y="646945"/>
            <a:chExt cx="1363289" cy="830727"/>
          </a:xfrm>
          <a:solidFill>
            <a:schemeClr val="accent1">
              <a:lumMod val="40000"/>
              <a:lumOff val="60000"/>
            </a:schemeClr>
          </a:solidFill>
        </p:grpSpPr>
        <p:sp>
          <p:nvSpPr>
            <p:cNvPr id="102" name="Freeform 5"/>
            <p:cNvSpPr>
              <a:spLocks noEditPoints="1"/>
            </p:cNvSpPr>
            <p:nvPr/>
          </p:nvSpPr>
          <p:spPr bwMode="auto">
            <a:xfrm>
              <a:off x="3969226" y="646945"/>
              <a:ext cx="1363289" cy="830727"/>
            </a:xfrm>
            <a:custGeom>
              <a:avLst/>
              <a:gdLst>
                <a:gd name="T0" fmla="*/ 283 w 308"/>
                <a:gd name="T1" fmla="*/ 86 h 185"/>
                <a:gd name="T2" fmla="*/ 204 w 308"/>
                <a:gd name="T3" fmla="*/ 32 h 185"/>
                <a:gd name="T4" fmla="*/ 97 w 308"/>
                <a:gd name="T5" fmla="*/ 58 h 185"/>
                <a:gd name="T6" fmla="*/ 53 w 308"/>
                <a:gd name="T7" fmla="*/ 78 h 185"/>
                <a:gd name="T8" fmla="*/ 50 w 308"/>
                <a:gd name="T9" fmla="*/ 185 h 185"/>
                <a:gd name="T10" fmla="*/ 273 w 308"/>
                <a:gd name="T11" fmla="*/ 182 h 185"/>
                <a:gd name="T12" fmla="*/ 283 w 308"/>
                <a:gd name="T13" fmla="*/ 92 h 185"/>
                <a:gd name="T14" fmla="*/ 93 w 308"/>
                <a:gd name="T15" fmla="*/ 130 h 185"/>
                <a:gd name="T16" fmla="*/ 65 w 308"/>
                <a:gd name="T17" fmla="*/ 145 h 185"/>
                <a:gd name="T18" fmla="*/ 78 w 308"/>
                <a:gd name="T19" fmla="*/ 92 h 185"/>
                <a:gd name="T20" fmla="*/ 105 w 308"/>
                <a:gd name="T21" fmla="*/ 145 h 185"/>
                <a:gd name="T22" fmla="*/ 141 w 308"/>
                <a:gd name="T23" fmla="*/ 109 h 185"/>
                <a:gd name="T24" fmla="*/ 141 w 308"/>
                <a:gd name="T25" fmla="*/ 140 h 185"/>
                <a:gd name="T26" fmla="*/ 110 w 308"/>
                <a:gd name="T27" fmla="*/ 145 h 185"/>
                <a:gd name="T28" fmla="*/ 132 w 308"/>
                <a:gd name="T29" fmla="*/ 113 h 185"/>
                <a:gd name="T30" fmla="*/ 112 w 308"/>
                <a:gd name="T31" fmla="*/ 107 h 185"/>
                <a:gd name="T32" fmla="*/ 141 w 308"/>
                <a:gd name="T33" fmla="*/ 109 h 185"/>
                <a:gd name="T34" fmla="*/ 173 w 308"/>
                <a:gd name="T35" fmla="*/ 145 h 185"/>
                <a:gd name="T36" fmla="*/ 173 w 308"/>
                <a:gd name="T37" fmla="*/ 139 h 185"/>
                <a:gd name="T38" fmla="*/ 148 w 308"/>
                <a:gd name="T39" fmla="*/ 130 h 185"/>
                <a:gd name="T40" fmla="*/ 154 w 308"/>
                <a:gd name="T41" fmla="*/ 107 h 185"/>
                <a:gd name="T42" fmla="*/ 163 w 308"/>
                <a:gd name="T43" fmla="*/ 141 h 185"/>
                <a:gd name="T44" fmla="*/ 173 w 308"/>
                <a:gd name="T45" fmla="*/ 129 h 185"/>
                <a:gd name="T46" fmla="*/ 180 w 308"/>
                <a:gd name="T47" fmla="*/ 107 h 185"/>
                <a:gd name="T48" fmla="*/ 211 w 308"/>
                <a:gd name="T49" fmla="*/ 114 h 185"/>
                <a:gd name="T50" fmla="*/ 200 w 308"/>
                <a:gd name="T51" fmla="*/ 116 h 185"/>
                <a:gd name="T52" fmla="*/ 197 w 308"/>
                <a:gd name="T53" fmla="*/ 145 h 185"/>
                <a:gd name="T54" fmla="*/ 191 w 308"/>
                <a:gd name="T55" fmla="*/ 107 h 185"/>
                <a:gd name="T56" fmla="*/ 197 w 308"/>
                <a:gd name="T57" fmla="*/ 115 h 185"/>
                <a:gd name="T58" fmla="*/ 201 w 308"/>
                <a:gd name="T59" fmla="*/ 109 h 185"/>
                <a:gd name="T60" fmla="*/ 211 w 308"/>
                <a:gd name="T61" fmla="*/ 107 h 185"/>
                <a:gd name="T62" fmla="*/ 248 w 308"/>
                <a:gd name="T63" fmla="*/ 128 h 185"/>
                <a:gd name="T64" fmla="*/ 224 w 308"/>
                <a:gd name="T65" fmla="*/ 138 h 185"/>
                <a:gd name="T66" fmla="*/ 245 w 308"/>
                <a:gd name="T67" fmla="*/ 137 h 185"/>
                <a:gd name="T68" fmla="*/ 232 w 308"/>
                <a:gd name="T69" fmla="*/ 146 h 185"/>
                <a:gd name="T70" fmla="*/ 215 w 308"/>
                <a:gd name="T71" fmla="*/ 127 h 185"/>
                <a:gd name="T72" fmla="*/ 232 w 308"/>
                <a:gd name="T73" fmla="*/ 106 h 185"/>
                <a:gd name="T74" fmla="*/ 248 w 308"/>
                <a:gd name="T75" fmla="*/ 12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8" h="185">
                  <a:moveTo>
                    <a:pt x="283" y="92"/>
                  </a:moveTo>
                  <a:cubicBezTo>
                    <a:pt x="283" y="90"/>
                    <a:pt x="283" y="89"/>
                    <a:pt x="283" y="86"/>
                  </a:cubicBezTo>
                  <a:cubicBezTo>
                    <a:pt x="283" y="53"/>
                    <a:pt x="259" y="26"/>
                    <a:pt x="227" y="26"/>
                  </a:cubicBezTo>
                  <a:cubicBezTo>
                    <a:pt x="220" y="26"/>
                    <a:pt x="211" y="28"/>
                    <a:pt x="204" y="32"/>
                  </a:cubicBezTo>
                  <a:cubicBezTo>
                    <a:pt x="194" y="12"/>
                    <a:pt x="175" y="0"/>
                    <a:pt x="154" y="0"/>
                  </a:cubicBezTo>
                  <a:cubicBezTo>
                    <a:pt x="123" y="0"/>
                    <a:pt x="99" y="25"/>
                    <a:pt x="97" y="58"/>
                  </a:cubicBezTo>
                  <a:cubicBezTo>
                    <a:pt x="94" y="57"/>
                    <a:pt x="92" y="57"/>
                    <a:pt x="89" y="57"/>
                  </a:cubicBezTo>
                  <a:cubicBezTo>
                    <a:pt x="75" y="57"/>
                    <a:pt x="61" y="64"/>
                    <a:pt x="53" y="78"/>
                  </a:cubicBezTo>
                  <a:cubicBezTo>
                    <a:pt x="25" y="75"/>
                    <a:pt x="0" y="100"/>
                    <a:pt x="0" y="130"/>
                  </a:cubicBezTo>
                  <a:cubicBezTo>
                    <a:pt x="0" y="160"/>
                    <a:pt x="22" y="185"/>
                    <a:pt x="50" y="185"/>
                  </a:cubicBezTo>
                  <a:cubicBezTo>
                    <a:pt x="266" y="185"/>
                    <a:pt x="266" y="185"/>
                    <a:pt x="266" y="185"/>
                  </a:cubicBezTo>
                  <a:cubicBezTo>
                    <a:pt x="273" y="182"/>
                    <a:pt x="273" y="182"/>
                    <a:pt x="273" y="182"/>
                  </a:cubicBezTo>
                  <a:cubicBezTo>
                    <a:pt x="293" y="177"/>
                    <a:pt x="308" y="158"/>
                    <a:pt x="308" y="135"/>
                  </a:cubicBezTo>
                  <a:cubicBezTo>
                    <a:pt x="308" y="117"/>
                    <a:pt x="298" y="101"/>
                    <a:pt x="283" y="92"/>
                  </a:cubicBezTo>
                  <a:close/>
                  <a:moveTo>
                    <a:pt x="98" y="145"/>
                  </a:moveTo>
                  <a:cubicBezTo>
                    <a:pt x="93" y="130"/>
                    <a:pt x="93" y="130"/>
                    <a:pt x="93" y="130"/>
                  </a:cubicBezTo>
                  <a:cubicBezTo>
                    <a:pt x="70" y="130"/>
                    <a:pt x="70" y="130"/>
                    <a:pt x="70" y="130"/>
                  </a:cubicBezTo>
                  <a:cubicBezTo>
                    <a:pt x="65" y="145"/>
                    <a:pt x="65" y="145"/>
                    <a:pt x="65" y="145"/>
                  </a:cubicBezTo>
                  <a:cubicBezTo>
                    <a:pt x="58" y="145"/>
                    <a:pt x="58" y="145"/>
                    <a:pt x="58" y="145"/>
                  </a:cubicBezTo>
                  <a:cubicBezTo>
                    <a:pt x="78" y="92"/>
                    <a:pt x="78" y="92"/>
                    <a:pt x="78" y="92"/>
                  </a:cubicBezTo>
                  <a:cubicBezTo>
                    <a:pt x="85" y="92"/>
                    <a:pt x="85" y="92"/>
                    <a:pt x="85" y="92"/>
                  </a:cubicBezTo>
                  <a:cubicBezTo>
                    <a:pt x="105" y="145"/>
                    <a:pt x="105" y="145"/>
                    <a:pt x="105" y="145"/>
                  </a:cubicBezTo>
                  <a:lnTo>
                    <a:pt x="98" y="145"/>
                  </a:lnTo>
                  <a:close/>
                  <a:moveTo>
                    <a:pt x="141" y="109"/>
                  </a:moveTo>
                  <a:cubicBezTo>
                    <a:pt x="119" y="140"/>
                    <a:pt x="119" y="140"/>
                    <a:pt x="119" y="140"/>
                  </a:cubicBezTo>
                  <a:cubicBezTo>
                    <a:pt x="141" y="140"/>
                    <a:pt x="141" y="140"/>
                    <a:pt x="141" y="140"/>
                  </a:cubicBezTo>
                  <a:cubicBezTo>
                    <a:pt x="141" y="145"/>
                    <a:pt x="141" y="145"/>
                    <a:pt x="141" y="145"/>
                  </a:cubicBezTo>
                  <a:cubicBezTo>
                    <a:pt x="110" y="145"/>
                    <a:pt x="110" y="145"/>
                    <a:pt x="110" y="145"/>
                  </a:cubicBezTo>
                  <a:cubicBezTo>
                    <a:pt x="110" y="143"/>
                    <a:pt x="110" y="143"/>
                    <a:pt x="110" y="143"/>
                  </a:cubicBezTo>
                  <a:cubicBezTo>
                    <a:pt x="132" y="113"/>
                    <a:pt x="132" y="113"/>
                    <a:pt x="132" y="113"/>
                  </a:cubicBezTo>
                  <a:cubicBezTo>
                    <a:pt x="112" y="113"/>
                    <a:pt x="112" y="113"/>
                    <a:pt x="112" y="113"/>
                  </a:cubicBezTo>
                  <a:cubicBezTo>
                    <a:pt x="112" y="107"/>
                    <a:pt x="112" y="107"/>
                    <a:pt x="112" y="107"/>
                  </a:cubicBezTo>
                  <a:cubicBezTo>
                    <a:pt x="141" y="107"/>
                    <a:pt x="141" y="107"/>
                    <a:pt x="141" y="107"/>
                  </a:cubicBezTo>
                  <a:lnTo>
                    <a:pt x="141" y="109"/>
                  </a:lnTo>
                  <a:close/>
                  <a:moveTo>
                    <a:pt x="180" y="145"/>
                  </a:moveTo>
                  <a:cubicBezTo>
                    <a:pt x="173" y="145"/>
                    <a:pt x="173" y="145"/>
                    <a:pt x="173" y="145"/>
                  </a:cubicBezTo>
                  <a:cubicBezTo>
                    <a:pt x="173" y="139"/>
                    <a:pt x="173" y="139"/>
                    <a:pt x="173" y="139"/>
                  </a:cubicBezTo>
                  <a:cubicBezTo>
                    <a:pt x="173" y="139"/>
                    <a:pt x="173" y="139"/>
                    <a:pt x="173" y="139"/>
                  </a:cubicBezTo>
                  <a:cubicBezTo>
                    <a:pt x="171" y="144"/>
                    <a:pt x="167" y="146"/>
                    <a:pt x="162" y="146"/>
                  </a:cubicBezTo>
                  <a:cubicBezTo>
                    <a:pt x="153" y="146"/>
                    <a:pt x="148" y="141"/>
                    <a:pt x="148" y="130"/>
                  </a:cubicBezTo>
                  <a:cubicBezTo>
                    <a:pt x="148" y="107"/>
                    <a:pt x="148" y="107"/>
                    <a:pt x="148" y="107"/>
                  </a:cubicBezTo>
                  <a:cubicBezTo>
                    <a:pt x="154" y="107"/>
                    <a:pt x="154" y="107"/>
                    <a:pt x="154" y="107"/>
                  </a:cubicBezTo>
                  <a:cubicBezTo>
                    <a:pt x="154" y="129"/>
                    <a:pt x="154" y="129"/>
                    <a:pt x="154" y="129"/>
                  </a:cubicBezTo>
                  <a:cubicBezTo>
                    <a:pt x="154" y="137"/>
                    <a:pt x="157" y="141"/>
                    <a:pt x="163" y="141"/>
                  </a:cubicBezTo>
                  <a:cubicBezTo>
                    <a:pt x="166" y="141"/>
                    <a:pt x="169" y="140"/>
                    <a:pt x="171" y="138"/>
                  </a:cubicBezTo>
                  <a:cubicBezTo>
                    <a:pt x="172" y="136"/>
                    <a:pt x="173" y="133"/>
                    <a:pt x="173" y="129"/>
                  </a:cubicBezTo>
                  <a:cubicBezTo>
                    <a:pt x="173" y="107"/>
                    <a:pt x="173" y="107"/>
                    <a:pt x="173" y="107"/>
                  </a:cubicBezTo>
                  <a:cubicBezTo>
                    <a:pt x="180" y="107"/>
                    <a:pt x="180" y="107"/>
                    <a:pt x="180" y="107"/>
                  </a:cubicBezTo>
                  <a:lnTo>
                    <a:pt x="180" y="145"/>
                  </a:lnTo>
                  <a:close/>
                  <a:moveTo>
                    <a:pt x="211" y="114"/>
                  </a:moveTo>
                  <a:cubicBezTo>
                    <a:pt x="210" y="113"/>
                    <a:pt x="208" y="112"/>
                    <a:pt x="206" y="112"/>
                  </a:cubicBezTo>
                  <a:cubicBezTo>
                    <a:pt x="203" y="112"/>
                    <a:pt x="201" y="114"/>
                    <a:pt x="200" y="116"/>
                  </a:cubicBezTo>
                  <a:cubicBezTo>
                    <a:pt x="198" y="118"/>
                    <a:pt x="197" y="122"/>
                    <a:pt x="197" y="126"/>
                  </a:cubicBezTo>
                  <a:cubicBezTo>
                    <a:pt x="197" y="145"/>
                    <a:pt x="197" y="145"/>
                    <a:pt x="197" y="145"/>
                  </a:cubicBezTo>
                  <a:cubicBezTo>
                    <a:pt x="191" y="145"/>
                    <a:pt x="191" y="145"/>
                    <a:pt x="191" y="145"/>
                  </a:cubicBezTo>
                  <a:cubicBezTo>
                    <a:pt x="191" y="107"/>
                    <a:pt x="191" y="107"/>
                    <a:pt x="191" y="107"/>
                  </a:cubicBezTo>
                  <a:cubicBezTo>
                    <a:pt x="197" y="107"/>
                    <a:pt x="197" y="107"/>
                    <a:pt x="197" y="107"/>
                  </a:cubicBezTo>
                  <a:cubicBezTo>
                    <a:pt x="197" y="115"/>
                    <a:pt x="197" y="115"/>
                    <a:pt x="197" y="115"/>
                  </a:cubicBezTo>
                  <a:cubicBezTo>
                    <a:pt x="197" y="115"/>
                    <a:pt x="197" y="115"/>
                    <a:pt x="197" y="115"/>
                  </a:cubicBezTo>
                  <a:cubicBezTo>
                    <a:pt x="198" y="113"/>
                    <a:pt x="199" y="110"/>
                    <a:pt x="201" y="109"/>
                  </a:cubicBezTo>
                  <a:cubicBezTo>
                    <a:pt x="203" y="107"/>
                    <a:pt x="205" y="107"/>
                    <a:pt x="207" y="107"/>
                  </a:cubicBezTo>
                  <a:cubicBezTo>
                    <a:pt x="209" y="107"/>
                    <a:pt x="210" y="107"/>
                    <a:pt x="211" y="107"/>
                  </a:cubicBezTo>
                  <a:lnTo>
                    <a:pt x="211" y="114"/>
                  </a:lnTo>
                  <a:close/>
                  <a:moveTo>
                    <a:pt x="248" y="128"/>
                  </a:moveTo>
                  <a:cubicBezTo>
                    <a:pt x="221" y="128"/>
                    <a:pt x="221" y="128"/>
                    <a:pt x="221" y="128"/>
                  </a:cubicBezTo>
                  <a:cubicBezTo>
                    <a:pt x="221" y="132"/>
                    <a:pt x="222" y="135"/>
                    <a:pt x="224" y="138"/>
                  </a:cubicBezTo>
                  <a:cubicBezTo>
                    <a:pt x="226" y="140"/>
                    <a:pt x="229" y="141"/>
                    <a:pt x="233" y="141"/>
                  </a:cubicBezTo>
                  <a:cubicBezTo>
                    <a:pt x="238" y="141"/>
                    <a:pt x="241" y="140"/>
                    <a:pt x="245" y="137"/>
                  </a:cubicBezTo>
                  <a:cubicBezTo>
                    <a:pt x="245" y="143"/>
                    <a:pt x="245" y="143"/>
                    <a:pt x="245" y="143"/>
                  </a:cubicBezTo>
                  <a:cubicBezTo>
                    <a:pt x="242" y="145"/>
                    <a:pt x="237" y="146"/>
                    <a:pt x="232" y="146"/>
                  </a:cubicBezTo>
                  <a:cubicBezTo>
                    <a:pt x="226" y="146"/>
                    <a:pt x="222" y="145"/>
                    <a:pt x="219" y="141"/>
                  </a:cubicBezTo>
                  <a:cubicBezTo>
                    <a:pt x="216" y="138"/>
                    <a:pt x="215" y="133"/>
                    <a:pt x="215" y="127"/>
                  </a:cubicBezTo>
                  <a:cubicBezTo>
                    <a:pt x="215" y="121"/>
                    <a:pt x="216" y="116"/>
                    <a:pt x="220" y="112"/>
                  </a:cubicBezTo>
                  <a:cubicBezTo>
                    <a:pt x="223" y="108"/>
                    <a:pt x="227" y="106"/>
                    <a:pt x="232" y="106"/>
                  </a:cubicBezTo>
                  <a:cubicBezTo>
                    <a:pt x="237" y="106"/>
                    <a:pt x="241" y="108"/>
                    <a:pt x="244" y="111"/>
                  </a:cubicBezTo>
                  <a:cubicBezTo>
                    <a:pt x="246" y="115"/>
                    <a:pt x="248" y="119"/>
                    <a:pt x="248" y="125"/>
                  </a:cubicBezTo>
                  <a:lnTo>
                    <a:pt x="24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03" name="Freeform 6"/>
            <p:cNvSpPr>
              <a:spLocks/>
            </p:cNvSpPr>
            <p:nvPr/>
          </p:nvSpPr>
          <p:spPr bwMode="auto">
            <a:xfrm>
              <a:off x="4948174" y="1150210"/>
              <a:ext cx="87899" cy="49982"/>
            </a:xfrm>
            <a:custGeom>
              <a:avLst/>
              <a:gdLst>
                <a:gd name="T0" fmla="*/ 11 w 20"/>
                <a:gd name="T1" fmla="*/ 0 h 11"/>
                <a:gd name="T2" fmla="*/ 4 w 20"/>
                <a:gd name="T3" fmla="*/ 3 h 11"/>
                <a:gd name="T4" fmla="*/ 0 w 20"/>
                <a:gd name="T5" fmla="*/ 11 h 11"/>
                <a:gd name="T6" fmla="*/ 20 w 20"/>
                <a:gd name="T7" fmla="*/ 11 h 11"/>
                <a:gd name="T8" fmla="*/ 18 w 20"/>
                <a:gd name="T9" fmla="*/ 3 h 11"/>
                <a:gd name="T10" fmla="*/ 11 w 20"/>
                <a:gd name="T11" fmla="*/ 0 h 11"/>
              </a:gdLst>
              <a:ahLst/>
              <a:cxnLst>
                <a:cxn ang="0">
                  <a:pos x="T0" y="T1"/>
                </a:cxn>
                <a:cxn ang="0">
                  <a:pos x="T2" y="T3"/>
                </a:cxn>
                <a:cxn ang="0">
                  <a:pos x="T4" y="T5"/>
                </a:cxn>
                <a:cxn ang="0">
                  <a:pos x="T6" y="T7"/>
                </a:cxn>
                <a:cxn ang="0">
                  <a:pos x="T8" y="T9"/>
                </a:cxn>
                <a:cxn ang="0">
                  <a:pos x="T10" y="T11"/>
                </a:cxn>
              </a:cxnLst>
              <a:rect l="0" t="0" r="r" b="b"/>
              <a:pathLst>
                <a:path w="20" h="11">
                  <a:moveTo>
                    <a:pt x="11" y="0"/>
                  </a:moveTo>
                  <a:cubicBezTo>
                    <a:pt x="8" y="0"/>
                    <a:pt x="6" y="1"/>
                    <a:pt x="4" y="3"/>
                  </a:cubicBezTo>
                  <a:cubicBezTo>
                    <a:pt x="2" y="5"/>
                    <a:pt x="0" y="7"/>
                    <a:pt x="0" y="11"/>
                  </a:cubicBezTo>
                  <a:cubicBezTo>
                    <a:pt x="20" y="11"/>
                    <a:pt x="20" y="11"/>
                    <a:pt x="20" y="11"/>
                  </a:cubicBezTo>
                  <a:cubicBezTo>
                    <a:pt x="20" y="7"/>
                    <a:pt x="20" y="5"/>
                    <a:pt x="18" y="3"/>
                  </a:cubicBezTo>
                  <a:cubicBezTo>
                    <a:pt x="16" y="1"/>
                    <a:pt x="14"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04" name="Freeform 7"/>
            <p:cNvSpPr>
              <a:spLocks/>
            </p:cNvSpPr>
            <p:nvPr/>
          </p:nvSpPr>
          <p:spPr bwMode="auto">
            <a:xfrm>
              <a:off x="4288074" y="1091610"/>
              <a:ext cx="84452" cy="117198"/>
            </a:xfrm>
            <a:custGeom>
              <a:avLst/>
              <a:gdLst>
                <a:gd name="T0" fmla="*/ 10 w 19"/>
                <a:gd name="T1" fmla="*/ 0 h 26"/>
                <a:gd name="T2" fmla="*/ 9 w 19"/>
                <a:gd name="T3" fmla="*/ 0 h 26"/>
                <a:gd name="T4" fmla="*/ 9 w 19"/>
                <a:gd name="T5" fmla="*/ 3 h 26"/>
                <a:gd name="T6" fmla="*/ 0 w 19"/>
                <a:gd name="T7" fmla="*/ 26 h 26"/>
                <a:gd name="T8" fmla="*/ 19 w 19"/>
                <a:gd name="T9" fmla="*/ 26 h 26"/>
                <a:gd name="T10" fmla="*/ 10 w 19"/>
                <a:gd name="T11" fmla="*/ 3 h 26"/>
                <a:gd name="T12" fmla="*/ 10 w 1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0" y="0"/>
                  </a:moveTo>
                  <a:cubicBezTo>
                    <a:pt x="9" y="0"/>
                    <a:pt x="9" y="0"/>
                    <a:pt x="9" y="0"/>
                  </a:cubicBezTo>
                  <a:cubicBezTo>
                    <a:pt x="9" y="1"/>
                    <a:pt x="9" y="2"/>
                    <a:pt x="9" y="3"/>
                  </a:cubicBezTo>
                  <a:cubicBezTo>
                    <a:pt x="0" y="26"/>
                    <a:pt x="0" y="26"/>
                    <a:pt x="0" y="26"/>
                  </a:cubicBezTo>
                  <a:cubicBezTo>
                    <a:pt x="19" y="26"/>
                    <a:pt x="19" y="26"/>
                    <a:pt x="19" y="26"/>
                  </a:cubicBezTo>
                  <a:cubicBezTo>
                    <a:pt x="10" y="3"/>
                    <a:pt x="10" y="3"/>
                    <a:pt x="10" y="3"/>
                  </a:cubicBezTo>
                  <a:cubicBezTo>
                    <a:pt x="10" y="2"/>
                    <a:pt x="10"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pic>
        <p:nvPicPr>
          <p:cNvPr id="100" name="Picture 99"/>
          <p:cNvPicPr>
            <a:picLocks noChangeAspect="1"/>
          </p:cNvPicPr>
          <p:nvPr/>
        </p:nvPicPr>
        <p:blipFill>
          <a:blip r:embed="rId5"/>
          <a:stretch>
            <a:fillRect/>
          </a:stretch>
        </p:blipFill>
        <p:spPr>
          <a:xfrm>
            <a:off x="2244837" y="553571"/>
            <a:ext cx="577828" cy="738337"/>
          </a:xfrm>
          <a:prstGeom prst="rect">
            <a:avLst/>
          </a:prstGeom>
        </p:spPr>
      </p:pic>
      <p:sp>
        <p:nvSpPr>
          <p:cNvPr id="101" name="TextBox 100"/>
          <p:cNvSpPr txBox="1"/>
          <p:nvPr/>
        </p:nvSpPr>
        <p:spPr>
          <a:xfrm>
            <a:off x="1728360" y="1286097"/>
            <a:ext cx="1610779" cy="331899"/>
          </a:xfrm>
          <a:prstGeom prst="rect">
            <a:avLst/>
          </a:prstGeom>
          <a:noFill/>
        </p:spPr>
        <p:txBody>
          <a:bodyPr wrap="square" rtlCol="0">
            <a:spAutoFit/>
          </a:bodyPr>
          <a:lstStyle/>
          <a:p>
            <a:pPr algn="ctr" defTabSz="913874">
              <a:defRPr/>
            </a:pPr>
            <a:r>
              <a:rPr lang="en-US" sz="1568" dirty="0">
                <a:solidFill>
                  <a:prstClr val="black">
                    <a:lumMod val="50000"/>
                    <a:lumOff val="50000"/>
                  </a:prstClr>
                </a:solidFill>
                <a:latin typeface="Segoe UI"/>
              </a:rPr>
              <a:t>Azure</a:t>
            </a:r>
          </a:p>
        </p:txBody>
      </p:sp>
      <p:cxnSp>
        <p:nvCxnSpPr>
          <p:cNvPr id="17" name="Straight Arrow Connector 16"/>
          <p:cNvCxnSpPr>
            <a:stCxn id="28" idx="3"/>
            <a:endCxn id="13" idx="21"/>
          </p:cNvCxnSpPr>
          <p:nvPr/>
        </p:nvCxnSpPr>
        <p:spPr>
          <a:xfrm flipV="1">
            <a:off x="2855732" y="3206363"/>
            <a:ext cx="1053246" cy="114635"/>
          </a:xfrm>
          <a:prstGeom prst="straightConnector1">
            <a:avLst/>
          </a:prstGeom>
          <a:ln w="25400">
            <a:solidFill>
              <a:schemeClr val="bg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2984032" y="3127560"/>
            <a:ext cx="2305029" cy="1523636"/>
          </a:xfrm>
          <a:prstGeom prst="straightConnector1">
            <a:avLst/>
          </a:prstGeom>
          <a:ln w="25400">
            <a:solidFill>
              <a:schemeClr val="bg2"/>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129" name="Group 128"/>
          <p:cNvGrpSpPr/>
          <p:nvPr/>
        </p:nvGrpSpPr>
        <p:grpSpPr>
          <a:xfrm>
            <a:off x="4453743" y="3381351"/>
            <a:ext cx="1371716" cy="909311"/>
            <a:chOff x="4083051" y="3752850"/>
            <a:chExt cx="1685925" cy="1117601"/>
          </a:xfrm>
          <a:solidFill>
            <a:schemeClr val="accent1">
              <a:lumMod val="40000"/>
              <a:lumOff val="60000"/>
            </a:schemeClr>
          </a:solidFill>
        </p:grpSpPr>
        <p:sp>
          <p:nvSpPr>
            <p:cNvPr id="134" name="Freeform 11"/>
            <p:cNvSpPr>
              <a:spLocks/>
            </p:cNvSpPr>
            <p:nvPr/>
          </p:nvSpPr>
          <p:spPr bwMode="auto">
            <a:xfrm>
              <a:off x="4371386" y="4158659"/>
              <a:ext cx="65088" cy="90488"/>
            </a:xfrm>
            <a:custGeom>
              <a:avLst/>
              <a:gdLst>
                <a:gd name="T0" fmla="*/ 8 w 16"/>
                <a:gd name="T1" fmla="*/ 0 h 22"/>
                <a:gd name="T2" fmla="*/ 8 w 16"/>
                <a:gd name="T3" fmla="*/ 0 h 22"/>
                <a:gd name="T4" fmla="*/ 7 w 16"/>
                <a:gd name="T5" fmla="*/ 3 h 22"/>
                <a:gd name="T6" fmla="*/ 0 w 16"/>
                <a:gd name="T7" fmla="*/ 22 h 22"/>
                <a:gd name="T8" fmla="*/ 16 w 16"/>
                <a:gd name="T9" fmla="*/ 22 h 22"/>
                <a:gd name="T10" fmla="*/ 9 w 16"/>
                <a:gd name="T11" fmla="*/ 3 h 22"/>
                <a:gd name="T12" fmla="*/ 8 w 1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6" h="22">
                  <a:moveTo>
                    <a:pt x="8" y="0"/>
                  </a:moveTo>
                  <a:cubicBezTo>
                    <a:pt x="8" y="0"/>
                    <a:pt x="8" y="0"/>
                    <a:pt x="8" y="0"/>
                  </a:cubicBezTo>
                  <a:cubicBezTo>
                    <a:pt x="8" y="1"/>
                    <a:pt x="8" y="2"/>
                    <a:pt x="7" y="3"/>
                  </a:cubicBezTo>
                  <a:cubicBezTo>
                    <a:pt x="0" y="22"/>
                    <a:pt x="0" y="22"/>
                    <a:pt x="0" y="22"/>
                  </a:cubicBezTo>
                  <a:cubicBezTo>
                    <a:pt x="16" y="22"/>
                    <a:pt x="16" y="22"/>
                    <a:pt x="16" y="22"/>
                  </a:cubicBezTo>
                  <a:cubicBezTo>
                    <a:pt x="9" y="3"/>
                    <a:pt x="9" y="3"/>
                    <a:pt x="9" y="3"/>
                  </a:cubicBezTo>
                  <a:cubicBezTo>
                    <a:pt x="9" y="2"/>
                    <a:pt x="8"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35" name="Freeform 12"/>
            <p:cNvSpPr>
              <a:spLocks/>
            </p:cNvSpPr>
            <p:nvPr/>
          </p:nvSpPr>
          <p:spPr bwMode="auto">
            <a:xfrm>
              <a:off x="4637088" y="4479925"/>
              <a:ext cx="61913" cy="53975"/>
            </a:xfrm>
            <a:custGeom>
              <a:avLst/>
              <a:gdLst>
                <a:gd name="T0" fmla="*/ 2 w 15"/>
                <a:gd name="T1" fmla="*/ 3 h 13"/>
                <a:gd name="T2" fmla="*/ 0 w 15"/>
                <a:gd name="T3" fmla="*/ 8 h 13"/>
                <a:gd name="T4" fmla="*/ 2 w 15"/>
                <a:gd name="T5" fmla="*/ 11 h 13"/>
                <a:gd name="T6" fmla="*/ 6 w 15"/>
                <a:gd name="T7" fmla="*/ 13 h 13"/>
                <a:gd name="T8" fmla="*/ 13 w 15"/>
                <a:gd name="T9" fmla="*/ 10 h 13"/>
                <a:gd name="T10" fmla="*/ 15 w 15"/>
                <a:gd name="T11" fmla="*/ 3 h 13"/>
                <a:gd name="T12" fmla="*/ 15 w 15"/>
                <a:gd name="T13" fmla="*/ 0 h 13"/>
                <a:gd name="T14" fmla="*/ 7 w 15"/>
                <a:gd name="T15" fmla="*/ 1 h 13"/>
                <a:gd name="T16" fmla="*/ 2 w 15"/>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3"/>
                  </a:moveTo>
                  <a:cubicBezTo>
                    <a:pt x="1" y="4"/>
                    <a:pt x="0" y="5"/>
                    <a:pt x="0" y="8"/>
                  </a:cubicBezTo>
                  <a:cubicBezTo>
                    <a:pt x="0" y="9"/>
                    <a:pt x="1" y="10"/>
                    <a:pt x="2" y="11"/>
                  </a:cubicBezTo>
                  <a:cubicBezTo>
                    <a:pt x="3" y="12"/>
                    <a:pt x="5" y="13"/>
                    <a:pt x="6" y="13"/>
                  </a:cubicBezTo>
                  <a:cubicBezTo>
                    <a:pt x="9" y="13"/>
                    <a:pt x="11" y="12"/>
                    <a:pt x="13" y="10"/>
                  </a:cubicBezTo>
                  <a:cubicBezTo>
                    <a:pt x="14" y="8"/>
                    <a:pt x="15" y="6"/>
                    <a:pt x="15" y="3"/>
                  </a:cubicBezTo>
                  <a:cubicBezTo>
                    <a:pt x="15" y="0"/>
                    <a:pt x="15" y="0"/>
                    <a:pt x="15" y="0"/>
                  </a:cubicBezTo>
                  <a:cubicBezTo>
                    <a:pt x="7" y="1"/>
                    <a:pt x="7" y="1"/>
                    <a:pt x="7" y="1"/>
                  </a:cubicBezTo>
                  <a:cubicBezTo>
                    <a:pt x="5" y="2"/>
                    <a:pt x="3"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36" name="Freeform 13"/>
            <p:cNvSpPr>
              <a:spLocks/>
            </p:cNvSpPr>
            <p:nvPr/>
          </p:nvSpPr>
          <p:spPr bwMode="auto">
            <a:xfrm>
              <a:off x="4884147" y="4203109"/>
              <a:ext cx="69850" cy="38100"/>
            </a:xfrm>
            <a:custGeom>
              <a:avLst/>
              <a:gdLst>
                <a:gd name="T0" fmla="*/ 15 w 17"/>
                <a:gd name="T1" fmla="*/ 2 h 9"/>
                <a:gd name="T2" fmla="*/ 9 w 17"/>
                <a:gd name="T3" fmla="*/ 0 h 9"/>
                <a:gd name="T4" fmla="*/ 3 w 17"/>
                <a:gd name="T5" fmla="*/ 3 h 9"/>
                <a:gd name="T6" fmla="*/ 0 w 17"/>
                <a:gd name="T7" fmla="*/ 9 h 9"/>
                <a:gd name="T8" fmla="*/ 17 w 17"/>
                <a:gd name="T9" fmla="*/ 9 h 9"/>
                <a:gd name="T10" fmla="*/ 15 w 17"/>
                <a:gd name="T11" fmla="*/ 2 h 9"/>
              </a:gdLst>
              <a:ahLst/>
              <a:cxnLst>
                <a:cxn ang="0">
                  <a:pos x="T0" y="T1"/>
                </a:cxn>
                <a:cxn ang="0">
                  <a:pos x="T2" y="T3"/>
                </a:cxn>
                <a:cxn ang="0">
                  <a:pos x="T4" y="T5"/>
                </a:cxn>
                <a:cxn ang="0">
                  <a:pos x="T6" y="T7"/>
                </a:cxn>
                <a:cxn ang="0">
                  <a:pos x="T8" y="T9"/>
                </a:cxn>
                <a:cxn ang="0">
                  <a:pos x="T10" y="T11"/>
                </a:cxn>
              </a:cxnLst>
              <a:rect l="0" t="0" r="r" b="b"/>
              <a:pathLst>
                <a:path w="17" h="9">
                  <a:moveTo>
                    <a:pt x="15" y="2"/>
                  </a:moveTo>
                  <a:cubicBezTo>
                    <a:pt x="14" y="1"/>
                    <a:pt x="12" y="0"/>
                    <a:pt x="9" y="0"/>
                  </a:cubicBezTo>
                  <a:cubicBezTo>
                    <a:pt x="7" y="0"/>
                    <a:pt x="5" y="1"/>
                    <a:pt x="3" y="3"/>
                  </a:cubicBezTo>
                  <a:cubicBezTo>
                    <a:pt x="1" y="4"/>
                    <a:pt x="0" y="7"/>
                    <a:pt x="0" y="9"/>
                  </a:cubicBezTo>
                  <a:cubicBezTo>
                    <a:pt x="17" y="9"/>
                    <a:pt x="17" y="9"/>
                    <a:pt x="17" y="9"/>
                  </a:cubicBezTo>
                  <a:cubicBezTo>
                    <a:pt x="17" y="6"/>
                    <a:pt x="16" y="4"/>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37" name="Freeform 14"/>
            <p:cNvSpPr>
              <a:spLocks noEditPoints="1"/>
            </p:cNvSpPr>
            <p:nvPr/>
          </p:nvSpPr>
          <p:spPr bwMode="auto">
            <a:xfrm>
              <a:off x="4083051" y="3851275"/>
              <a:ext cx="949325" cy="757238"/>
            </a:xfrm>
            <a:custGeom>
              <a:avLst/>
              <a:gdLst>
                <a:gd name="T0" fmla="*/ 96 w 233"/>
                <a:gd name="T1" fmla="*/ 57 h 184"/>
                <a:gd name="T2" fmla="*/ 0 w 233"/>
                <a:gd name="T3" fmla="*/ 130 h 184"/>
                <a:gd name="T4" fmla="*/ 233 w 233"/>
                <a:gd name="T5" fmla="*/ 26 h 184"/>
                <a:gd name="T6" fmla="*/ 170 w 233"/>
                <a:gd name="T7" fmla="*/ 81 h 184"/>
                <a:gd name="T8" fmla="*/ 176 w 233"/>
                <a:gd name="T9" fmla="*/ 88 h 184"/>
                <a:gd name="T10" fmla="*/ 187 w 233"/>
                <a:gd name="T11" fmla="*/ 81 h 184"/>
                <a:gd name="T12" fmla="*/ 178 w 233"/>
                <a:gd name="T13" fmla="*/ 89 h 184"/>
                <a:gd name="T14" fmla="*/ 170 w 233"/>
                <a:gd name="T15" fmla="*/ 113 h 184"/>
                <a:gd name="T16" fmla="*/ 58 w 233"/>
                <a:gd name="T17" fmla="*/ 113 h 184"/>
                <a:gd name="T18" fmla="*/ 98 w 233"/>
                <a:gd name="T19" fmla="*/ 113 h 184"/>
                <a:gd name="T20" fmla="*/ 69 w 233"/>
                <a:gd name="T21" fmla="*/ 101 h 184"/>
                <a:gd name="T22" fmla="*/ 100 w 233"/>
                <a:gd name="T23" fmla="*/ 167 h 184"/>
                <a:gd name="T24" fmla="*/ 86 w 233"/>
                <a:gd name="T25" fmla="*/ 170 h 184"/>
                <a:gd name="T26" fmla="*/ 78 w 233"/>
                <a:gd name="T27" fmla="*/ 168 h 184"/>
                <a:gd name="T28" fmla="*/ 83 w 233"/>
                <a:gd name="T29" fmla="*/ 164 h 184"/>
                <a:gd name="T30" fmla="*/ 97 w 233"/>
                <a:gd name="T31" fmla="*/ 164 h 184"/>
                <a:gd name="T32" fmla="*/ 96 w 233"/>
                <a:gd name="T33" fmla="*/ 153 h 184"/>
                <a:gd name="T34" fmla="*/ 84 w 233"/>
                <a:gd name="T35" fmla="*/ 146 h 184"/>
                <a:gd name="T36" fmla="*/ 78 w 233"/>
                <a:gd name="T37" fmla="*/ 136 h 184"/>
                <a:gd name="T38" fmla="*/ 88 w 233"/>
                <a:gd name="T39" fmla="*/ 125 h 184"/>
                <a:gd name="T40" fmla="*/ 103 w 233"/>
                <a:gd name="T41" fmla="*/ 131 h 184"/>
                <a:gd name="T42" fmla="*/ 86 w 233"/>
                <a:gd name="T43" fmla="*/ 130 h 184"/>
                <a:gd name="T44" fmla="*/ 84 w 233"/>
                <a:gd name="T45" fmla="*/ 138 h 184"/>
                <a:gd name="T46" fmla="*/ 93 w 233"/>
                <a:gd name="T47" fmla="*/ 145 h 184"/>
                <a:gd name="T48" fmla="*/ 104 w 233"/>
                <a:gd name="T49" fmla="*/ 154 h 184"/>
                <a:gd name="T50" fmla="*/ 126 w 233"/>
                <a:gd name="T51" fmla="*/ 142 h 184"/>
                <a:gd name="T52" fmla="*/ 119 w 233"/>
                <a:gd name="T53" fmla="*/ 164 h 184"/>
                <a:gd name="T54" fmla="*/ 126 w 233"/>
                <a:gd name="T55" fmla="*/ 169 h 184"/>
                <a:gd name="T56" fmla="*/ 113 w 233"/>
                <a:gd name="T57" fmla="*/ 142 h 184"/>
                <a:gd name="T58" fmla="*/ 113 w 233"/>
                <a:gd name="T59" fmla="*/ 137 h 184"/>
                <a:gd name="T60" fmla="*/ 118 w 233"/>
                <a:gd name="T61" fmla="*/ 137 h 184"/>
                <a:gd name="T62" fmla="*/ 128 w 233"/>
                <a:gd name="T63" fmla="*/ 83 h 184"/>
                <a:gd name="T64" fmla="*/ 128 w 233"/>
                <a:gd name="T65" fmla="*/ 113 h 184"/>
                <a:gd name="T66" fmla="*/ 121 w 233"/>
                <a:gd name="T67" fmla="*/ 86 h 184"/>
                <a:gd name="T68" fmla="*/ 128 w 233"/>
                <a:gd name="T69" fmla="*/ 81 h 184"/>
                <a:gd name="T70" fmla="*/ 151 w 233"/>
                <a:gd name="T71" fmla="*/ 169 h 184"/>
                <a:gd name="T72" fmla="*/ 141 w 233"/>
                <a:gd name="T73" fmla="*/ 170 h 184"/>
                <a:gd name="T74" fmla="*/ 142 w 233"/>
                <a:gd name="T75" fmla="*/ 150 h 184"/>
                <a:gd name="T76" fmla="*/ 134 w 233"/>
                <a:gd name="T77" fmla="*/ 145 h 184"/>
                <a:gd name="T78" fmla="*/ 156 w 233"/>
                <a:gd name="T79" fmla="*/ 149 h 184"/>
                <a:gd name="T80" fmla="*/ 156 w 233"/>
                <a:gd name="T81" fmla="*/ 113 h 184"/>
                <a:gd name="T82" fmla="*/ 146 w 233"/>
                <a:gd name="T83" fmla="*/ 114 h 184"/>
                <a:gd name="T84" fmla="*/ 139 w 233"/>
                <a:gd name="T85" fmla="*/ 81 h 184"/>
                <a:gd name="T86" fmla="*/ 153 w 233"/>
                <a:gd name="T87" fmla="*/ 107 h 184"/>
                <a:gd name="T88" fmla="*/ 161 w 233"/>
                <a:gd name="T89" fmla="*/ 81 h 184"/>
                <a:gd name="T90" fmla="*/ 180 w 233"/>
                <a:gd name="T91" fmla="*/ 141 h 184"/>
                <a:gd name="T92" fmla="*/ 172 w 233"/>
                <a:gd name="T93" fmla="*/ 163 h 184"/>
                <a:gd name="T94" fmla="*/ 188 w 233"/>
                <a:gd name="T95" fmla="*/ 168 h 184"/>
                <a:gd name="T96" fmla="*/ 164 w 233"/>
                <a:gd name="T97" fmla="*/ 154 h 184"/>
                <a:gd name="T98" fmla="*/ 188 w 233"/>
                <a:gd name="T99" fmla="*/ 138 h 184"/>
                <a:gd name="T100" fmla="*/ 205 w 233"/>
                <a:gd name="T101" fmla="*/ 81 h 184"/>
                <a:gd name="T102" fmla="*/ 218 w 233"/>
                <a:gd name="T103" fmla="*/ 99 h 184"/>
                <a:gd name="T104" fmla="*/ 206 w 233"/>
                <a:gd name="T105" fmla="*/ 110 h 184"/>
                <a:gd name="T106" fmla="*/ 205 w 233"/>
                <a:gd name="T107" fmla="*/ 114 h 184"/>
                <a:gd name="T108" fmla="*/ 195 w 233"/>
                <a:gd name="T109" fmla="*/ 85 h 184"/>
                <a:gd name="T110" fmla="*/ 199 w 233"/>
                <a:gd name="T111" fmla="*/ 154 h 184"/>
                <a:gd name="T112" fmla="*/ 194 w 233"/>
                <a:gd name="T113" fmla="*/ 122 h 184"/>
                <a:gd name="T114" fmla="*/ 200 w 233"/>
                <a:gd name="T115" fmla="*/ 152 h 184"/>
                <a:gd name="T116" fmla="*/ 205 w 233"/>
                <a:gd name="T117" fmla="*/ 15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184">
                  <a:moveTo>
                    <a:pt x="204" y="32"/>
                  </a:moveTo>
                  <a:cubicBezTo>
                    <a:pt x="194" y="12"/>
                    <a:pt x="174" y="0"/>
                    <a:pt x="154" y="0"/>
                  </a:cubicBezTo>
                  <a:cubicBezTo>
                    <a:pt x="123" y="0"/>
                    <a:pt x="99" y="24"/>
                    <a:pt x="96" y="57"/>
                  </a:cubicBezTo>
                  <a:cubicBezTo>
                    <a:pt x="94" y="56"/>
                    <a:pt x="91" y="56"/>
                    <a:pt x="89" y="56"/>
                  </a:cubicBezTo>
                  <a:cubicBezTo>
                    <a:pt x="74" y="56"/>
                    <a:pt x="61" y="64"/>
                    <a:pt x="52" y="77"/>
                  </a:cubicBezTo>
                  <a:cubicBezTo>
                    <a:pt x="24" y="75"/>
                    <a:pt x="0" y="99"/>
                    <a:pt x="0" y="130"/>
                  </a:cubicBezTo>
                  <a:cubicBezTo>
                    <a:pt x="0" y="160"/>
                    <a:pt x="22" y="184"/>
                    <a:pt x="50" y="184"/>
                  </a:cubicBezTo>
                  <a:cubicBezTo>
                    <a:pt x="151" y="184"/>
                    <a:pt x="204" y="184"/>
                    <a:pt x="233" y="184"/>
                  </a:cubicBezTo>
                  <a:cubicBezTo>
                    <a:pt x="233" y="26"/>
                    <a:pt x="233" y="26"/>
                    <a:pt x="233" y="26"/>
                  </a:cubicBezTo>
                  <a:cubicBezTo>
                    <a:pt x="231" y="26"/>
                    <a:pt x="229" y="25"/>
                    <a:pt x="227" y="25"/>
                  </a:cubicBezTo>
                  <a:cubicBezTo>
                    <a:pt x="219" y="25"/>
                    <a:pt x="211" y="28"/>
                    <a:pt x="204" y="32"/>
                  </a:cubicBezTo>
                  <a:close/>
                  <a:moveTo>
                    <a:pt x="170" y="81"/>
                  </a:moveTo>
                  <a:cubicBezTo>
                    <a:pt x="175" y="81"/>
                    <a:pt x="175" y="81"/>
                    <a:pt x="175" y="81"/>
                  </a:cubicBezTo>
                  <a:cubicBezTo>
                    <a:pt x="175" y="88"/>
                    <a:pt x="175" y="88"/>
                    <a:pt x="175" y="88"/>
                  </a:cubicBezTo>
                  <a:cubicBezTo>
                    <a:pt x="176" y="88"/>
                    <a:pt x="176" y="88"/>
                    <a:pt x="176" y="88"/>
                  </a:cubicBezTo>
                  <a:cubicBezTo>
                    <a:pt x="176" y="86"/>
                    <a:pt x="177" y="84"/>
                    <a:pt x="179" y="83"/>
                  </a:cubicBezTo>
                  <a:cubicBezTo>
                    <a:pt x="180" y="81"/>
                    <a:pt x="182" y="81"/>
                    <a:pt x="184" y="81"/>
                  </a:cubicBezTo>
                  <a:cubicBezTo>
                    <a:pt x="185" y="81"/>
                    <a:pt x="186" y="81"/>
                    <a:pt x="187" y="81"/>
                  </a:cubicBezTo>
                  <a:cubicBezTo>
                    <a:pt x="187" y="87"/>
                    <a:pt x="187" y="87"/>
                    <a:pt x="187" y="87"/>
                  </a:cubicBezTo>
                  <a:cubicBezTo>
                    <a:pt x="186" y="86"/>
                    <a:pt x="185" y="86"/>
                    <a:pt x="183" y="86"/>
                  </a:cubicBezTo>
                  <a:cubicBezTo>
                    <a:pt x="181" y="86"/>
                    <a:pt x="179" y="87"/>
                    <a:pt x="178" y="89"/>
                  </a:cubicBezTo>
                  <a:cubicBezTo>
                    <a:pt x="176" y="91"/>
                    <a:pt x="175" y="94"/>
                    <a:pt x="175" y="97"/>
                  </a:cubicBezTo>
                  <a:cubicBezTo>
                    <a:pt x="175" y="113"/>
                    <a:pt x="175" y="113"/>
                    <a:pt x="175" y="113"/>
                  </a:cubicBezTo>
                  <a:cubicBezTo>
                    <a:pt x="170" y="113"/>
                    <a:pt x="170" y="113"/>
                    <a:pt x="170" y="113"/>
                  </a:cubicBezTo>
                  <a:lnTo>
                    <a:pt x="170" y="81"/>
                  </a:lnTo>
                  <a:close/>
                  <a:moveTo>
                    <a:pt x="64" y="113"/>
                  </a:moveTo>
                  <a:cubicBezTo>
                    <a:pt x="58" y="113"/>
                    <a:pt x="58" y="113"/>
                    <a:pt x="58" y="113"/>
                  </a:cubicBezTo>
                  <a:cubicBezTo>
                    <a:pt x="75" y="69"/>
                    <a:pt x="75" y="69"/>
                    <a:pt x="75" y="69"/>
                  </a:cubicBezTo>
                  <a:cubicBezTo>
                    <a:pt x="81" y="69"/>
                    <a:pt x="81" y="69"/>
                    <a:pt x="81" y="69"/>
                  </a:cubicBezTo>
                  <a:cubicBezTo>
                    <a:pt x="98" y="113"/>
                    <a:pt x="98" y="113"/>
                    <a:pt x="98" y="113"/>
                  </a:cubicBezTo>
                  <a:cubicBezTo>
                    <a:pt x="92" y="113"/>
                    <a:pt x="92" y="113"/>
                    <a:pt x="92" y="113"/>
                  </a:cubicBezTo>
                  <a:cubicBezTo>
                    <a:pt x="88" y="101"/>
                    <a:pt x="88" y="101"/>
                    <a:pt x="88" y="101"/>
                  </a:cubicBezTo>
                  <a:cubicBezTo>
                    <a:pt x="69" y="101"/>
                    <a:pt x="69" y="101"/>
                    <a:pt x="69" y="101"/>
                  </a:cubicBezTo>
                  <a:lnTo>
                    <a:pt x="64" y="113"/>
                  </a:lnTo>
                  <a:close/>
                  <a:moveTo>
                    <a:pt x="103" y="164"/>
                  </a:moveTo>
                  <a:cubicBezTo>
                    <a:pt x="103" y="165"/>
                    <a:pt x="101" y="166"/>
                    <a:pt x="100" y="167"/>
                  </a:cubicBezTo>
                  <a:cubicBezTo>
                    <a:pt x="98" y="168"/>
                    <a:pt x="97" y="169"/>
                    <a:pt x="95" y="170"/>
                  </a:cubicBezTo>
                  <a:cubicBezTo>
                    <a:pt x="93" y="170"/>
                    <a:pt x="91" y="170"/>
                    <a:pt x="89" y="170"/>
                  </a:cubicBezTo>
                  <a:cubicBezTo>
                    <a:pt x="88" y="170"/>
                    <a:pt x="87" y="170"/>
                    <a:pt x="86" y="170"/>
                  </a:cubicBezTo>
                  <a:cubicBezTo>
                    <a:pt x="85" y="170"/>
                    <a:pt x="84" y="170"/>
                    <a:pt x="83" y="169"/>
                  </a:cubicBezTo>
                  <a:cubicBezTo>
                    <a:pt x="82" y="169"/>
                    <a:pt x="81" y="169"/>
                    <a:pt x="80" y="169"/>
                  </a:cubicBezTo>
                  <a:cubicBezTo>
                    <a:pt x="79" y="168"/>
                    <a:pt x="78" y="168"/>
                    <a:pt x="78" y="168"/>
                  </a:cubicBezTo>
                  <a:cubicBezTo>
                    <a:pt x="78" y="161"/>
                    <a:pt x="78" y="161"/>
                    <a:pt x="78" y="161"/>
                  </a:cubicBezTo>
                  <a:cubicBezTo>
                    <a:pt x="78" y="162"/>
                    <a:pt x="79" y="163"/>
                    <a:pt x="80" y="163"/>
                  </a:cubicBezTo>
                  <a:cubicBezTo>
                    <a:pt x="81" y="164"/>
                    <a:pt x="82" y="164"/>
                    <a:pt x="83" y="164"/>
                  </a:cubicBezTo>
                  <a:cubicBezTo>
                    <a:pt x="84" y="165"/>
                    <a:pt x="85" y="165"/>
                    <a:pt x="87" y="165"/>
                  </a:cubicBezTo>
                  <a:cubicBezTo>
                    <a:pt x="88" y="165"/>
                    <a:pt x="89" y="165"/>
                    <a:pt x="90" y="165"/>
                  </a:cubicBezTo>
                  <a:cubicBezTo>
                    <a:pt x="93" y="165"/>
                    <a:pt x="95" y="165"/>
                    <a:pt x="97" y="164"/>
                  </a:cubicBezTo>
                  <a:cubicBezTo>
                    <a:pt x="98" y="162"/>
                    <a:pt x="99" y="161"/>
                    <a:pt x="99" y="158"/>
                  </a:cubicBezTo>
                  <a:cubicBezTo>
                    <a:pt x="99" y="157"/>
                    <a:pt x="99" y="156"/>
                    <a:pt x="98" y="155"/>
                  </a:cubicBezTo>
                  <a:cubicBezTo>
                    <a:pt x="98" y="154"/>
                    <a:pt x="97" y="154"/>
                    <a:pt x="96" y="153"/>
                  </a:cubicBezTo>
                  <a:cubicBezTo>
                    <a:pt x="95" y="152"/>
                    <a:pt x="94" y="151"/>
                    <a:pt x="93" y="151"/>
                  </a:cubicBezTo>
                  <a:cubicBezTo>
                    <a:pt x="92" y="150"/>
                    <a:pt x="90" y="149"/>
                    <a:pt x="89" y="149"/>
                  </a:cubicBezTo>
                  <a:cubicBezTo>
                    <a:pt x="87" y="148"/>
                    <a:pt x="86" y="147"/>
                    <a:pt x="84" y="146"/>
                  </a:cubicBezTo>
                  <a:cubicBezTo>
                    <a:pt x="83" y="145"/>
                    <a:pt x="82" y="144"/>
                    <a:pt x="81" y="143"/>
                  </a:cubicBezTo>
                  <a:cubicBezTo>
                    <a:pt x="80" y="143"/>
                    <a:pt x="79" y="141"/>
                    <a:pt x="79" y="140"/>
                  </a:cubicBezTo>
                  <a:cubicBezTo>
                    <a:pt x="78" y="139"/>
                    <a:pt x="78" y="137"/>
                    <a:pt x="78" y="136"/>
                  </a:cubicBezTo>
                  <a:cubicBezTo>
                    <a:pt x="78" y="134"/>
                    <a:pt x="78" y="132"/>
                    <a:pt x="79" y="130"/>
                  </a:cubicBezTo>
                  <a:cubicBezTo>
                    <a:pt x="80" y="129"/>
                    <a:pt x="81" y="128"/>
                    <a:pt x="83" y="127"/>
                  </a:cubicBezTo>
                  <a:cubicBezTo>
                    <a:pt x="84" y="126"/>
                    <a:pt x="86" y="125"/>
                    <a:pt x="88" y="125"/>
                  </a:cubicBezTo>
                  <a:cubicBezTo>
                    <a:pt x="89" y="124"/>
                    <a:pt x="91" y="124"/>
                    <a:pt x="93" y="124"/>
                  </a:cubicBezTo>
                  <a:cubicBezTo>
                    <a:pt x="98" y="124"/>
                    <a:pt x="101" y="124"/>
                    <a:pt x="103" y="125"/>
                  </a:cubicBezTo>
                  <a:cubicBezTo>
                    <a:pt x="103" y="131"/>
                    <a:pt x="103" y="131"/>
                    <a:pt x="103" y="131"/>
                  </a:cubicBezTo>
                  <a:cubicBezTo>
                    <a:pt x="100" y="130"/>
                    <a:pt x="97" y="129"/>
                    <a:pt x="93" y="129"/>
                  </a:cubicBezTo>
                  <a:cubicBezTo>
                    <a:pt x="92" y="129"/>
                    <a:pt x="90" y="129"/>
                    <a:pt x="89" y="129"/>
                  </a:cubicBezTo>
                  <a:cubicBezTo>
                    <a:pt x="88" y="129"/>
                    <a:pt x="87" y="130"/>
                    <a:pt x="86" y="130"/>
                  </a:cubicBezTo>
                  <a:cubicBezTo>
                    <a:pt x="85" y="131"/>
                    <a:pt x="85" y="131"/>
                    <a:pt x="84" y="132"/>
                  </a:cubicBezTo>
                  <a:cubicBezTo>
                    <a:pt x="83" y="133"/>
                    <a:pt x="83" y="134"/>
                    <a:pt x="83" y="135"/>
                  </a:cubicBezTo>
                  <a:cubicBezTo>
                    <a:pt x="83" y="136"/>
                    <a:pt x="83" y="137"/>
                    <a:pt x="84" y="138"/>
                  </a:cubicBezTo>
                  <a:cubicBezTo>
                    <a:pt x="84" y="139"/>
                    <a:pt x="85" y="140"/>
                    <a:pt x="86" y="141"/>
                  </a:cubicBezTo>
                  <a:cubicBezTo>
                    <a:pt x="87" y="141"/>
                    <a:pt x="88" y="142"/>
                    <a:pt x="89" y="143"/>
                  </a:cubicBezTo>
                  <a:cubicBezTo>
                    <a:pt x="90" y="143"/>
                    <a:pt x="91" y="144"/>
                    <a:pt x="93" y="145"/>
                  </a:cubicBezTo>
                  <a:cubicBezTo>
                    <a:pt x="94" y="146"/>
                    <a:pt x="96" y="146"/>
                    <a:pt x="97" y="147"/>
                  </a:cubicBezTo>
                  <a:cubicBezTo>
                    <a:pt x="99" y="148"/>
                    <a:pt x="100" y="149"/>
                    <a:pt x="101" y="150"/>
                  </a:cubicBezTo>
                  <a:cubicBezTo>
                    <a:pt x="102" y="151"/>
                    <a:pt x="103" y="152"/>
                    <a:pt x="104" y="154"/>
                  </a:cubicBezTo>
                  <a:cubicBezTo>
                    <a:pt x="104" y="155"/>
                    <a:pt x="105" y="156"/>
                    <a:pt x="105" y="158"/>
                  </a:cubicBezTo>
                  <a:cubicBezTo>
                    <a:pt x="105" y="160"/>
                    <a:pt x="104" y="162"/>
                    <a:pt x="103" y="164"/>
                  </a:cubicBezTo>
                  <a:close/>
                  <a:moveTo>
                    <a:pt x="126" y="142"/>
                  </a:moveTo>
                  <a:cubicBezTo>
                    <a:pt x="118" y="142"/>
                    <a:pt x="118" y="142"/>
                    <a:pt x="118" y="142"/>
                  </a:cubicBezTo>
                  <a:cubicBezTo>
                    <a:pt x="118" y="160"/>
                    <a:pt x="118" y="160"/>
                    <a:pt x="118" y="160"/>
                  </a:cubicBezTo>
                  <a:cubicBezTo>
                    <a:pt x="118" y="162"/>
                    <a:pt x="118" y="163"/>
                    <a:pt x="119" y="164"/>
                  </a:cubicBezTo>
                  <a:cubicBezTo>
                    <a:pt x="120" y="165"/>
                    <a:pt x="121" y="166"/>
                    <a:pt x="123" y="166"/>
                  </a:cubicBezTo>
                  <a:cubicBezTo>
                    <a:pt x="124" y="166"/>
                    <a:pt x="125" y="165"/>
                    <a:pt x="126" y="165"/>
                  </a:cubicBezTo>
                  <a:cubicBezTo>
                    <a:pt x="126" y="169"/>
                    <a:pt x="126" y="169"/>
                    <a:pt x="126" y="169"/>
                  </a:cubicBezTo>
                  <a:cubicBezTo>
                    <a:pt x="125" y="170"/>
                    <a:pt x="123" y="170"/>
                    <a:pt x="121" y="170"/>
                  </a:cubicBezTo>
                  <a:cubicBezTo>
                    <a:pt x="116" y="170"/>
                    <a:pt x="113" y="167"/>
                    <a:pt x="113" y="161"/>
                  </a:cubicBezTo>
                  <a:cubicBezTo>
                    <a:pt x="113" y="142"/>
                    <a:pt x="113" y="142"/>
                    <a:pt x="113" y="142"/>
                  </a:cubicBezTo>
                  <a:cubicBezTo>
                    <a:pt x="107" y="142"/>
                    <a:pt x="107" y="142"/>
                    <a:pt x="107" y="142"/>
                  </a:cubicBezTo>
                  <a:cubicBezTo>
                    <a:pt x="107" y="137"/>
                    <a:pt x="107" y="137"/>
                    <a:pt x="107" y="137"/>
                  </a:cubicBezTo>
                  <a:cubicBezTo>
                    <a:pt x="113" y="137"/>
                    <a:pt x="113" y="137"/>
                    <a:pt x="113" y="137"/>
                  </a:cubicBezTo>
                  <a:cubicBezTo>
                    <a:pt x="113" y="130"/>
                    <a:pt x="113" y="130"/>
                    <a:pt x="113" y="130"/>
                  </a:cubicBezTo>
                  <a:cubicBezTo>
                    <a:pt x="118" y="128"/>
                    <a:pt x="118" y="128"/>
                    <a:pt x="118" y="128"/>
                  </a:cubicBezTo>
                  <a:cubicBezTo>
                    <a:pt x="118" y="137"/>
                    <a:pt x="118" y="137"/>
                    <a:pt x="118" y="137"/>
                  </a:cubicBezTo>
                  <a:cubicBezTo>
                    <a:pt x="126" y="137"/>
                    <a:pt x="126" y="137"/>
                    <a:pt x="126" y="137"/>
                  </a:cubicBezTo>
                  <a:lnTo>
                    <a:pt x="126" y="142"/>
                  </a:lnTo>
                  <a:close/>
                  <a:moveTo>
                    <a:pt x="128" y="83"/>
                  </a:moveTo>
                  <a:cubicBezTo>
                    <a:pt x="109" y="109"/>
                    <a:pt x="109" y="109"/>
                    <a:pt x="109" y="109"/>
                  </a:cubicBezTo>
                  <a:cubicBezTo>
                    <a:pt x="128" y="109"/>
                    <a:pt x="128" y="109"/>
                    <a:pt x="128" y="109"/>
                  </a:cubicBezTo>
                  <a:cubicBezTo>
                    <a:pt x="128" y="113"/>
                    <a:pt x="128" y="113"/>
                    <a:pt x="128" y="113"/>
                  </a:cubicBezTo>
                  <a:cubicBezTo>
                    <a:pt x="102" y="113"/>
                    <a:pt x="102" y="113"/>
                    <a:pt x="102" y="113"/>
                  </a:cubicBezTo>
                  <a:cubicBezTo>
                    <a:pt x="102" y="112"/>
                    <a:pt x="102" y="112"/>
                    <a:pt x="102" y="112"/>
                  </a:cubicBezTo>
                  <a:cubicBezTo>
                    <a:pt x="121" y="86"/>
                    <a:pt x="121" y="86"/>
                    <a:pt x="121" y="86"/>
                  </a:cubicBezTo>
                  <a:cubicBezTo>
                    <a:pt x="104" y="86"/>
                    <a:pt x="104" y="86"/>
                    <a:pt x="104" y="86"/>
                  </a:cubicBezTo>
                  <a:cubicBezTo>
                    <a:pt x="104" y="81"/>
                    <a:pt x="104" y="81"/>
                    <a:pt x="104" y="81"/>
                  </a:cubicBezTo>
                  <a:cubicBezTo>
                    <a:pt x="128" y="81"/>
                    <a:pt x="128" y="81"/>
                    <a:pt x="128" y="81"/>
                  </a:cubicBezTo>
                  <a:lnTo>
                    <a:pt x="128" y="83"/>
                  </a:lnTo>
                  <a:close/>
                  <a:moveTo>
                    <a:pt x="156" y="169"/>
                  </a:moveTo>
                  <a:cubicBezTo>
                    <a:pt x="151" y="169"/>
                    <a:pt x="151" y="169"/>
                    <a:pt x="151" y="169"/>
                  </a:cubicBezTo>
                  <a:cubicBezTo>
                    <a:pt x="151" y="164"/>
                    <a:pt x="151" y="164"/>
                    <a:pt x="151" y="164"/>
                  </a:cubicBezTo>
                  <a:cubicBezTo>
                    <a:pt x="151" y="164"/>
                    <a:pt x="151" y="164"/>
                    <a:pt x="151" y="164"/>
                  </a:cubicBezTo>
                  <a:cubicBezTo>
                    <a:pt x="149" y="168"/>
                    <a:pt x="146" y="170"/>
                    <a:pt x="141" y="170"/>
                  </a:cubicBezTo>
                  <a:cubicBezTo>
                    <a:pt x="138" y="170"/>
                    <a:pt x="135" y="169"/>
                    <a:pt x="134" y="168"/>
                  </a:cubicBezTo>
                  <a:cubicBezTo>
                    <a:pt x="132" y="166"/>
                    <a:pt x="131" y="164"/>
                    <a:pt x="131" y="161"/>
                  </a:cubicBezTo>
                  <a:cubicBezTo>
                    <a:pt x="131" y="155"/>
                    <a:pt x="135" y="151"/>
                    <a:pt x="142" y="150"/>
                  </a:cubicBezTo>
                  <a:cubicBezTo>
                    <a:pt x="151" y="149"/>
                    <a:pt x="151" y="149"/>
                    <a:pt x="151" y="149"/>
                  </a:cubicBezTo>
                  <a:cubicBezTo>
                    <a:pt x="151" y="144"/>
                    <a:pt x="149" y="141"/>
                    <a:pt x="145" y="141"/>
                  </a:cubicBezTo>
                  <a:cubicBezTo>
                    <a:pt x="141" y="141"/>
                    <a:pt x="137" y="142"/>
                    <a:pt x="134" y="145"/>
                  </a:cubicBezTo>
                  <a:cubicBezTo>
                    <a:pt x="134" y="140"/>
                    <a:pt x="134" y="140"/>
                    <a:pt x="134" y="140"/>
                  </a:cubicBezTo>
                  <a:cubicBezTo>
                    <a:pt x="137" y="138"/>
                    <a:pt x="141" y="137"/>
                    <a:pt x="145" y="137"/>
                  </a:cubicBezTo>
                  <a:cubicBezTo>
                    <a:pt x="153" y="137"/>
                    <a:pt x="156" y="141"/>
                    <a:pt x="156" y="149"/>
                  </a:cubicBezTo>
                  <a:lnTo>
                    <a:pt x="156" y="169"/>
                  </a:lnTo>
                  <a:close/>
                  <a:moveTo>
                    <a:pt x="161" y="113"/>
                  </a:moveTo>
                  <a:cubicBezTo>
                    <a:pt x="156" y="113"/>
                    <a:pt x="156" y="113"/>
                    <a:pt x="156" y="113"/>
                  </a:cubicBezTo>
                  <a:cubicBezTo>
                    <a:pt x="156" y="108"/>
                    <a:pt x="156" y="108"/>
                    <a:pt x="156" y="108"/>
                  </a:cubicBezTo>
                  <a:cubicBezTo>
                    <a:pt x="156" y="108"/>
                    <a:pt x="156" y="108"/>
                    <a:pt x="156" y="108"/>
                  </a:cubicBezTo>
                  <a:cubicBezTo>
                    <a:pt x="153" y="112"/>
                    <a:pt x="150" y="114"/>
                    <a:pt x="146" y="114"/>
                  </a:cubicBezTo>
                  <a:cubicBezTo>
                    <a:pt x="138" y="114"/>
                    <a:pt x="134" y="110"/>
                    <a:pt x="134" y="101"/>
                  </a:cubicBezTo>
                  <a:cubicBezTo>
                    <a:pt x="134" y="81"/>
                    <a:pt x="134" y="81"/>
                    <a:pt x="134" y="81"/>
                  </a:cubicBezTo>
                  <a:cubicBezTo>
                    <a:pt x="139" y="81"/>
                    <a:pt x="139" y="81"/>
                    <a:pt x="139" y="81"/>
                  </a:cubicBezTo>
                  <a:cubicBezTo>
                    <a:pt x="139" y="100"/>
                    <a:pt x="139" y="100"/>
                    <a:pt x="139" y="100"/>
                  </a:cubicBezTo>
                  <a:cubicBezTo>
                    <a:pt x="139" y="106"/>
                    <a:pt x="142" y="110"/>
                    <a:pt x="147" y="110"/>
                  </a:cubicBezTo>
                  <a:cubicBezTo>
                    <a:pt x="150" y="110"/>
                    <a:pt x="152" y="109"/>
                    <a:pt x="153" y="107"/>
                  </a:cubicBezTo>
                  <a:cubicBezTo>
                    <a:pt x="155" y="105"/>
                    <a:pt x="156" y="103"/>
                    <a:pt x="156" y="100"/>
                  </a:cubicBezTo>
                  <a:cubicBezTo>
                    <a:pt x="156" y="81"/>
                    <a:pt x="156" y="81"/>
                    <a:pt x="156" y="81"/>
                  </a:cubicBezTo>
                  <a:cubicBezTo>
                    <a:pt x="161" y="81"/>
                    <a:pt x="161" y="81"/>
                    <a:pt x="161" y="81"/>
                  </a:cubicBezTo>
                  <a:lnTo>
                    <a:pt x="161" y="113"/>
                  </a:lnTo>
                  <a:close/>
                  <a:moveTo>
                    <a:pt x="188" y="143"/>
                  </a:moveTo>
                  <a:cubicBezTo>
                    <a:pt x="185" y="142"/>
                    <a:pt x="183" y="141"/>
                    <a:pt x="180" y="141"/>
                  </a:cubicBezTo>
                  <a:cubicBezTo>
                    <a:pt x="177" y="141"/>
                    <a:pt x="174" y="142"/>
                    <a:pt x="172" y="144"/>
                  </a:cubicBezTo>
                  <a:cubicBezTo>
                    <a:pt x="170" y="147"/>
                    <a:pt x="169" y="150"/>
                    <a:pt x="169" y="154"/>
                  </a:cubicBezTo>
                  <a:cubicBezTo>
                    <a:pt x="169" y="157"/>
                    <a:pt x="170" y="160"/>
                    <a:pt x="172" y="163"/>
                  </a:cubicBezTo>
                  <a:cubicBezTo>
                    <a:pt x="174" y="165"/>
                    <a:pt x="176" y="166"/>
                    <a:pt x="180" y="166"/>
                  </a:cubicBezTo>
                  <a:cubicBezTo>
                    <a:pt x="182" y="166"/>
                    <a:pt x="185" y="165"/>
                    <a:pt x="188" y="163"/>
                  </a:cubicBezTo>
                  <a:cubicBezTo>
                    <a:pt x="188" y="168"/>
                    <a:pt x="188" y="168"/>
                    <a:pt x="188" y="168"/>
                  </a:cubicBezTo>
                  <a:cubicBezTo>
                    <a:pt x="185" y="169"/>
                    <a:pt x="182" y="170"/>
                    <a:pt x="179" y="170"/>
                  </a:cubicBezTo>
                  <a:cubicBezTo>
                    <a:pt x="174" y="170"/>
                    <a:pt x="171" y="169"/>
                    <a:pt x="168" y="166"/>
                  </a:cubicBezTo>
                  <a:cubicBezTo>
                    <a:pt x="165" y="163"/>
                    <a:pt x="164" y="159"/>
                    <a:pt x="164" y="154"/>
                  </a:cubicBezTo>
                  <a:cubicBezTo>
                    <a:pt x="164" y="149"/>
                    <a:pt x="165" y="145"/>
                    <a:pt x="168" y="141"/>
                  </a:cubicBezTo>
                  <a:cubicBezTo>
                    <a:pt x="171" y="138"/>
                    <a:pt x="175" y="137"/>
                    <a:pt x="180" y="137"/>
                  </a:cubicBezTo>
                  <a:cubicBezTo>
                    <a:pt x="183" y="137"/>
                    <a:pt x="185" y="137"/>
                    <a:pt x="188" y="138"/>
                  </a:cubicBezTo>
                  <a:lnTo>
                    <a:pt x="188" y="143"/>
                  </a:lnTo>
                  <a:close/>
                  <a:moveTo>
                    <a:pt x="195" y="85"/>
                  </a:moveTo>
                  <a:cubicBezTo>
                    <a:pt x="197" y="82"/>
                    <a:pt x="201" y="81"/>
                    <a:pt x="205" y="81"/>
                  </a:cubicBezTo>
                  <a:cubicBezTo>
                    <a:pt x="209" y="81"/>
                    <a:pt x="213" y="82"/>
                    <a:pt x="215" y="85"/>
                  </a:cubicBezTo>
                  <a:cubicBezTo>
                    <a:pt x="217" y="87"/>
                    <a:pt x="218" y="91"/>
                    <a:pt x="218" y="96"/>
                  </a:cubicBezTo>
                  <a:cubicBezTo>
                    <a:pt x="218" y="99"/>
                    <a:pt x="218" y="99"/>
                    <a:pt x="218" y="99"/>
                  </a:cubicBezTo>
                  <a:cubicBezTo>
                    <a:pt x="196" y="99"/>
                    <a:pt x="196" y="99"/>
                    <a:pt x="196" y="99"/>
                  </a:cubicBezTo>
                  <a:cubicBezTo>
                    <a:pt x="196" y="102"/>
                    <a:pt x="197" y="105"/>
                    <a:pt x="199" y="107"/>
                  </a:cubicBezTo>
                  <a:cubicBezTo>
                    <a:pt x="200" y="109"/>
                    <a:pt x="203" y="110"/>
                    <a:pt x="206" y="110"/>
                  </a:cubicBezTo>
                  <a:cubicBezTo>
                    <a:pt x="210" y="110"/>
                    <a:pt x="213" y="109"/>
                    <a:pt x="216" y="106"/>
                  </a:cubicBezTo>
                  <a:cubicBezTo>
                    <a:pt x="216" y="111"/>
                    <a:pt x="216" y="111"/>
                    <a:pt x="216" y="111"/>
                  </a:cubicBezTo>
                  <a:cubicBezTo>
                    <a:pt x="213" y="113"/>
                    <a:pt x="210" y="114"/>
                    <a:pt x="205" y="114"/>
                  </a:cubicBezTo>
                  <a:cubicBezTo>
                    <a:pt x="200" y="114"/>
                    <a:pt x="197" y="113"/>
                    <a:pt x="194" y="110"/>
                  </a:cubicBezTo>
                  <a:cubicBezTo>
                    <a:pt x="192" y="107"/>
                    <a:pt x="190" y="103"/>
                    <a:pt x="190" y="98"/>
                  </a:cubicBezTo>
                  <a:cubicBezTo>
                    <a:pt x="190" y="93"/>
                    <a:pt x="192" y="88"/>
                    <a:pt x="195" y="85"/>
                  </a:cubicBezTo>
                  <a:close/>
                  <a:moveTo>
                    <a:pt x="214" y="169"/>
                  </a:moveTo>
                  <a:cubicBezTo>
                    <a:pt x="200" y="154"/>
                    <a:pt x="200" y="154"/>
                    <a:pt x="200" y="154"/>
                  </a:cubicBezTo>
                  <a:cubicBezTo>
                    <a:pt x="199" y="154"/>
                    <a:pt x="199" y="154"/>
                    <a:pt x="199" y="154"/>
                  </a:cubicBezTo>
                  <a:cubicBezTo>
                    <a:pt x="199" y="169"/>
                    <a:pt x="199" y="169"/>
                    <a:pt x="199" y="169"/>
                  </a:cubicBezTo>
                  <a:cubicBezTo>
                    <a:pt x="194" y="169"/>
                    <a:pt x="194" y="169"/>
                    <a:pt x="194" y="169"/>
                  </a:cubicBezTo>
                  <a:cubicBezTo>
                    <a:pt x="194" y="122"/>
                    <a:pt x="194" y="122"/>
                    <a:pt x="194" y="122"/>
                  </a:cubicBezTo>
                  <a:cubicBezTo>
                    <a:pt x="199" y="122"/>
                    <a:pt x="199" y="122"/>
                    <a:pt x="199" y="122"/>
                  </a:cubicBezTo>
                  <a:cubicBezTo>
                    <a:pt x="199" y="152"/>
                    <a:pt x="199" y="152"/>
                    <a:pt x="199" y="152"/>
                  </a:cubicBezTo>
                  <a:cubicBezTo>
                    <a:pt x="200" y="152"/>
                    <a:pt x="200" y="152"/>
                    <a:pt x="200" y="152"/>
                  </a:cubicBezTo>
                  <a:cubicBezTo>
                    <a:pt x="213" y="137"/>
                    <a:pt x="213" y="137"/>
                    <a:pt x="213" y="137"/>
                  </a:cubicBezTo>
                  <a:cubicBezTo>
                    <a:pt x="220" y="137"/>
                    <a:pt x="220" y="137"/>
                    <a:pt x="220" y="137"/>
                  </a:cubicBezTo>
                  <a:cubicBezTo>
                    <a:pt x="205" y="153"/>
                    <a:pt x="205" y="153"/>
                    <a:pt x="205" y="153"/>
                  </a:cubicBezTo>
                  <a:cubicBezTo>
                    <a:pt x="221" y="169"/>
                    <a:pt x="221" y="169"/>
                    <a:pt x="221" y="169"/>
                  </a:cubicBezTo>
                  <a:lnTo>
                    <a:pt x="214"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38" name="Freeform 15"/>
            <p:cNvSpPr>
              <a:spLocks noEditPoints="1"/>
            </p:cNvSpPr>
            <p:nvPr/>
          </p:nvSpPr>
          <p:spPr bwMode="auto">
            <a:xfrm>
              <a:off x="5076826" y="3752850"/>
              <a:ext cx="354013" cy="1117600"/>
            </a:xfrm>
            <a:custGeom>
              <a:avLst/>
              <a:gdLst>
                <a:gd name="T0" fmla="*/ 223 w 223"/>
                <a:gd name="T1" fmla="*/ 704 h 704"/>
                <a:gd name="T2" fmla="*/ 0 w 223"/>
                <a:gd name="T3" fmla="*/ 0 h 704"/>
                <a:gd name="T4" fmla="*/ 185 w 223"/>
                <a:gd name="T5" fmla="*/ 482 h 704"/>
                <a:gd name="T6" fmla="*/ 126 w 223"/>
                <a:gd name="T7" fmla="*/ 419 h 704"/>
                <a:gd name="T8" fmla="*/ 185 w 223"/>
                <a:gd name="T9" fmla="*/ 482 h 704"/>
                <a:gd name="T10" fmla="*/ 126 w 223"/>
                <a:gd name="T11" fmla="*/ 207 h 704"/>
                <a:gd name="T12" fmla="*/ 185 w 223"/>
                <a:gd name="T13" fmla="*/ 148 h 704"/>
                <a:gd name="T14" fmla="*/ 123 w 223"/>
                <a:gd name="T15" fmla="*/ 57 h 704"/>
                <a:gd name="T16" fmla="*/ 185 w 223"/>
                <a:gd name="T17" fmla="*/ 117 h 704"/>
                <a:gd name="T18" fmla="*/ 123 w 223"/>
                <a:gd name="T19" fmla="*/ 57 h 704"/>
                <a:gd name="T20" fmla="*/ 185 w 223"/>
                <a:gd name="T21" fmla="*/ 238 h 704"/>
                <a:gd name="T22" fmla="*/ 123 w 223"/>
                <a:gd name="T23" fmla="*/ 298 h 704"/>
                <a:gd name="T24" fmla="*/ 123 w 223"/>
                <a:gd name="T25" fmla="*/ 329 h 704"/>
                <a:gd name="T26" fmla="*/ 185 w 223"/>
                <a:gd name="T27" fmla="*/ 391 h 704"/>
                <a:gd name="T28" fmla="*/ 123 w 223"/>
                <a:gd name="T29" fmla="*/ 329 h 704"/>
                <a:gd name="T30" fmla="*/ 185 w 223"/>
                <a:gd name="T31" fmla="*/ 510 h 704"/>
                <a:gd name="T32" fmla="*/ 123 w 223"/>
                <a:gd name="T33" fmla="*/ 570 h 704"/>
                <a:gd name="T34" fmla="*/ 34 w 223"/>
                <a:gd name="T35" fmla="*/ 57 h 704"/>
                <a:gd name="T36" fmla="*/ 95 w 223"/>
                <a:gd name="T37" fmla="*/ 117 h 704"/>
                <a:gd name="T38" fmla="*/ 34 w 223"/>
                <a:gd name="T39" fmla="*/ 57 h 704"/>
                <a:gd name="T40" fmla="*/ 95 w 223"/>
                <a:gd name="T41" fmla="*/ 148 h 704"/>
                <a:gd name="T42" fmla="*/ 34 w 223"/>
                <a:gd name="T43" fmla="*/ 207 h 704"/>
                <a:gd name="T44" fmla="*/ 34 w 223"/>
                <a:gd name="T45" fmla="*/ 238 h 704"/>
                <a:gd name="T46" fmla="*/ 95 w 223"/>
                <a:gd name="T47" fmla="*/ 298 h 704"/>
                <a:gd name="T48" fmla="*/ 34 w 223"/>
                <a:gd name="T49" fmla="*/ 238 h 704"/>
                <a:gd name="T50" fmla="*/ 95 w 223"/>
                <a:gd name="T51" fmla="*/ 329 h 704"/>
                <a:gd name="T52" fmla="*/ 34 w 223"/>
                <a:gd name="T53" fmla="*/ 391 h 704"/>
                <a:gd name="T54" fmla="*/ 34 w 223"/>
                <a:gd name="T55" fmla="*/ 419 h 704"/>
                <a:gd name="T56" fmla="*/ 95 w 223"/>
                <a:gd name="T57" fmla="*/ 482 h 704"/>
                <a:gd name="T58" fmla="*/ 34 w 223"/>
                <a:gd name="T59" fmla="*/ 419 h 704"/>
                <a:gd name="T60" fmla="*/ 95 w 223"/>
                <a:gd name="T61" fmla="*/ 510 h 704"/>
                <a:gd name="T62" fmla="*/ 34 w 223"/>
                <a:gd name="T63" fmla="*/ 57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704">
                  <a:moveTo>
                    <a:pt x="0" y="704"/>
                  </a:moveTo>
                  <a:lnTo>
                    <a:pt x="223" y="704"/>
                  </a:lnTo>
                  <a:lnTo>
                    <a:pt x="223" y="0"/>
                  </a:lnTo>
                  <a:lnTo>
                    <a:pt x="0" y="0"/>
                  </a:lnTo>
                  <a:lnTo>
                    <a:pt x="0" y="704"/>
                  </a:lnTo>
                  <a:close/>
                  <a:moveTo>
                    <a:pt x="185" y="482"/>
                  </a:moveTo>
                  <a:lnTo>
                    <a:pt x="126" y="482"/>
                  </a:lnTo>
                  <a:lnTo>
                    <a:pt x="126" y="419"/>
                  </a:lnTo>
                  <a:lnTo>
                    <a:pt x="185" y="419"/>
                  </a:lnTo>
                  <a:lnTo>
                    <a:pt x="185" y="482"/>
                  </a:lnTo>
                  <a:close/>
                  <a:moveTo>
                    <a:pt x="185" y="207"/>
                  </a:moveTo>
                  <a:lnTo>
                    <a:pt x="126" y="207"/>
                  </a:lnTo>
                  <a:lnTo>
                    <a:pt x="126" y="148"/>
                  </a:lnTo>
                  <a:lnTo>
                    <a:pt x="185" y="148"/>
                  </a:lnTo>
                  <a:lnTo>
                    <a:pt x="185" y="207"/>
                  </a:lnTo>
                  <a:close/>
                  <a:moveTo>
                    <a:pt x="123" y="57"/>
                  </a:moveTo>
                  <a:lnTo>
                    <a:pt x="185" y="57"/>
                  </a:lnTo>
                  <a:lnTo>
                    <a:pt x="185" y="117"/>
                  </a:lnTo>
                  <a:lnTo>
                    <a:pt x="123" y="117"/>
                  </a:lnTo>
                  <a:lnTo>
                    <a:pt x="123" y="57"/>
                  </a:lnTo>
                  <a:close/>
                  <a:moveTo>
                    <a:pt x="123" y="238"/>
                  </a:moveTo>
                  <a:lnTo>
                    <a:pt x="185" y="238"/>
                  </a:lnTo>
                  <a:lnTo>
                    <a:pt x="185" y="298"/>
                  </a:lnTo>
                  <a:lnTo>
                    <a:pt x="123" y="298"/>
                  </a:lnTo>
                  <a:lnTo>
                    <a:pt x="123" y="238"/>
                  </a:lnTo>
                  <a:close/>
                  <a:moveTo>
                    <a:pt x="123" y="329"/>
                  </a:moveTo>
                  <a:lnTo>
                    <a:pt x="185" y="329"/>
                  </a:lnTo>
                  <a:lnTo>
                    <a:pt x="185" y="391"/>
                  </a:lnTo>
                  <a:lnTo>
                    <a:pt x="123" y="391"/>
                  </a:lnTo>
                  <a:lnTo>
                    <a:pt x="123" y="329"/>
                  </a:lnTo>
                  <a:close/>
                  <a:moveTo>
                    <a:pt x="123" y="510"/>
                  </a:moveTo>
                  <a:lnTo>
                    <a:pt x="185" y="510"/>
                  </a:lnTo>
                  <a:lnTo>
                    <a:pt x="185" y="570"/>
                  </a:lnTo>
                  <a:lnTo>
                    <a:pt x="123" y="570"/>
                  </a:lnTo>
                  <a:lnTo>
                    <a:pt x="123" y="510"/>
                  </a:lnTo>
                  <a:close/>
                  <a:moveTo>
                    <a:pt x="34" y="57"/>
                  </a:moveTo>
                  <a:lnTo>
                    <a:pt x="95" y="57"/>
                  </a:lnTo>
                  <a:lnTo>
                    <a:pt x="95" y="117"/>
                  </a:lnTo>
                  <a:lnTo>
                    <a:pt x="34" y="117"/>
                  </a:lnTo>
                  <a:lnTo>
                    <a:pt x="34" y="57"/>
                  </a:lnTo>
                  <a:close/>
                  <a:moveTo>
                    <a:pt x="34" y="148"/>
                  </a:moveTo>
                  <a:lnTo>
                    <a:pt x="95" y="148"/>
                  </a:lnTo>
                  <a:lnTo>
                    <a:pt x="95" y="207"/>
                  </a:lnTo>
                  <a:lnTo>
                    <a:pt x="34" y="207"/>
                  </a:lnTo>
                  <a:lnTo>
                    <a:pt x="34" y="148"/>
                  </a:lnTo>
                  <a:close/>
                  <a:moveTo>
                    <a:pt x="34" y="238"/>
                  </a:moveTo>
                  <a:lnTo>
                    <a:pt x="95" y="238"/>
                  </a:lnTo>
                  <a:lnTo>
                    <a:pt x="95" y="298"/>
                  </a:lnTo>
                  <a:lnTo>
                    <a:pt x="34" y="298"/>
                  </a:lnTo>
                  <a:lnTo>
                    <a:pt x="34" y="238"/>
                  </a:lnTo>
                  <a:close/>
                  <a:moveTo>
                    <a:pt x="34" y="329"/>
                  </a:moveTo>
                  <a:lnTo>
                    <a:pt x="95" y="329"/>
                  </a:lnTo>
                  <a:lnTo>
                    <a:pt x="95" y="391"/>
                  </a:lnTo>
                  <a:lnTo>
                    <a:pt x="34" y="391"/>
                  </a:lnTo>
                  <a:lnTo>
                    <a:pt x="34" y="329"/>
                  </a:lnTo>
                  <a:close/>
                  <a:moveTo>
                    <a:pt x="34" y="419"/>
                  </a:moveTo>
                  <a:lnTo>
                    <a:pt x="95" y="419"/>
                  </a:lnTo>
                  <a:lnTo>
                    <a:pt x="95" y="482"/>
                  </a:lnTo>
                  <a:lnTo>
                    <a:pt x="34" y="482"/>
                  </a:lnTo>
                  <a:lnTo>
                    <a:pt x="34" y="419"/>
                  </a:lnTo>
                  <a:close/>
                  <a:moveTo>
                    <a:pt x="34" y="510"/>
                  </a:moveTo>
                  <a:lnTo>
                    <a:pt x="95" y="510"/>
                  </a:lnTo>
                  <a:lnTo>
                    <a:pt x="95" y="572"/>
                  </a:lnTo>
                  <a:lnTo>
                    <a:pt x="34" y="572"/>
                  </a:lnTo>
                  <a:lnTo>
                    <a:pt x="34"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39" name="Freeform 16"/>
            <p:cNvSpPr>
              <a:spLocks noEditPoints="1"/>
            </p:cNvSpPr>
            <p:nvPr/>
          </p:nvSpPr>
          <p:spPr bwMode="auto">
            <a:xfrm>
              <a:off x="5476876" y="3786188"/>
              <a:ext cx="292100" cy="1084263"/>
            </a:xfrm>
            <a:custGeom>
              <a:avLst/>
              <a:gdLst>
                <a:gd name="T0" fmla="*/ 159 w 184"/>
                <a:gd name="T1" fmla="*/ 209 h 683"/>
                <a:gd name="T2" fmla="*/ 159 w 184"/>
                <a:gd name="T3" fmla="*/ 137 h 683"/>
                <a:gd name="T4" fmla="*/ 125 w 184"/>
                <a:gd name="T5" fmla="*/ 137 h 683"/>
                <a:gd name="T6" fmla="*/ 125 w 184"/>
                <a:gd name="T7" fmla="*/ 67 h 683"/>
                <a:gd name="T8" fmla="*/ 102 w 184"/>
                <a:gd name="T9" fmla="*/ 67 h 683"/>
                <a:gd name="T10" fmla="*/ 102 w 184"/>
                <a:gd name="T11" fmla="*/ 0 h 683"/>
                <a:gd name="T12" fmla="*/ 82 w 184"/>
                <a:gd name="T13" fmla="*/ 0 h 683"/>
                <a:gd name="T14" fmla="*/ 82 w 184"/>
                <a:gd name="T15" fmla="*/ 67 h 683"/>
                <a:gd name="T16" fmla="*/ 59 w 184"/>
                <a:gd name="T17" fmla="*/ 67 h 683"/>
                <a:gd name="T18" fmla="*/ 59 w 184"/>
                <a:gd name="T19" fmla="*/ 137 h 683"/>
                <a:gd name="T20" fmla="*/ 28 w 184"/>
                <a:gd name="T21" fmla="*/ 137 h 683"/>
                <a:gd name="T22" fmla="*/ 28 w 184"/>
                <a:gd name="T23" fmla="*/ 209 h 683"/>
                <a:gd name="T24" fmla="*/ 0 w 184"/>
                <a:gd name="T25" fmla="*/ 209 h 683"/>
                <a:gd name="T26" fmla="*/ 0 w 184"/>
                <a:gd name="T27" fmla="*/ 683 h 683"/>
                <a:gd name="T28" fmla="*/ 184 w 184"/>
                <a:gd name="T29" fmla="*/ 683 h 683"/>
                <a:gd name="T30" fmla="*/ 184 w 184"/>
                <a:gd name="T31" fmla="*/ 209 h 683"/>
                <a:gd name="T32" fmla="*/ 159 w 184"/>
                <a:gd name="T33" fmla="*/ 209 h 683"/>
                <a:gd name="T34" fmla="*/ 89 w 184"/>
                <a:gd name="T35" fmla="*/ 494 h 683"/>
                <a:gd name="T36" fmla="*/ 30 w 184"/>
                <a:gd name="T37" fmla="*/ 494 h 683"/>
                <a:gd name="T38" fmla="*/ 30 w 184"/>
                <a:gd name="T39" fmla="*/ 432 h 683"/>
                <a:gd name="T40" fmla="*/ 89 w 184"/>
                <a:gd name="T41" fmla="*/ 432 h 683"/>
                <a:gd name="T42" fmla="*/ 89 w 184"/>
                <a:gd name="T43" fmla="*/ 494 h 683"/>
                <a:gd name="T44" fmla="*/ 89 w 184"/>
                <a:gd name="T45" fmla="*/ 308 h 683"/>
                <a:gd name="T46" fmla="*/ 30 w 184"/>
                <a:gd name="T47" fmla="*/ 308 h 683"/>
                <a:gd name="T48" fmla="*/ 30 w 184"/>
                <a:gd name="T49" fmla="*/ 248 h 683"/>
                <a:gd name="T50" fmla="*/ 89 w 184"/>
                <a:gd name="T51" fmla="*/ 248 h 683"/>
                <a:gd name="T52" fmla="*/ 89 w 184"/>
                <a:gd name="T53" fmla="*/ 308 h 683"/>
                <a:gd name="T54" fmla="*/ 161 w 184"/>
                <a:gd name="T55" fmla="*/ 401 h 683"/>
                <a:gd name="T56" fmla="*/ 100 w 184"/>
                <a:gd name="T57" fmla="*/ 401 h 683"/>
                <a:gd name="T58" fmla="*/ 100 w 184"/>
                <a:gd name="T59" fmla="*/ 339 h 683"/>
                <a:gd name="T60" fmla="*/ 161 w 184"/>
                <a:gd name="T61" fmla="*/ 339 h 683"/>
                <a:gd name="T62" fmla="*/ 161 w 184"/>
                <a:gd name="T63" fmla="*/ 40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683">
                  <a:moveTo>
                    <a:pt x="159" y="209"/>
                  </a:moveTo>
                  <a:lnTo>
                    <a:pt x="159" y="137"/>
                  </a:lnTo>
                  <a:lnTo>
                    <a:pt x="125" y="137"/>
                  </a:lnTo>
                  <a:lnTo>
                    <a:pt x="125" y="67"/>
                  </a:lnTo>
                  <a:lnTo>
                    <a:pt x="102" y="67"/>
                  </a:lnTo>
                  <a:lnTo>
                    <a:pt x="102" y="0"/>
                  </a:lnTo>
                  <a:lnTo>
                    <a:pt x="82" y="0"/>
                  </a:lnTo>
                  <a:lnTo>
                    <a:pt x="82" y="67"/>
                  </a:lnTo>
                  <a:lnTo>
                    <a:pt x="59" y="67"/>
                  </a:lnTo>
                  <a:lnTo>
                    <a:pt x="59" y="137"/>
                  </a:lnTo>
                  <a:lnTo>
                    <a:pt x="28" y="137"/>
                  </a:lnTo>
                  <a:lnTo>
                    <a:pt x="28" y="209"/>
                  </a:lnTo>
                  <a:lnTo>
                    <a:pt x="0" y="209"/>
                  </a:lnTo>
                  <a:lnTo>
                    <a:pt x="0" y="683"/>
                  </a:lnTo>
                  <a:lnTo>
                    <a:pt x="184" y="683"/>
                  </a:lnTo>
                  <a:lnTo>
                    <a:pt x="184" y="209"/>
                  </a:lnTo>
                  <a:lnTo>
                    <a:pt x="159" y="209"/>
                  </a:lnTo>
                  <a:close/>
                  <a:moveTo>
                    <a:pt x="89" y="494"/>
                  </a:moveTo>
                  <a:lnTo>
                    <a:pt x="30" y="494"/>
                  </a:lnTo>
                  <a:lnTo>
                    <a:pt x="30" y="432"/>
                  </a:lnTo>
                  <a:lnTo>
                    <a:pt x="89" y="432"/>
                  </a:lnTo>
                  <a:lnTo>
                    <a:pt x="89" y="494"/>
                  </a:lnTo>
                  <a:close/>
                  <a:moveTo>
                    <a:pt x="89" y="308"/>
                  </a:moveTo>
                  <a:lnTo>
                    <a:pt x="30" y="308"/>
                  </a:lnTo>
                  <a:lnTo>
                    <a:pt x="30" y="248"/>
                  </a:lnTo>
                  <a:lnTo>
                    <a:pt x="89" y="248"/>
                  </a:lnTo>
                  <a:lnTo>
                    <a:pt x="89" y="308"/>
                  </a:lnTo>
                  <a:close/>
                  <a:moveTo>
                    <a:pt x="161" y="401"/>
                  </a:moveTo>
                  <a:lnTo>
                    <a:pt x="100" y="401"/>
                  </a:lnTo>
                  <a:lnTo>
                    <a:pt x="100" y="339"/>
                  </a:lnTo>
                  <a:lnTo>
                    <a:pt x="161" y="339"/>
                  </a:lnTo>
                  <a:lnTo>
                    <a:pt x="161"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grpSp>
        <p:nvGrpSpPr>
          <p:cNvPr id="140" name="Group 139"/>
          <p:cNvGrpSpPr/>
          <p:nvPr/>
        </p:nvGrpSpPr>
        <p:grpSpPr>
          <a:xfrm>
            <a:off x="4488075" y="1886592"/>
            <a:ext cx="1371716" cy="909311"/>
            <a:chOff x="4083051" y="3752850"/>
            <a:chExt cx="1685925" cy="1117601"/>
          </a:xfrm>
          <a:solidFill>
            <a:schemeClr val="tx2">
              <a:lumMod val="40000"/>
              <a:lumOff val="60000"/>
            </a:schemeClr>
          </a:solidFill>
        </p:grpSpPr>
        <p:sp>
          <p:nvSpPr>
            <p:cNvPr id="141" name="Freeform 11"/>
            <p:cNvSpPr>
              <a:spLocks/>
            </p:cNvSpPr>
            <p:nvPr/>
          </p:nvSpPr>
          <p:spPr bwMode="auto">
            <a:xfrm>
              <a:off x="4371386" y="4158659"/>
              <a:ext cx="65088" cy="90488"/>
            </a:xfrm>
            <a:custGeom>
              <a:avLst/>
              <a:gdLst>
                <a:gd name="T0" fmla="*/ 8 w 16"/>
                <a:gd name="T1" fmla="*/ 0 h 22"/>
                <a:gd name="T2" fmla="*/ 8 w 16"/>
                <a:gd name="T3" fmla="*/ 0 h 22"/>
                <a:gd name="T4" fmla="*/ 7 w 16"/>
                <a:gd name="T5" fmla="*/ 3 h 22"/>
                <a:gd name="T6" fmla="*/ 0 w 16"/>
                <a:gd name="T7" fmla="*/ 22 h 22"/>
                <a:gd name="T8" fmla="*/ 16 w 16"/>
                <a:gd name="T9" fmla="*/ 22 h 22"/>
                <a:gd name="T10" fmla="*/ 9 w 16"/>
                <a:gd name="T11" fmla="*/ 3 h 22"/>
                <a:gd name="T12" fmla="*/ 8 w 1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6" h="22">
                  <a:moveTo>
                    <a:pt x="8" y="0"/>
                  </a:moveTo>
                  <a:cubicBezTo>
                    <a:pt x="8" y="0"/>
                    <a:pt x="8" y="0"/>
                    <a:pt x="8" y="0"/>
                  </a:cubicBezTo>
                  <a:cubicBezTo>
                    <a:pt x="8" y="1"/>
                    <a:pt x="8" y="2"/>
                    <a:pt x="7" y="3"/>
                  </a:cubicBezTo>
                  <a:cubicBezTo>
                    <a:pt x="0" y="22"/>
                    <a:pt x="0" y="22"/>
                    <a:pt x="0" y="22"/>
                  </a:cubicBezTo>
                  <a:cubicBezTo>
                    <a:pt x="16" y="22"/>
                    <a:pt x="16" y="22"/>
                    <a:pt x="16" y="22"/>
                  </a:cubicBezTo>
                  <a:cubicBezTo>
                    <a:pt x="9" y="3"/>
                    <a:pt x="9" y="3"/>
                    <a:pt x="9" y="3"/>
                  </a:cubicBezTo>
                  <a:cubicBezTo>
                    <a:pt x="9" y="2"/>
                    <a:pt x="8"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42" name="Freeform 12"/>
            <p:cNvSpPr>
              <a:spLocks/>
            </p:cNvSpPr>
            <p:nvPr/>
          </p:nvSpPr>
          <p:spPr bwMode="auto">
            <a:xfrm>
              <a:off x="4637088" y="4479925"/>
              <a:ext cx="61913" cy="53975"/>
            </a:xfrm>
            <a:custGeom>
              <a:avLst/>
              <a:gdLst>
                <a:gd name="T0" fmla="*/ 2 w 15"/>
                <a:gd name="T1" fmla="*/ 3 h 13"/>
                <a:gd name="T2" fmla="*/ 0 w 15"/>
                <a:gd name="T3" fmla="*/ 8 h 13"/>
                <a:gd name="T4" fmla="*/ 2 w 15"/>
                <a:gd name="T5" fmla="*/ 11 h 13"/>
                <a:gd name="T6" fmla="*/ 6 w 15"/>
                <a:gd name="T7" fmla="*/ 13 h 13"/>
                <a:gd name="T8" fmla="*/ 13 w 15"/>
                <a:gd name="T9" fmla="*/ 10 h 13"/>
                <a:gd name="T10" fmla="*/ 15 w 15"/>
                <a:gd name="T11" fmla="*/ 3 h 13"/>
                <a:gd name="T12" fmla="*/ 15 w 15"/>
                <a:gd name="T13" fmla="*/ 0 h 13"/>
                <a:gd name="T14" fmla="*/ 7 w 15"/>
                <a:gd name="T15" fmla="*/ 1 h 13"/>
                <a:gd name="T16" fmla="*/ 2 w 15"/>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3"/>
                  </a:moveTo>
                  <a:cubicBezTo>
                    <a:pt x="1" y="4"/>
                    <a:pt x="0" y="5"/>
                    <a:pt x="0" y="8"/>
                  </a:cubicBezTo>
                  <a:cubicBezTo>
                    <a:pt x="0" y="9"/>
                    <a:pt x="1" y="10"/>
                    <a:pt x="2" y="11"/>
                  </a:cubicBezTo>
                  <a:cubicBezTo>
                    <a:pt x="3" y="12"/>
                    <a:pt x="5" y="13"/>
                    <a:pt x="6" y="13"/>
                  </a:cubicBezTo>
                  <a:cubicBezTo>
                    <a:pt x="9" y="13"/>
                    <a:pt x="11" y="12"/>
                    <a:pt x="13" y="10"/>
                  </a:cubicBezTo>
                  <a:cubicBezTo>
                    <a:pt x="14" y="8"/>
                    <a:pt x="15" y="6"/>
                    <a:pt x="15" y="3"/>
                  </a:cubicBezTo>
                  <a:cubicBezTo>
                    <a:pt x="15" y="0"/>
                    <a:pt x="15" y="0"/>
                    <a:pt x="15" y="0"/>
                  </a:cubicBezTo>
                  <a:cubicBezTo>
                    <a:pt x="7" y="1"/>
                    <a:pt x="7" y="1"/>
                    <a:pt x="7" y="1"/>
                  </a:cubicBezTo>
                  <a:cubicBezTo>
                    <a:pt x="5" y="2"/>
                    <a:pt x="3"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43" name="Freeform 13"/>
            <p:cNvSpPr>
              <a:spLocks/>
            </p:cNvSpPr>
            <p:nvPr/>
          </p:nvSpPr>
          <p:spPr bwMode="auto">
            <a:xfrm>
              <a:off x="4884147" y="4203109"/>
              <a:ext cx="69850" cy="38100"/>
            </a:xfrm>
            <a:custGeom>
              <a:avLst/>
              <a:gdLst>
                <a:gd name="T0" fmla="*/ 15 w 17"/>
                <a:gd name="T1" fmla="*/ 2 h 9"/>
                <a:gd name="T2" fmla="*/ 9 w 17"/>
                <a:gd name="T3" fmla="*/ 0 h 9"/>
                <a:gd name="T4" fmla="*/ 3 w 17"/>
                <a:gd name="T5" fmla="*/ 3 h 9"/>
                <a:gd name="T6" fmla="*/ 0 w 17"/>
                <a:gd name="T7" fmla="*/ 9 h 9"/>
                <a:gd name="T8" fmla="*/ 17 w 17"/>
                <a:gd name="T9" fmla="*/ 9 h 9"/>
                <a:gd name="T10" fmla="*/ 15 w 17"/>
                <a:gd name="T11" fmla="*/ 2 h 9"/>
              </a:gdLst>
              <a:ahLst/>
              <a:cxnLst>
                <a:cxn ang="0">
                  <a:pos x="T0" y="T1"/>
                </a:cxn>
                <a:cxn ang="0">
                  <a:pos x="T2" y="T3"/>
                </a:cxn>
                <a:cxn ang="0">
                  <a:pos x="T4" y="T5"/>
                </a:cxn>
                <a:cxn ang="0">
                  <a:pos x="T6" y="T7"/>
                </a:cxn>
                <a:cxn ang="0">
                  <a:pos x="T8" y="T9"/>
                </a:cxn>
                <a:cxn ang="0">
                  <a:pos x="T10" y="T11"/>
                </a:cxn>
              </a:cxnLst>
              <a:rect l="0" t="0" r="r" b="b"/>
              <a:pathLst>
                <a:path w="17" h="9">
                  <a:moveTo>
                    <a:pt x="15" y="2"/>
                  </a:moveTo>
                  <a:cubicBezTo>
                    <a:pt x="14" y="1"/>
                    <a:pt x="12" y="0"/>
                    <a:pt x="9" y="0"/>
                  </a:cubicBezTo>
                  <a:cubicBezTo>
                    <a:pt x="7" y="0"/>
                    <a:pt x="5" y="1"/>
                    <a:pt x="3" y="3"/>
                  </a:cubicBezTo>
                  <a:cubicBezTo>
                    <a:pt x="1" y="4"/>
                    <a:pt x="0" y="7"/>
                    <a:pt x="0" y="9"/>
                  </a:cubicBezTo>
                  <a:cubicBezTo>
                    <a:pt x="17" y="9"/>
                    <a:pt x="17" y="9"/>
                    <a:pt x="17" y="9"/>
                  </a:cubicBezTo>
                  <a:cubicBezTo>
                    <a:pt x="17" y="6"/>
                    <a:pt x="16" y="4"/>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44" name="Freeform 14"/>
            <p:cNvSpPr>
              <a:spLocks noEditPoints="1"/>
            </p:cNvSpPr>
            <p:nvPr/>
          </p:nvSpPr>
          <p:spPr bwMode="auto">
            <a:xfrm>
              <a:off x="4083051" y="3851275"/>
              <a:ext cx="949325" cy="757238"/>
            </a:xfrm>
            <a:custGeom>
              <a:avLst/>
              <a:gdLst>
                <a:gd name="T0" fmla="*/ 96 w 233"/>
                <a:gd name="T1" fmla="*/ 57 h 184"/>
                <a:gd name="T2" fmla="*/ 0 w 233"/>
                <a:gd name="T3" fmla="*/ 130 h 184"/>
                <a:gd name="T4" fmla="*/ 233 w 233"/>
                <a:gd name="T5" fmla="*/ 26 h 184"/>
                <a:gd name="T6" fmla="*/ 170 w 233"/>
                <a:gd name="T7" fmla="*/ 81 h 184"/>
                <a:gd name="T8" fmla="*/ 176 w 233"/>
                <a:gd name="T9" fmla="*/ 88 h 184"/>
                <a:gd name="T10" fmla="*/ 187 w 233"/>
                <a:gd name="T11" fmla="*/ 81 h 184"/>
                <a:gd name="T12" fmla="*/ 178 w 233"/>
                <a:gd name="T13" fmla="*/ 89 h 184"/>
                <a:gd name="T14" fmla="*/ 170 w 233"/>
                <a:gd name="T15" fmla="*/ 113 h 184"/>
                <a:gd name="T16" fmla="*/ 58 w 233"/>
                <a:gd name="T17" fmla="*/ 113 h 184"/>
                <a:gd name="T18" fmla="*/ 98 w 233"/>
                <a:gd name="T19" fmla="*/ 113 h 184"/>
                <a:gd name="T20" fmla="*/ 69 w 233"/>
                <a:gd name="T21" fmla="*/ 101 h 184"/>
                <a:gd name="T22" fmla="*/ 100 w 233"/>
                <a:gd name="T23" fmla="*/ 167 h 184"/>
                <a:gd name="T24" fmla="*/ 86 w 233"/>
                <a:gd name="T25" fmla="*/ 170 h 184"/>
                <a:gd name="T26" fmla="*/ 78 w 233"/>
                <a:gd name="T27" fmla="*/ 168 h 184"/>
                <a:gd name="T28" fmla="*/ 83 w 233"/>
                <a:gd name="T29" fmla="*/ 164 h 184"/>
                <a:gd name="T30" fmla="*/ 97 w 233"/>
                <a:gd name="T31" fmla="*/ 164 h 184"/>
                <a:gd name="T32" fmla="*/ 96 w 233"/>
                <a:gd name="T33" fmla="*/ 153 h 184"/>
                <a:gd name="T34" fmla="*/ 84 w 233"/>
                <a:gd name="T35" fmla="*/ 146 h 184"/>
                <a:gd name="T36" fmla="*/ 78 w 233"/>
                <a:gd name="T37" fmla="*/ 136 h 184"/>
                <a:gd name="T38" fmla="*/ 88 w 233"/>
                <a:gd name="T39" fmla="*/ 125 h 184"/>
                <a:gd name="T40" fmla="*/ 103 w 233"/>
                <a:gd name="T41" fmla="*/ 131 h 184"/>
                <a:gd name="T42" fmla="*/ 86 w 233"/>
                <a:gd name="T43" fmla="*/ 130 h 184"/>
                <a:gd name="T44" fmla="*/ 84 w 233"/>
                <a:gd name="T45" fmla="*/ 138 h 184"/>
                <a:gd name="T46" fmla="*/ 93 w 233"/>
                <a:gd name="T47" fmla="*/ 145 h 184"/>
                <a:gd name="T48" fmla="*/ 104 w 233"/>
                <a:gd name="T49" fmla="*/ 154 h 184"/>
                <a:gd name="T50" fmla="*/ 126 w 233"/>
                <a:gd name="T51" fmla="*/ 142 h 184"/>
                <a:gd name="T52" fmla="*/ 119 w 233"/>
                <a:gd name="T53" fmla="*/ 164 h 184"/>
                <a:gd name="T54" fmla="*/ 126 w 233"/>
                <a:gd name="T55" fmla="*/ 169 h 184"/>
                <a:gd name="T56" fmla="*/ 113 w 233"/>
                <a:gd name="T57" fmla="*/ 142 h 184"/>
                <a:gd name="T58" fmla="*/ 113 w 233"/>
                <a:gd name="T59" fmla="*/ 137 h 184"/>
                <a:gd name="T60" fmla="*/ 118 w 233"/>
                <a:gd name="T61" fmla="*/ 137 h 184"/>
                <a:gd name="T62" fmla="*/ 128 w 233"/>
                <a:gd name="T63" fmla="*/ 83 h 184"/>
                <a:gd name="T64" fmla="*/ 128 w 233"/>
                <a:gd name="T65" fmla="*/ 113 h 184"/>
                <a:gd name="T66" fmla="*/ 121 w 233"/>
                <a:gd name="T67" fmla="*/ 86 h 184"/>
                <a:gd name="T68" fmla="*/ 128 w 233"/>
                <a:gd name="T69" fmla="*/ 81 h 184"/>
                <a:gd name="T70" fmla="*/ 151 w 233"/>
                <a:gd name="T71" fmla="*/ 169 h 184"/>
                <a:gd name="T72" fmla="*/ 141 w 233"/>
                <a:gd name="T73" fmla="*/ 170 h 184"/>
                <a:gd name="T74" fmla="*/ 142 w 233"/>
                <a:gd name="T75" fmla="*/ 150 h 184"/>
                <a:gd name="T76" fmla="*/ 134 w 233"/>
                <a:gd name="T77" fmla="*/ 145 h 184"/>
                <a:gd name="T78" fmla="*/ 156 w 233"/>
                <a:gd name="T79" fmla="*/ 149 h 184"/>
                <a:gd name="T80" fmla="*/ 156 w 233"/>
                <a:gd name="T81" fmla="*/ 113 h 184"/>
                <a:gd name="T82" fmla="*/ 146 w 233"/>
                <a:gd name="T83" fmla="*/ 114 h 184"/>
                <a:gd name="T84" fmla="*/ 139 w 233"/>
                <a:gd name="T85" fmla="*/ 81 h 184"/>
                <a:gd name="T86" fmla="*/ 153 w 233"/>
                <a:gd name="T87" fmla="*/ 107 h 184"/>
                <a:gd name="T88" fmla="*/ 161 w 233"/>
                <a:gd name="T89" fmla="*/ 81 h 184"/>
                <a:gd name="T90" fmla="*/ 180 w 233"/>
                <a:gd name="T91" fmla="*/ 141 h 184"/>
                <a:gd name="T92" fmla="*/ 172 w 233"/>
                <a:gd name="T93" fmla="*/ 163 h 184"/>
                <a:gd name="T94" fmla="*/ 188 w 233"/>
                <a:gd name="T95" fmla="*/ 168 h 184"/>
                <a:gd name="T96" fmla="*/ 164 w 233"/>
                <a:gd name="T97" fmla="*/ 154 h 184"/>
                <a:gd name="T98" fmla="*/ 188 w 233"/>
                <a:gd name="T99" fmla="*/ 138 h 184"/>
                <a:gd name="T100" fmla="*/ 205 w 233"/>
                <a:gd name="T101" fmla="*/ 81 h 184"/>
                <a:gd name="T102" fmla="*/ 218 w 233"/>
                <a:gd name="T103" fmla="*/ 99 h 184"/>
                <a:gd name="T104" fmla="*/ 206 w 233"/>
                <a:gd name="T105" fmla="*/ 110 h 184"/>
                <a:gd name="T106" fmla="*/ 205 w 233"/>
                <a:gd name="T107" fmla="*/ 114 h 184"/>
                <a:gd name="T108" fmla="*/ 195 w 233"/>
                <a:gd name="T109" fmla="*/ 85 h 184"/>
                <a:gd name="T110" fmla="*/ 199 w 233"/>
                <a:gd name="T111" fmla="*/ 154 h 184"/>
                <a:gd name="T112" fmla="*/ 194 w 233"/>
                <a:gd name="T113" fmla="*/ 122 h 184"/>
                <a:gd name="T114" fmla="*/ 200 w 233"/>
                <a:gd name="T115" fmla="*/ 152 h 184"/>
                <a:gd name="T116" fmla="*/ 205 w 233"/>
                <a:gd name="T117" fmla="*/ 15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184">
                  <a:moveTo>
                    <a:pt x="204" y="32"/>
                  </a:moveTo>
                  <a:cubicBezTo>
                    <a:pt x="194" y="12"/>
                    <a:pt x="174" y="0"/>
                    <a:pt x="154" y="0"/>
                  </a:cubicBezTo>
                  <a:cubicBezTo>
                    <a:pt x="123" y="0"/>
                    <a:pt x="99" y="24"/>
                    <a:pt x="96" y="57"/>
                  </a:cubicBezTo>
                  <a:cubicBezTo>
                    <a:pt x="94" y="56"/>
                    <a:pt x="91" y="56"/>
                    <a:pt x="89" y="56"/>
                  </a:cubicBezTo>
                  <a:cubicBezTo>
                    <a:pt x="74" y="56"/>
                    <a:pt x="61" y="64"/>
                    <a:pt x="52" y="77"/>
                  </a:cubicBezTo>
                  <a:cubicBezTo>
                    <a:pt x="24" y="75"/>
                    <a:pt x="0" y="99"/>
                    <a:pt x="0" y="130"/>
                  </a:cubicBezTo>
                  <a:cubicBezTo>
                    <a:pt x="0" y="160"/>
                    <a:pt x="22" y="184"/>
                    <a:pt x="50" y="184"/>
                  </a:cubicBezTo>
                  <a:cubicBezTo>
                    <a:pt x="151" y="184"/>
                    <a:pt x="204" y="184"/>
                    <a:pt x="233" y="184"/>
                  </a:cubicBezTo>
                  <a:cubicBezTo>
                    <a:pt x="233" y="26"/>
                    <a:pt x="233" y="26"/>
                    <a:pt x="233" y="26"/>
                  </a:cubicBezTo>
                  <a:cubicBezTo>
                    <a:pt x="231" y="26"/>
                    <a:pt x="229" y="25"/>
                    <a:pt x="227" y="25"/>
                  </a:cubicBezTo>
                  <a:cubicBezTo>
                    <a:pt x="219" y="25"/>
                    <a:pt x="211" y="28"/>
                    <a:pt x="204" y="32"/>
                  </a:cubicBezTo>
                  <a:close/>
                  <a:moveTo>
                    <a:pt x="170" y="81"/>
                  </a:moveTo>
                  <a:cubicBezTo>
                    <a:pt x="175" y="81"/>
                    <a:pt x="175" y="81"/>
                    <a:pt x="175" y="81"/>
                  </a:cubicBezTo>
                  <a:cubicBezTo>
                    <a:pt x="175" y="88"/>
                    <a:pt x="175" y="88"/>
                    <a:pt x="175" y="88"/>
                  </a:cubicBezTo>
                  <a:cubicBezTo>
                    <a:pt x="176" y="88"/>
                    <a:pt x="176" y="88"/>
                    <a:pt x="176" y="88"/>
                  </a:cubicBezTo>
                  <a:cubicBezTo>
                    <a:pt x="176" y="86"/>
                    <a:pt x="177" y="84"/>
                    <a:pt x="179" y="83"/>
                  </a:cubicBezTo>
                  <a:cubicBezTo>
                    <a:pt x="180" y="81"/>
                    <a:pt x="182" y="81"/>
                    <a:pt x="184" y="81"/>
                  </a:cubicBezTo>
                  <a:cubicBezTo>
                    <a:pt x="185" y="81"/>
                    <a:pt x="186" y="81"/>
                    <a:pt x="187" y="81"/>
                  </a:cubicBezTo>
                  <a:cubicBezTo>
                    <a:pt x="187" y="87"/>
                    <a:pt x="187" y="87"/>
                    <a:pt x="187" y="87"/>
                  </a:cubicBezTo>
                  <a:cubicBezTo>
                    <a:pt x="186" y="86"/>
                    <a:pt x="185" y="86"/>
                    <a:pt x="183" y="86"/>
                  </a:cubicBezTo>
                  <a:cubicBezTo>
                    <a:pt x="181" y="86"/>
                    <a:pt x="179" y="87"/>
                    <a:pt x="178" y="89"/>
                  </a:cubicBezTo>
                  <a:cubicBezTo>
                    <a:pt x="176" y="91"/>
                    <a:pt x="175" y="94"/>
                    <a:pt x="175" y="97"/>
                  </a:cubicBezTo>
                  <a:cubicBezTo>
                    <a:pt x="175" y="113"/>
                    <a:pt x="175" y="113"/>
                    <a:pt x="175" y="113"/>
                  </a:cubicBezTo>
                  <a:cubicBezTo>
                    <a:pt x="170" y="113"/>
                    <a:pt x="170" y="113"/>
                    <a:pt x="170" y="113"/>
                  </a:cubicBezTo>
                  <a:lnTo>
                    <a:pt x="170" y="81"/>
                  </a:lnTo>
                  <a:close/>
                  <a:moveTo>
                    <a:pt x="64" y="113"/>
                  </a:moveTo>
                  <a:cubicBezTo>
                    <a:pt x="58" y="113"/>
                    <a:pt x="58" y="113"/>
                    <a:pt x="58" y="113"/>
                  </a:cubicBezTo>
                  <a:cubicBezTo>
                    <a:pt x="75" y="69"/>
                    <a:pt x="75" y="69"/>
                    <a:pt x="75" y="69"/>
                  </a:cubicBezTo>
                  <a:cubicBezTo>
                    <a:pt x="81" y="69"/>
                    <a:pt x="81" y="69"/>
                    <a:pt x="81" y="69"/>
                  </a:cubicBezTo>
                  <a:cubicBezTo>
                    <a:pt x="98" y="113"/>
                    <a:pt x="98" y="113"/>
                    <a:pt x="98" y="113"/>
                  </a:cubicBezTo>
                  <a:cubicBezTo>
                    <a:pt x="92" y="113"/>
                    <a:pt x="92" y="113"/>
                    <a:pt x="92" y="113"/>
                  </a:cubicBezTo>
                  <a:cubicBezTo>
                    <a:pt x="88" y="101"/>
                    <a:pt x="88" y="101"/>
                    <a:pt x="88" y="101"/>
                  </a:cubicBezTo>
                  <a:cubicBezTo>
                    <a:pt x="69" y="101"/>
                    <a:pt x="69" y="101"/>
                    <a:pt x="69" y="101"/>
                  </a:cubicBezTo>
                  <a:lnTo>
                    <a:pt x="64" y="113"/>
                  </a:lnTo>
                  <a:close/>
                  <a:moveTo>
                    <a:pt x="103" y="164"/>
                  </a:moveTo>
                  <a:cubicBezTo>
                    <a:pt x="103" y="165"/>
                    <a:pt x="101" y="166"/>
                    <a:pt x="100" y="167"/>
                  </a:cubicBezTo>
                  <a:cubicBezTo>
                    <a:pt x="98" y="168"/>
                    <a:pt x="97" y="169"/>
                    <a:pt x="95" y="170"/>
                  </a:cubicBezTo>
                  <a:cubicBezTo>
                    <a:pt x="93" y="170"/>
                    <a:pt x="91" y="170"/>
                    <a:pt x="89" y="170"/>
                  </a:cubicBezTo>
                  <a:cubicBezTo>
                    <a:pt x="88" y="170"/>
                    <a:pt x="87" y="170"/>
                    <a:pt x="86" y="170"/>
                  </a:cubicBezTo>
                  <a:cubicBezTo>
                    <a:pt x="85" y="170"/>
                    <a:pt x="84" y="170"/>
                    <a:pt x="83" y="169"/>
                  </a:cubicBezTo>
                  <a:cubicBezTo>
                    <a:pt x="82" y="169"/>
                    <a:pt x="81" y="169"/>
                    <a:pt x="80" y="169"/>
                  </a:cubicBezTo>
                  <a:cubicBezTo>
                    <a:pt x="79" y="168"/>
                    <a:pt x="78" y="168"/>
                    <a:pt x="78" y="168"/>
                  </a:cubicBezTo>
                  <a:cubicBezTo>
                    <a:pt x="78" y="161"/>
                    <a:pt x="78" y="161"/>
                    <a:pt x="78" y="161"/>
                  </a:cubicBezTo>
                  <a:cubicBezTo>
                    <a:pt x="78" y="162"/>
                    <a:pt x="79" y="163"/>
                    <a:pt x="80" y="163"/>
                  </a:cubicBezTo>
                  <a:cubicBezTo>
                    <a:pt x="81" y="164"/>
                    <a:pt x="82" y="164"/>
                    <a:pt x="83" y="164"/>
                  </a:cubicBezTo>
                  <a:cubicBezTo>
                    <a:pt x="84" y="165"/>
                    <a:pt x="85" y="165"/>
                    <a:pt x="87" y="165"/>
                  </a:cubicBezTo>
                  <a:cubicBezTo>
                    <a:pt x="88" y="165"/>
                    <a:pt x="89" y="165"/>
                    <a:pt x="90" y="165"/>
                  </a:cubicBezTo>
                  <a:cubicBezTo>
                    <a:pt x="93" y="165"/>
                    <a:pt x="95" y="165"/>
                    <a:pt x="97" y="164"/>
                  </a:cubicBezTo>
                  <a:cubicBezTo>
                    <a:pt x="98" y="162"/>
                    <a:pt x="99" y="161"/>
                    <a:pt x="99" y="158"/>
                  </a:cubicBezTo>
                  <a:cubicBezTo>
                    <a:pt x="99" y="157"/>
                    <a:pt x="99" y="156"/>
                    <a:pt x="98" y="155"/>
                  </a:cubicBezTo>
                  <a:cubicBezTo>
                    <a:pt x="98" y="154"/>
                    <a:pt x="97" y="154"/>
                    <a:pt x="96" y="153"/>
                  </a:cubicBezTo>
                  <a:cubicBezTo>
                    <a:pt x="95" y="152"/>
                    <a:pt x="94" y="151"/>
                    <a:pt x="93" y="151"/>
                  </a:cubicBezTo>
                  <a:cubicBezTo>
                    <a:pt x="92" y="150"/>
                    <a:pt x="90" y="149"/>
                    <a:pt x="89" y="149"/>
                  </a:cubicBezTo>
                  <a:cubicBezTo>
                    <a:pt x="87" y="148"/>
                    <a:pt x="86" y="147"/>
                    <a:pt x="84" y="146"/>
                  </a:cubicBezTo>
                  <a:cubicBezTo>
                    <a:pt x="83" y="145"/>
                    <a:pt x="82" y="144"/>
                    <a:pt x="81" y="143"/>
                  </a:cubicBezTo>
                  <a:cubicBezTo>
                    <a:pt x="80" y="143"/>
                    <a:pt x="79" y="141"/>
                    <a:pt x="79" y="140"/>
                  </a:cubicBezTo>
                  <a:cubicBezTo>
                    <a:pt x="78" y="139"/>
                    <a:pt x="78" y="137"/>
                    <a:pt x="78" y="136"/>
                  </a:cubicBezTo>
                  <a:cubicBezTo>
                    <a:pt x="78" y="134"/>
                    <a:pt x="78" y="132"/>
                    <a:pt x="79" y="130"/>
                  </a:cubicBezTo>
                  <a:cubicBezTo>
                    <a:pt x="80" y="129"/>
                    <a:pt x="81" y="128"/>
                    <a:pt x="83" y="127"/>
                  </a:cubicBezTo>
                  <a:cubicBezTo>
                    <a:pt x="84" y="126"/>
                    <a:pt x="86" y="125"/>
                    <a:pt x="88" y="125"/>
                  </a:cubicBezTo>
                  <a:cubicBezTo>
                    <a:pt x="89" y="124"/>
                    <a:pt x="91" y="124"/>
                    <a:pt x="93" y="124"/>
                  </a:cubicBezTo>
                  <a:cubicBezTo>
                    <a:pt x="98" y="124"/>
                    <a:pt x="101" y="124"/>
                    <a:pt x="103" y="125"/>
                  </a:cubicBezTo>
                  <a:cubicBezTo>
                    <a:pt x="103" y="131"/>
                    <a:pt x="103" y="131"/>
                    <a:pt x="103" y="131"/>
                  </a:cubicBezTo>
                  <a:cubicBezTo>
                    <a:pt x="100" y="130"/>
                    <a:pt x="97" y="129"/>
                    <a:pt x="93" y="129"/>
                  </a:cubicBezTo>
                  <a:cubicBezTo>
                    <a:pt x="92" y="129"/>
                    <a:pt x="90" y="129"/>
                    <a:pt x="89" y="129"/>
                  </a:cubicBezTo>
                  <a:cubicBezTo>
                    <a:pt x="88" y="129"/>
                    <a:pt x="87" y="130"/>
                    <a:pt x="86" y="130"/>
                  </a:cubicBezTo>
                  <a:cubicBezTo>
                    <a:pt x="85" y="131"/>
                    <a:pt x="85" y="131"/>
                    <a:pt x="84" y="132"/>
                  </a:cubicBezTo>
                  <a:cubicBezTo>
                    <a:pt x="83" y="133"/>
                    <a:pt x="83" y="134"/>
                    <a:pt x="83" y="135"/>
                  </a:cubicBezTo>
                  <a:cubicBezTo>
                    <a:pt x="83" y="136"/>
                    <a:pt x="83" y="137"/>
                    <a:pt x="84" y="138"/>
                  </a:cubicBezTo>
                  <a:cubicBezTo>
                    <a:pt x="84" y="139"/>
                    <a:pt x="85" y="140"/>
                    <a:pt x="86" y="141"/>
                  </a:cubicBezTo>
                  <a:cubicBezTo>
                    <a:pt x="87" y="141"/>
                    <a:pt x="88" y="142"/>
                    <a:pt x="89" y="143"/>
                  </a:cubicBezTo>
                  <a:cubicBezTo>
                    <a:pt x="90" y="143"/>
                    <a:pt x="91" y="144"/>
                    <a:pt x="93" y="145"/>
                  </a:cubicBezTo>
                  <a:cubicBezTo>
                    <a:pt x="94" y="146"/>
                    <a:pt x="96" y="146"/>
                    <a:pt x="97" y="147"/>
                  </a:cubicBezTo>
                  <a:cubicBezTo>
                    <a:pt x="99" y="148"/>
                    <a:pt x="100" y="149"/>
                    <a:pt x="101" y="150"/>
                  </a:cubicBezTo>
                  <a:cubicBezTo>
                    <a:pt x="102" y="151"/>
                    <a:pt x="103" y="152"/>
                    <a:pt x="104" y="154"/>
                  </a:cubicBezTo>
                  <a:cubicBezTo>
                    <a:pt x="104" y="155"/>
                    <a:pt x="105" y="156"/>
                    <a:pt x="105" y="158"/>
                  </a:cubicBezTo>
                  <a:cubicBezTo>
                    <a:pt x="105" y="160"/>
                    <a:pt x="104" y="162"/>
                    <a:pt x="103" y="164"/>
                  </a:cubicBezTo>
                  <a:close/>
                  <a:moveTo>
                    <a:pt x="126" y="142"/>
                  </a:moveTo>
                  <a:cubicBezTo>
                    <a:pt x="118" y="142"/>
                    <a:pt x="118" y="142"/>
                    <a:pt x="118" y="142"/>
                  </a:cubicBezTo>
                  <a:cubicBezTo>
                    <a:pt x="118" y="160"/>
                    <a:pt x="118" y="160"/>
                    <a:pt x="118" y="160"/>
                  </a:cubicBezTo>
                  <a:cubicBezTo>
                    <a:pt x="118" y="162"/>
                    <a:pt x="118" y="163"/>
                    <a:pt x="119" y="164"/>
                  </a:cubicBezTo>
                  <a:cubicBezTo>
                    <a:pt x="120" y="165"/>
                    <a:pt x="121" y="166"/>
                    <a:pt x="123" y="166"/>
                  </a:cubicBezTo>
                  <a:cubicBezTo>
                    <a:pt x="124" y="166"/>
                    <a:pt x="125" y="165"/>
                    <a:pt x="126" y="165"/>
                  </a:cubicBezTo>
                  <a:cubicBezTo>
                    <a:pt x="126" y="169"/>
                    <a:pt x="126" y="169"/>
                    <a:pt x="126" y="169"/>
                  </a:cubicBezTo>
                  <a:cubicBezTo>
                    <a:pt x="125" y="170"/>
                    <a:pt x="123" y="170"/>
                    <a:pt x="121" y="170"/>
                  </a:cubicBezTo>
                  <a:cubicBezTo>
                    <a:pt x="116" y="170"/>
                    <a:pt x="113" y="167"/>
                    <a:pt x="113" y="161"/>
                  </a:cubicBezTo>
                  <a:cubicBezTo>
                    <a:pt x="113" y="142"/>
                    <a:pt x="113" y="142"/>
                    <a:pt x="113" y="142"/>
                  </a:cubicBezTo>
                  <a:cubicBezTo>
                    <a:pt x="107" y="142"/>
                    <a:pt x="107" y="142"/>
                    <a:pt x="107" y="142"/>
                  </a:cubicBezTo>
                  <a:cubicBezTo>
                    <a:pt x="107" y="137"/>
                    <a:pt x="107" y="137"/>
                    <a:pt x="107" y="137"/>
                  </a:cubicBezTo>
                  <a:cubicBezTo>
                    <a:pt x="113" y="137"/>
                    <a:pt x="113" y="137"/>
                    <a:pt x="113" y="137"/>
                  </a:cubicBezTo>
                  <a:cubicBezTo>
                    <a:pt x="113" y="130"/>
                    <a:pt x="113" y="130"/>
                    <a:pt x="113" y="130"/>
                  </a:cubicBezTo>
                  <a:cubicBezTo>
                    <a:pt x="118" y="128"/>
                    <a:pt x="118" y="128"/>
                    <a:pt x="118" y="128"/>
                  </a:cubicBezTo>
                  <a:cubicBezTo>
                    <a:pt x="118" y="137"/>
                    <a:pt x="118" y="137"/>
                    <a:pt x="118" y="137"/>
                  </a:cubicBezTo>
                  <a:cubicBezTo>
                    <a:pt x="126" y="137"/>
                    <a:pt x="126" y="137"/>
                    <a:pt x="126" y="137"/>
                  </a:cubicBezTo>
                  <a:lnTo>
                    <a:pt x="126" y="142"/>
                  </a:lnTo>
                  <a:close/>
                  <a:moveTo>
                    <a:pt x="128" y="83"/>
                  </a:moveTo>
                  <a:cubicBezTo>
                    <a:pt x="109" y="109"/>
                    <a:pt x="109" y="109"/>
                    <a:pt x="109" y="109"/>
                  </a:cubicBezTo>
                  <a:cubicBezTo>
                    <a:pt x="128" y="109"/>
                    <a:pt x="128" y="109"/>
                    <a:pt x="128" y="109"/>
                  </a:cubicBezTo>
                  <a:cubicBezTo>
                    <a:pt x="128" y="113"/>
                    <a:pt x="128" y="113"/>
                    <a:pt x="128" y="113"/>
                  </a:cubicBezTo>
                  <a:cubicBezTo>
                    <a:pt x="102" y="113"/>
                    <a:pt x="102" y="113"/>
                    <a:pt x="102" y="113"/>
                  </a:cubicBezTo>
                  <a:cubicBezTo>
                    <a:pt x="102" y="112"/>
                    <a:pt x="102" y="112"/>
                    <a:pt x="102" y="112"/>
                  </a:cubicBezTo>
                  <a:cubicBezTo>
                    <a:pt x="121" y="86"/>
                    <a:pt x="121" y="86"/>
                    <a:pt x="121" y="86"/>
                  </a:cubicBezTo>
                  <a:cubicBezTo>
                    <a:pt x="104" y="86"/>
                    <a:pt x="104" y="86"/>
                    <a:pt x="104" y="86"/>
                  </a:cubicBezTo>
                  <a:cubicBezTo>
                    <a:pt x="104" y="81"/>
                    <a:pt x="104" y="81"/>
                    <a:pt x="104" y="81"/>
                  </a:cubicBezTo>
                  <a:cubicBezTo>
                    <a:pt x="128" y="81"/>
                    <a:pt x="128" y="81"/>
                    <a:pt x="128" y="81"/>
                  </a:cubicBezTo>
                  <a:lnTo>
                    <a:pt x="128" y="83"/>
                  </a:lnTo>
                  <a:close/>
                  <a:moveTo>
                    <a:pt x="156" y="169"/>
                  </a:moveTo>
                  <a:cubicBezTo>
                    <a:pt x="151" y="169"/>
                    <a:pt x="151" y="169"/>
                    <a:pt x="151" y="169"/>
                  </a:cubicBezTo>
                  <a:cubicBezTo>
                    <a:pt x="151" y="164"/>
                    <a:pt x="151" y="164"/>
                    <a:pt x="151" y="164"/>
                  </a:cubicBezTo>
                  <a:cubicBezTo>
                    <a:pt x="151" y="164"/>
                    <a:pt x="151" y="164"/>
                    <a:pt x="151" y="164"/>
                  </a:cubicBezTo>
                  <a:cubicBezTo>
                    <a:pt x="149" y="168"/>
                    <a:pt x="146" y="170"/>
                    <a:pt x="141" y="170"/>
                  </a:cubicBezTo>
                  <a:cubicBezTo>
                    <a:pt x="138" y="170"/>
                    <a:pt x="135" y="169"/>
                    <a:pt x="134" y="168"/>
                  </a:cubicBezTo>
                  <a:cubicBezTo>
                    <a:pt x="132" y="166"/>
                    <a:pt x="131" y="164"/>
                    <a:pt x="131" y="161"/>
                  </a:cubicBezTo>
                  <a:cubicBezTo>
                    <a:pt x="131" y="155"/>
                    <a:pt x="135" y="151"/>
                    <a:pt x="142" y="150"/>
                  </a:cubicBezTo>
                  <a:cubicBezTo>
                    <a:pt x="151" y="149"/>
                    <a:pt x="151" y="149"/>
                    <a:pt x="151" y="149"/>
                  </a:cubicBezTo>
                  <a:cubicBezTo>
                    <a:pt x="151" y="144"/>
                    <a:pt x="149" y="141"/>
                    <a:pt x="145" y="141"/>
                  </a:cubicBezTo>
                  <a:cubicBezTo>
                    <a:pt x="141" y="141"/>
                    <a:pt x="137" y="142"/>
                    <a:pt x="134" y="145"/>
                  </a:cubicBezTo>
                  <a:cubicBezTo>
                    <a:pt x="134" y="140"/>
                    <a:pt x="134" y="140"/>
                    <a:pt x="134" y="140"/>
                  </a:cubicBezTo>
                  <a:cubicBezTo>
                    <a:pt x="137" y="138"/>
                    <a:pt x="141" y="137"/>
                    <a:pt x="145" y="137"/>
                  </a:cubicBezTo>
                  <a:cubicBezTo>
                    <a:pt x="153" y="137"/>
                    <a:pt x="156" y="141"/>
                    <a:pt x="156" y="149"/>
                  </a:cubicBezTo>
                  <a:lnTo>
                    <a:pt x="156" y="169"/>
                  </a:lnTo>
                  <a:close/>
                  <a:moveTo>
                    <a:pt x="161" y="113"/>
                  </a:moveTo>
                  <a:cubicBezTo>
                    <a:pt x="156" y="113"/>
                    <a:pt x="156" y="113"/>
                    <a:pt x="156" y="113"/>
                  </a:cubicBezTo>
                  <a:cubicBezTo>
                    <a:pt x="156" y="108"/>
                    <a:pt x="156" y="108"/>
                    <a:pt x="156" y="108"/>
                  </a:cubicBezTo>
                  <a:cubicBezTo>
                    <a:pt x="156" y="108"/>
                    <a:pt x="156" y="108"/>
                    <a:pt x="156" y="108"/>
                  </a:cubicBezTo>
                  <a:cubicBezTo>
                    <a:pt x="153" y="112"/>
                    <a:pt x="150" y="114"/>
                    <a:pt x="146" y="114"/>
                  </a:cubicBezTo>
                  <a:cubicBezTo>
                    <a:pt x="138" y="114"/>
                    <a:pt x="134" y="110"/>
                    <a:pt x="134" y="101"/>
                  </a:cubicBezTo>
                  <a:cubicBezTo>
                    <a:pt x="134" y="81"/>
                    <a:pt x="134" y="81"/>
                    <a:pt x="134" y="81"/>
                  </a:cubicBezTo>
                  <a:cubicBezTo>
                    <a:pt x="139" y="81"/>
                    <a:pt x="139" y="81"/>
                    <a:pt x="139" y="81"/>
                  </a:cubicBezTo>
                  <a:cubicBezTo>
                    <a:pt x="139" y="100"/>
                    <a:pt x="139" y="100"/>
                    <a:pt x="139" y="100"/>
                  </a:cubicBezTo>
                  <a:cubicBezTo>
                    <a:pt x="139" y="106"/>
                    <a:pt x="142" y="110"/>
                    <a:pt x="147" y="110"/>
                  </a:cubicBezTo>
                  <a:cubicBezTo>
                    <a:pt x="150" y="110"/>
                    <a:pt x="152" y="109"/>
                    <a:pt x="153" y="107"/>
                  </a:cubicBezTo>
                  <a:cubicBezTo>
                    <a:pt x="155" y="105"/>
                    <a:pt x="156" y="103"/>
                    <a:pt x="156" y="100"/>
                  </a:cubicBezTo>
                  <a:cubicBezTo>
                    <a:pt x="156" y="81"/>
                    <a:pt x="156" y="81"/>
                    <a:pt x="156" y="81"/>
                  </a:cubicBezTo>
                  <a:cubicBezTo>
                    <a:pt x="161" y="81"/>
                    <a:pt x="161" y="81"/>
                    <a:pt x="161" y="81"/>
                  </a:cubicBezTo>
                  <a:lnTo>
                    <a:pt x="161" y="113"/>
                  </a:lnTo>
                  <a:close/>
                  <a:moveTo>
                    <a:pt x="188" y="143"/>
                  </a:moveTo>
                  <a:cubicBezTo>
                    <a:pt x="185" y="142"/>
                    <a:pt x="183" y="141"/>
                    <a:pt x="180" y="141"/>
                  </a:cubicBezTo>
                  <a:cubicBezTo>
                    <a:pt x="177" y="141"/>
                    <a:pt x="174" y="142"/>
                    <a:pt x="172" y="144"/>
                  </a:cubicBezTo>
                  <a:cubicBezTo>
                    <a:pt x="170" y="147"/>
                    <a:pt x="169" y="150"/>
                    <a:pt x="169" y="154"/>
                  </a:cubicBezTo>
                  <a:cubicBezTo>
                    <a:pt x="169" y="157"/>
                    <a:pt x="170" y="160"/>
                    <a:pt x="172" y="163"/>
                  </a:cubicBezTo>
                  <a:cubicBezTo>
                    <a:pt x="174" y="165"/>
                    <a:pt x="176" y="166"/>
                    <a:pt x="180" y="166"/>
                  </a:cubicBezTo>
                  <a:cubicBezTo>
                    <a:pt x="182" y="166"/>
                    <a:pt x="185" y="165"/>
                    <a:pt x="188" y="163"/>
                  </a:cubicBezTo>
                  <a:cubicBezTo>
                    <a:pt x="188" y="168"/>
                    <a:pt x="188" y="168"/>
                    <a:pt x="188" y="168"/>
                  </a:cubicBezTo>
                  <a:cubicBezTo>
                    <a:pt x="185" y="169"/>
                    <a:pt x="182" y="170"/>
                    <a:pt x="179" y="170"/>
                  </a:cubicBezTo>
                  <a:cubicBezTo>
                    <a:pt x="174" y="170"/>
                    <a:pt x="171" y="169"/>
                    <a:pt x="168" y="166"/>
                  </a:cubicBezTo>
                  <a:cubicBezTo>
                    <a:pt x="165" y="163"/>
                    <a:pt x="164" y="159"/>
                    <a:pt x="164" y="154"/>
                  </a:cubicBezTo>
                  <a:cubicBezTo>
                    <a:pt x="164" y="149"/>
                    <a:pt x="165" y="145"/>
                    <a:pt x="168" y="141"/>
                  </a:cubicBezTo>
                  <a:cubicBezTo>
                    <a:pt x="171" y="138"/>
                    <a:pt x="175" y="137"/>
                    <a:pt x="180" y="137"/>
                  </a:cubicBezTo>
                  <a:cubicBezTo>
                    <a:pt x="183" y="137"/>
                    <a:pt x="185" y="137"/>
                    <a:pt x="188" y="138"/>
                  </a:cubicBezTo>
                  <a:lnTo>
                    <a:pt x="188" y="143"/>
                  </a:lnTo>
                  <a:close/>
                  <a:moveTo>
                    <a:pt x="195" y="85"/>
                  </a:moveTo>
                  <a:cubicBezTo>
                    <a:pt x="197" y="82"/>
                    <a:pt x="201" y="81"/>
                    <a:pt x="205" y="81"/>
                  </a:cubicBezTo>
                  <a:cubicBezTo>
                    <a:pt x="209" y="81"/>
                    <a:pt x="213" y="82"/>
                    <a:pt x="215" y="85"/>
                  </a:cubicBezTo>
                  <a:cubicBezTo>
                    <a:pt x="217" y="87"/>
                    <a:pt x="218" y="91"/>
                    <a:pt x="218" y="96"/>
                  </a:cubicBezTo>
                  <a:cubicBezTo>
                    <a:pt x="218" y="99"/>
                    <a:pt x="218" y="99"/>
                    <a:pt x="218" y="99"/>
                  </a:cubicBezTo>
                  <a:cubicBezTo>
                    <a:pt x="196" y="99"/>
                    <a:pt x="196" y="99"/>
                    <a:pt x="196" y="99"/>
                  </a:cubicBezTo>
                  <a:cubicBezTo>
                    <a:pt x="196" y="102"/>
                    <a:pt x="197" y="105"/>
                    <a:pt x="199" y="107"/>
                  </a:cubicBezTo>
                  <a:cubicBezTo>
                    <a:pt x="200" y="109"/>
                    <a:pt x="203" y="110"/>
                    <a:pt x="206" y="110"/>
                  </a:cubicBezTo>
                  <a:cubicBezTo>
                    <a:pt x="210" y="110"/>
                    <a:pt x="213" y="109"/>
                    <a:pt x="216" y="106"/>
                  </a:cubicBezTo>
                  <a:cubicBezTo>
                    <a:pt x="216" y="111"/>
                    <a:pt x="216" y="111"/>
                    <a:pt x="216" y="111"/>
                  </a:cubicBezTo>
                  <a:cubicBezTo>
                    <a:pt x="213" y="113"/>
                    <a:pt x="210" y="114"/>
                    <a:pt x="205" y="114"/>
                  </a:cubicBezTo>
                  <a:cubicBezTo>
                    <a:pt x="200" y="114"/>
                    <a:pt x="197" y="113"/>
                    <a:pt x="194" y="110"/>
                  </a:cubicBezTo>
                  <a:cubicBezTo>
                    <a:pt x="192" y="107"/>
                    <a:pt x="190" y="103"/>
                    <a:pt x="190" y="98"/>
                  </a:cubicBezTo>
                  <a:cubicBezTo>
                    <a:pt x="190" y="93"/>
                    <a:pt x="192" y="88"/>
                    <a:pt x="195" y="85"/>
                  </a:cubicBezTo>
                  <a:close/>
                  <a:moveTo>
                    <a:pt x="214" y="169"/>
                  </a:moveTo>
                  <a:cubicBezTo>
                    <a:pt x="200" y="154"/>
                    <a:pt x="200" y="154"/>
                    <a:pt x="200" y="154"/>
                  </a:cubicBezTo>
                  <a:cubicBezTo>
                    <a:pt x="199" y="154"/>
                    <a:pt x="199" y="154"/>
                    <a:pt x="199" y="154"/>
                  </a:cubicBezTo>
                  <a:cubicBezTo>
                    <a:pt x="199" y="169"/>
                    <a:pt x="199" y="169"/>
                    <a:pt x="199" y="169"/>
                  </a:cubicBezTo>
                  <a:cubicBezTo>
                    <a:pt x="194" y="169"/>
                    <a:pt x="194" y="169"/>
                    <a:pt x="194" y="169"/>
                  </a:cubicBezTo>
                  <a:cubicBezTo>
                    <a:pt x="194" y="122"/>
                    <a:pt x="194" y="122"/>
                    <a:pt x="194" y="122"/>
                  </a:cubicBezTo>
                  <a:cubicBezTo>
                    <a:pt x="199" y="122"/>
                    <a:pt x="199" y="122"/>
                    <a:pt x="199" y="122"/>
                  </a:cubicBezTo>
                  <a:cubicBezTo>
                    <a:pt x="199" y="152"/>
                    <a:pt x="199" y="152"/>
                    <a:pt x="199" y="152"/>
                  </a:cubicBezTo>
                  <a:cubicBezTo>
                    <a:pt x="200" y="152"/>
                    <a:pt x="200" y="152"/>
                    <a:pt x="200" y="152"/>
                  </a:cubicBezTo>
                  <a:cubicBezTo>
                    <a:pt x="213" y="137"/>
                    <a:pt x="213" y="137"/>
                    <a:pt x="213" y="137"/>
                  </a:cubicBezTo>
                  <a:cubicBezTo>
                    <a:pt x="220" y="137"/>
                    <a:pt x="220" y="137"/>
                    <a:pt x="220" y="137"/>
                  </a:cubicBezTo>
                  <a:cubicBezTo>
                    <a:pt x="205" y="153"/>
                    <a:pt x="205" y="153"/>
                    <a:pt x="205" y="153"/>
                  </a:cubicBezTo>
                  <a:cubicBezTo>
                    <a:pt x="221" y="169"/>
                    <a:pt x="221" y="169"/>
                    <a:pt x="221" y="169"/>
                  </a:cubicBezTo>
                  <a:lnTo>
                    <a:pt x="214"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45" name="Freeform 15"/>
            <p:cNvSpPr>
              <a:spLocks noEditPoints="1"/>
            </p:cNvSpPr>
            <p:nvPr/>
          </p:nvSpPr>
          <p:spPr bwMode="auto">
            <a:xfrm>
              <a:off x="5076826" y="3752850"/>
              <a:ext cx="354013" cy="1117600"/>
            </a:xfrm>
            <a:custGeom>
              <a:avLst/>
              <a:gdLst>
                <a:gd name="T0" fmla="*/ 223 w 223"/>
                <a:gd name="T1" fmla="*/ 704 h 704"/>
                <a:gd name="T2" fmla="*/ 0 w 223"/>
                <a:gd name="T3" fmla="*/ 0 h 704"/>
                <a:gd name="T4" fmla="*/ 185 w 223"/>
                <a:gd name="T5" fmla="*/ 482 h 704"/>
                <a:gd name="T6" fmla="*/ 126 w 223"/>
                <a:gd name="T7" fmla="*/ 419 h 704"/>
                <a:gd name="T8" fmla="*/ 185 w 223"/>
                <a:gd name="T9" fmla="*/ 482 h 704"/>
                <a:gd name="T10" fmla="*/ 126 w 223"/>
                <a:gd name="T11" fmla="*/ 207 h 704"/>
                <a:gd name="T12" fmla="*/ 185 w 223"/>
                <a:gd name="T13" fmla="*/ 148 h 704"/>
                <a:gd name="T14" fmla="*/ 123 w 223"/>
                <a:gd name="T15" fmla="*/ 57 h 704"/>
                <a:gd name="T16" fmla="*/ 185 w 223"/>
                <a:gd name="T17" fmla="*/ 117 h 704"/>
                <a:gd name="T18" fmla="*/ 123 w 223"/>
                <a:gd name="T19" fmla="*/ 57 h 704"/>
                <a:gd name="T20" fmla="*/ 185 w 223"/>
                <a:gd name="T21" fmla="*/ 238 h 704"/>
                <a:gd name="T22" fmla="*/ 123 w 223"/>
                <a:gd name="T23" fmla="*/ 298 h 704"/>
                <a:gd name="T24" fmla="*/ 123 w 223"/>
                <a:gd name="T25" fmla="*/ 329 h 704"/>
                <a:gd name="T26" fmla="*/ 185 w 223"/>
                <a:gd name="T27" fmla="*/ 391 h 704"/>
                <a:gd name="T28" fmla="*/ 123 w 223"/>
                <a:gd name="T29" fmla="*/ 329 h 704"/>
                <a:gd name="T30" fmla="*/ 185 w 223"/>
                <a:gd name="T31" fmla="*/ 510 h 704"/>
                <a:gd name="T32" fmla="*/ 123 w 223"/>
                <a:gd name="T33" fmla="*/ 570 h 704"/>
                <a:gd name="T34" fmla="*/ 34 w 223"/>
                <a:gd name="T35" fmla="*/ 57 h 704"/>
                <a:gd name="T36" fmla="*/ 95 w 223"/>
                <a:gd name="T37" fmla="*/ 117 h 704"/>
                <a:gd name="T38" fmla="*/ 34 w 223"/>
                <a:gd name="T39" fmla="*/ 57 h 704"/>
                <a:gd name="T40" fmla="*/ 95 w 223"/>
                <a:gd name="T41" fmla="*/ 148 h 704"/>
                <a:gd name="T42" fmla="*/ 34 w 223"/>
                <a:gd name="T43" fmla="*/ 207 h 704"/>
                <a:gd name="T44" fmla="*/ 34 w 223"/>
                <a:gd name="T45" fmla="*/ 238 h 704"/>
                <a:gd name="T46" fmla="*/ 95 w 223"/>
                <a:gd name="T47" fmla="*/ 298 h 704"/>
                <a:gd name="T48" fmla="*/ 34 w 223"/>
                <a:gd name="T49" fmla="*/ 238 h 704"/>
                <a:gd name="T50" fmla="*/ 95 w 223"/>
                <a:gd name="T51" fmla="*/ 329 h 704"/>
                <a:gd name="T52" fmla="*/ 34 w 223"/>
                <a:gd name="T53" fmla="*/ 391 h 704"/>
                <a:gd name="T54" fmla="*/ 34 w 223"/>
                <a:gd name="T55" fmla="*/ 419 h 704"/>
                <a:gd name="T56" fmla="*/ 95 w 223"/>
                <a:gd name="T57" fmla="*/ 482 h 704"/>
                <a:gd name="T58" fmla="*/ 34 w 223"/>
                <a:gd name="T59" fmla="*/ 419 h 704"/>
                <a:gd name="T60" fmla="*/ 95 w 223"/>
                <a:gd name="T61" fmla="*/ 510 h 704"/>
                <a:gd name="T62" fmla="*/ 34 w 223"/>
                <a:gd name="T63" fmla="*/ 57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704">
                  <a:moveTo>
                    <a:pt x="0" y="704"/>
                  </a:moveTo>
                  <a:lnTo>
                    <a:pt x="223" y="704"/>
                  </a:lnTo>
                  <a:lnTo>
                    <a:pt x="223" y="0"/>
                  </a:lnTo>
                  <a:lnTo>
                    <a:pt x="0" y="0"/>
                  </a:lnTo>
                  <a:lnTo>
                    <a:pt x="0" y="704"/>
                  </a:lnTo>
                  <a:close/>
                  <a:moveTo>
                    <a:pt x="185" y="482"/>
                  </a:moveTo>
                  <a:lnTo>
                    <a:pt x="126" y="482"/>
                  </a:lnTo>
                  <a:lnTo>
                    <a:pt x="126" y="419"/>
                  </a:lnTo>
                  <a:lnTo>
                    <a:pt x="185" y="419"/>
                  </a:lnTo>
                  <a:lnTo>
                    <a:pt x="185" y="482"/>
                  </a:lnTo>
                  <a:close/>
                  <a:moveTo>
                    <a:pt x="185" y="207"/>
                  </a:moveTo>
                  <a:lnTo>
                    <a:pt x="126" y="207"/>
                  </a:lnTo>
                  <a:lnTo>
                    <a:pt x="126" y="148"/>
                  </a:lnTo>
                  <a:lnTo>
                    <a:pt x="185" y="148"/>
                  </a:lnTo>
                  <a:lnTo>
                    <a:pt x="185" y="207"/>
                  </a:lnTo>
                  <a:close/>
                  <a:moveTo>
                    <a:pt x="123" y="57"/>
                  </a:moveTo>
                  <a:lnTo>
                    <a:pt x="185" y="57"/>
                  </a:lnTo>
                  <a:lnTo>
                    <a:pt x="185" y="117"/>
                  </a:lnTo>
                  <a:lnTo>
                    <a:pt x="123" y="117"/>
                  </a:lnTo>
                  <a:lnTo>
                    <a:pt x="123" y="57"/>
                  </a:lnTo>
                  <a:close/>
                  <a:moveTo>
                    <a:pt x="123" y="238"/>
                  </a:moveTo>
                  <a:lnTo>
                    <a:pt x="185" y="238"/>
                  </a:lnTo>
                  <a:lnTo>
                    <a:pt x="185" y="298"/>
                  </a:lnTo>
                  <a:lnTo>
                    <a:pt x="123" y="298"/>
                  </a:lnTo>
                  <a:lnTo>
                    <a:pt x="123" y="238"/>
                  </a:lnTo>
                  <a:close/>
                  <a:moveTo>
                    <a:pt x="123" y="329"/>
                  </a:moveTo>
                  <a:lnTo>
                    <a:pt x="185" y="329"/>
                  </a:lnTo>
                  <a:lnTo>
                    <a:pt x="185" y="391"/>
                  </a:lnTo>
                  <a:lnTo>
                    <a:pt x="123" y="391"/>
                  </a:lnTo>
                  <a:lnTo>
                    <a:pt x="123" y="329"/>
                  </a:lnTo>
                  <a:close/>
                  <a:moveTo>
                    <a:pt x="123" y="510"/>
                  </a:moveTo>
                  <a:lnTo>
                    <a:pt x="185" y="510"/>
                  </a:lnTo>
                  <a:lnTo>
                    <a:pt x="185" y="570"/>
                  </a:lnTo>
                  <a:lnTo>
                    <a:pt x="123" y="570"/>
                  </a:lnTo>
                  <a:lnTo>
                    <a:pt x="123" y="510"/>
                  </a:lnTo>
                  <a:close/>
                  <a:moveTo>
                    <a:pt x="34" y="57"/>
                  </a:moveTo>
                  <a:lnTo>
                    <a:pt x="95" y="57"/>
                  </a:lnTo>
                  <a:lnTo>
                    <a:pt x="95" y="117"/>
                  </a:lnTo>
                  <a:lnTo>
                    <a:pt x="34" y="117"/>
                  </a:lnTo>
                  <a:lnTo>
                    <a:pt x="34" y="57"/>
                  </a:lnTo>
                  <a:close/>
                  <a:moveTo>
                    <a:pt x="34" y="148"/>
                  </a:moveTo>
                  <a:lnTo>
                    <a:pt x="95" y="148"/>
                  </a:lnTo>
                  <a:lnTo>
                    <a:pt x="95" y="207"/>
                  </a:lnTo>
                  <a:lnTo>
                    <a:pt x="34" y="207"/>
                  </a:lnTo>
                  <a:lnTo>
                    <a:pt x="34" y="148"/>
                  </a:lnTo>
                  <a:close/>
                  <a:moveTo>
                    <a:pt x="34" y="238"/>
                  </a:moveTo>
                  <a:lnTo>
                    <a:pt x="95" y="238"/>
                  </a:lnTo>
                  <a:lnTo>
                    <a:pt x="95" y="298"/>
                  </a:lnTo>
                  <a:lnTo>
                    <a:pt x="34" y="298"/>
                  </a:lnTo>
                  <a:lnTo>
                    <a:pt x="34" y="238"/>
                  </a:lnTo>
                  <a:close/>
                  <a:moveTo>
                    <a:pt x="34" y="329"/>
                  </a:moveTo>
                  <a:lnTo>
                    <a:pt x="95" y="329"/>
                  </a:lnTo>
                  <a:lnTo>
                    <a:pt x="95" y="391"/>
                  </a:lnTo>
                  <a:lnTo>
                    <a:pt x="34" y="391"/>
                  </a:lnTo>
                  <a:lnTo>
                    <a:pt x="34" y="329"/>
                  </a:lnTo>
                  <a:close/>
                  <a:moveTo>
                    <a:pt x="34" y="419"/>
                  </a:moveTo>
                  <a:lnTo>
                    <a:pt x="95" y="419"/>
                  </a:lnTo>
                  <a:lnTo>
                    <a:pt x="95" y="482"/>
                  </a:lnTo>
                  <a:lnTo>
                    <a:pt x="34" y="482"/>
                  </a:lnTo>
                  <a:lnTo>
                    <a:pt x="34" y="419"/>
                  </a:lnTo>
                  <a:close/>
                  <a:moveTo>
                    <a:pt x="34" y="510"/>
                  </a:moveTo>
                  <a:lnTo>
                    <a:pt x="95" y="510"/>
                  </a:lnTo>
                  <a:lnTo>
                    <a:pt x="95" y="572"/>
                  </a:lnTo>
                  <a:lnTo>
                    <a:pt x="34" y="572"/>
                  </a:lnTo>
                  <a:lnTo>
                    <a:pt x="34"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46" name="Freeform 16"/>
            <p:cNvSpPr>
              <a:spLocks noEditPoints="1"/>
            </p:cNvSpPr>
            <p:nvPr/>
          </p:nvSpPr>
          <p:spPr bwMode="auto">
            <a:xfrm>
              <a:off x="5476876" y="3786188"/>
              <a:ext cx="292100" cy="1084263"/>
            </a:xfrm>
            <a:custGeom>
              <a:avLst/>
              <a:gdLst>
                <a:gd name="T0" fmla="*/ 159 w 184"/>
                <a:gd name="T1" fmla="*/ 209 h 683"/>
                <a:gd name="T2" fmla="*/ 159 w 184"/>
                <a:gd name="T3" fmla="*/ 137 h 683"/>
                <a:gd name="T4" fmla="*/ 125 w 184"/>
                <a:gd name="T5" fmla="*/ 137 h 683"/>
                <a:gd name="T6" fmla="*/ 125 w 184"/>
                <a:gd name="T7" fmla="*/ 67 h 683"/>
                <a:gd name="T8" fmla="*/ 102 w 184"/>
                <a:gd name="T9" fmla="*/ 67 h 683"/>
                <a:gd name="T10" fmla="*/ 102 w 184"/>
                <a:gd name="T11" fmla="*/ 0 h 683"/>
                <a:gd name="T12" fmla="*/ 82 w 184"/>
                <a:gd name="T13" fmla="*/ 0 h 683"/>
                <a:gd name="T14" fmla="*/ 82 w 184"/>
                <a:gd name="T15" fmla="*/ 67 h 683"/>
                <a:gd name="T16" fmla="*/ 59 w 184"/>
                <a:gd name="T17" fmla="*/ 67 h 683"/>
                <a:gd name="T18" fmla="*/ 59 w 184"/>
                <a:gd name="T19" fmla="*/ 137 h 683"/>
                <a:gd name="T20" fmla="*/ 28 w 184"/>
                <a:gd name="T21" fmla="*/ 137 h 683"/>
                <a:gd name="T22" fmla="*/ 28 w 184"/>
                <a:gd name="T23" fmla="*/ 209 h 683"/>
                <a:gd name="T24" fmla="*/ 0 w 184"/>
                <a:gd name="T25" fmla="*/ 209 h 683"/>
                <a:gd name="T26" fmla="*/ 0 w 184"/>
                <a:gd name="T27" fmla="*/ 683 h 683"/>
                <a:gd name="T28" fmla="*/ 184 w 184"/>
                <a:gd name="T29" fmla="*/ 683 h 683"/>
                <a:gd name="T30" fmla="*/ 184 w 184"/>
                <a:gd name="T31" fmla="*/ 209 h 683"/>
                <a:gd name="T32" fmla="*/ 159 w 184"/>
                <a:gd name="T33" fmla="*/ 209 h 683"/>
                <a:gd name="T34" fmla="*/ 89 w 184"/>
                <a:gd name="T35" fmla="*/ 494 h 683"/>
                <a:gd name="T36" fmla="*/ 30 w 184"/>
                <a:gd name="T37" fmla="*/ 494 h 683"/>
                <a:gd name="T38" fmla="*/ 30 w 184"/>
                <a:gd name="T39" fmla="*/ 432 h 683"/>
                <a:gd name="T40" fmla="*/ 89 w 184"/>
                <a:gd name="T41" fmla="*/ 432 h 683"/>
                <a:gd name="T42" fmla="*/ 89 w 184"/>
                <a:gd name="T43" fmla="*/ 494 h 683"/>
                <a:gd name="T44" fmla="*/ 89 w 184"/>
                <a:gd name="T45" fmla="*/ 308 h 683"/>
                <a:gd name="T46" fmla="*/ 30 w 184"/>
                <a:gd name="T47" fmla="*/ 308 h 683"/>
                <a:gd name="T48" fmla="*/ 30 w 184"/>
                <a:gd name="T49" fmla="*/ 248 h 683"/>
                <a:gd name="T50" fmla="*/ 89 w 184"/>
                <a:gd name="T51" fmla="*/ 248 h 683"/>
                <a:gd name="T52" fmla="*/ 89 w 184"/>
                <a:gd name="T53" fmla="*/ 308 h 683"/>
                <a:gd name="T54" fmla="*/ 161 w 184"/>
                <a:gd name="T55" fmla="*/ 401 h 683"/>
                <a:gd name="T56" fmla="*/ 100 w 184"/>
                <a:gd name="T57" fmla="*/ 401 h 683"/>
                <a:gd name="T58" fmla="*/ 100 w 184"/>
                <a:gd name="T59" fmla="*/ 339 h 683"/>
                <a:gd name="T60" fmla="*/ 161 w 184"/>
                <a:gd name="T61" fmla="*/ 339 h 683"/>
                <a:gd name="T62" fmla="*/ 161 w 184"/>
                <a:gd name="T63" fmla="*/ 40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683">
                  <a:moveTo>
                    <a:pt x="159" y="209"/>
                  </a:moveTo>
                  <a:lnTo>
                    <a:pt x="159" y="137"/>
                  </a:lnTo>
                  <a:lnTo>
                    <a:pt x="125" y="137"/>
                  </a:lnTo>
                  <a:lnTo>
                    <a:pt x="125" y="67"/>
                  </a:lnTo>
                  <a:lnTo>
                    <a:pt x="102" y="67"/>
                  </a:lnTo>
                  <a:lnTo>
                    <a:pt x="102" y="0"/>
                  </a:lnTo>
                  <a:lnTo>
                    <a:pt x="82" y="0"/>
                  </a:lnTo>
                  <a:lnTo>
                    <a:pt x="82" y="67"/>
                  </a:lnTo>
                  <a:lnTo>
                    <a:pt x="59" y="67"/>
                  </a:lnTo>
                  <a:lnTo>
                    <a:pt x="59" y="137"/>
                  </a:lnTo>
                  <a:lnTo>
                    <a:pt x="28" y="137"/>
                  </a:lnTo>
                  <a:lnTo>
                    <a:pt x="28" y="209"/>
                  </a:lnTo>
                  <a:lnTo>
                    <a:pt x="0" y="209"/>
                  </a:lnTo>
                  <a:lnTo>
                    <a:pt x="0" y="683"/>
                  </a:lnTo>
                  <a:lnTo>
                    <a:pt x="184" y="683"/>
                  </a:lnTo>
                  <a:lnTo>
                    <a:pt x="184" y="209"/>
                  </a:lnTo>
                  <a:lnTo>
                    <a:pt x="159" y="209"/>
                  </a:lnTo>
                  <a:close/>
                  <a:moveTo>
                    <a:pt x="89" y="494"/>
                  </a:moveTo>
                  <a:lnTo>
                    <a:pt x="30" y="494"/>
                  </a:lnTo>
                  <a:lnTo>
                    <a:pt x="30" y="432"/>
                  </a:lnTo>
                  <a:lnTo>
                    <a:pt x="89" y="432"/>
                  </a:lnTo>
                  <a:lnTo>
                    <a:pt x="89" y="494"/>
                  </a:lnTo>
                  <a:close/>
                  <a:moveTo>
                    <a:pt x="89" y="308"/>
                  </a:moveTo>
                  <a:lnTo>
                    <a:pt x="30" y="308"/>
                  </a:lnTo>
                  <a:lnTo>
                    <a:pt x="30" y="248"/>
                  </a:lnTo>
                  <a:lnTo>
                    <a:pt x="89" y="248"/>
                  </a:lnTo>
                  <a:lnTo>
                    <a:pt x="89" y="308"/>
                  </a:lnTo>
                  <a:close/>
                  <a:moveTo>
                    <a:pt x="161" y="401"/>
                  </a:moveTo>
                  <a:lnTo>
                    <a:pt x="100" y="401"/>
                  </a:lnTo>
                  <a:lnTo>
                    <a:pt x="100" y="339"/>
                  </a:lnTo>
                  <a:lnTo>
                    <a:pt x="161" y="339"/>
                  </a:lnTo>
                  <a:lnTo>
                    <a:pt x="161"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sp>
        <p:nvSpPr>
          <p:cNvPr id="147" name="Oval 146"/>
          <p:cNvSpPr/>
          <p:nvPr/>
        </p:nvSpPr>
        <p:spPr bwMode="auto">
          <a:xfrm>
            <a:off x="5352379" y="3001785"/>
            <a:ext cx="124705" cy="124705"/>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Line 63"/>
          <p:cNvSpPr>
            <a:spLocks noChangeShapeType="1"/>
          </p:cNvSpPr>
          <p:nvPr/>
        </p:nvSpPr>
        <p:spPr bwMode="auto">
          <a:xfrm>
            <a:off x="2950388" y="950888"/>
            <a:ext cx="1245310" cy="0"/>
          </a:xfrm>
          <a:prstGeom prst="line">
            <a:avLst/>
          </a:prstGeom>
          <a:noFill/>
          <a:ln w="25400" cap="flat">
            <a:solidFill>
              <a:schemeClr val="bg2"/>
            </a:solidFill>
            <a:prstDash val="solid"/>
            <a:miter lim="800000"/>
            <a:headEnd type="none"/>
            <a:tailEnd type="triangle" w="lg" len="lg"/>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cxnSp>
        <p:nvCxnSpPr>
          <p:cNvPr id="149" name="Straight Arrow Connector 148"/>
          <p:cNvCxnSpPr/>
          <p:nvPr/>
        </p:nvCxnSpPr>
        <p:spPr>
          <a:xfrm>
            <a:off x="2931529" y="2177149"/>
            <a:ext cx="1214578" cy="19456"/>
          </a:xfrm>
          <a:prstGeom prst="straightConnector1">
            <a:avLst/>
          </a:prstGeom>
          <a:ln w="25400">
            <a:solidFill>
              <a:schemeClr val="bg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1240224" y="2708340"/>
            <a:ext cx="928463" cy="1942858"/>
          </a:xfrm>
          <a:prstGeom prst="line">
            <a:avLst/>
          </a:prstGeom>
          <a:ln w="254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flipV="1">
            <a:off x="1245475" y="2696533"/>
            <a:ext cx="880121" cy="624466"/>
          </a:xfrm>
          <a:prstGeom prst="line">
            <a:avLst/>
          </a:prstGeom>
          <a:ln w="254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1257710" y="2155468"/>
            <a:ext cx="891407" cy="541675"/>
          </a:xfrm>
          <a:prstGeom prst="line">
            <a:avLst/>
          </a:prstGeom>
          <a:ln w="254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0" name="Rectangle 449"/>
          <p:cNvSpPr/>
          <p:nvPr/>
        </p:nvSpPr>
        <p:spPr bwMode="auto">
          <a:xfrm>
            <a:off x="6540420" y="457517"/>
            <a:ext cx="5326147" cy="55926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0"/>
          </p:nvPr>
        </p:nvSpPr>
        <p:spPr>
          <a:xfrm>
            <a:off x="6672902" y="744520"/>
            <a:ext cx="5186272" cy="4445256"/>
          </a:xfrm>
        </p:spPr>
        <p:txBody>
          <a:bodyPr/>
          <a:lstStyle/>
          <a:p>
            <a:r>
              <a:rPr lang="ru-RU" dirty="0"/>
              <a:t>Разрабатывайте и внедряйте глобальные приложения в</a:t>
            </a:r>
            <a:r>
              <a:rPr lang="en-US" dirty="0"/>
              <a:t> Azure</a:t>
            </a:r>
          </a:p>
          <a:p>
            <a:r>
              <a:rPr lang="ru-RU" dirty="0"/>
              <a:t>Используйте</a:t>
            </a:r>
            <a:r>
              <a:rPr lang="en-US" dirty="0"/>
              <a:t>Azure Stack </a:t>
            </a:r>
            <a:br>
              <a:rPr lang="en-US" dirty="0"/>
            </a:br>
            <a:r>
              <a:rPr lang="ru-RU" dirty="0"/>
              <a:t>для удовлетворения требований регуляторов</a:t>
            </a:r>
            <a:r>
              <a:rPr lang="en-US" dirty="0"/>
              <a:t>:</a:t>
            </a:r>
          </a:p>
          <a:p>
            <a:pPr lvl="2"/>
            <a:r>
              <a:rPr lang="ru-RU" dirty="0"/>
              <a:t>Правительство </a:t>
            </a:r>
            <a:r>
              <a:rPr lang="en-US" dirty="0"/>
              <a:t> </a:t>
            </a:r>
          </a:p>
          <a:p>
            <a:pPr lvl="2"/>
            <a:r>
              <a:rPr lang="ru-RU" dirty="0"/>
              <a:t>Индустрия </a:t>
            </a:r>
            <a:endParaRPr lang="en-US" dirty="0"/>
          </a:p>
          <a:p>
            <a:pPr lvl="2"/>
            <a:r>
              <a:rPr lang="ru-RU" dirty="0"/>
              <a:t>Регион </a:t>
            </a:r>
            <a:r>
              <a:rPr lang="en-US" dirty="0"/>
              <a:t> </a:t>
            </a:r>
          </a:p>
          <a:p>
            <a:r>
              <a:rPr lang="ru-RU" dirty="0"/>
              <a:t>Целостная модель приложения для всех сценариев </a:t>
            </a:r>
            <a:endParaRPr lang="en-US" dirty="0"/>
          </a:p>
        </p:txBody>
      </p:sp>
      <p:sp>
        <p:nvSpPr>
          <p:cNvPr id="114" name="Rectangle 113"/>
          <p:cNvSpPr/>
          <p:nvPr/>
        </p:nvSpPr>
        <p:spPr bwMode="auto">
          <a:xfrm>
            <a:off x="3749" y="5685510"/>
            <a:ext cx="12190271" cy="116772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196385" tIns="140568" rIns="175710" bIns="140568" numCol="1" spcCol="0" rtlCol="0" fromWordArt="0" anchor="t" anchorCtr="0" forceAA="0" compatLnSpc="1">
            <a:prstTxWarp prst="textNoShape">
              <a:avLst/>
            </a:prstTxWarp>
            <a:noAutofit/>
          </a:bodyPr>
          <a:lstStyle/>
          <a:p>
            <a:pPr defTabSz="896046">
              <a:defRPr/>
            </a:pPr>
            <a:endParaRPr lang="en-US" sz="3458" dirty="0">
              <a:gradFill>
                <a:gsLst>
                  <a:gs pos="0">
                    <a:srgbClr val="FFFFFF"/>
                  </a:gs>
                  <a:gs pos="100000">
                    <a:srgbClr val="FFFFFF"/>
                  </a:gs>
                </a:gsLst>
                <a:lin ang="5400000" scaled="0"/>
              </a:gradFill>
              <a:latin typeface="Segoe UI Light"/>
              <a:cs typeface="Segoe UI Semilight" panose="020B0402040204020203" pitchFamily="34" charset="0"/>
            </a:endParaRPr>
          </a:p>
        </p:txBody>
      </p:sp>
      <p:sp>
        <p:nvSpPr>
          <p:cNvPr id="118" name="Oval 117"/>
          <p:cNvSpPr/>
          <p:nvPr/>
        </p:nvSpPr>
        <p:spPr bwMode="auto">
          <a:xfrm>
            <a:off x="604997" y="5011765"/>
            <a:ext cx="1347125" cy="1344637"/>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dirty="0">
              <a:gradFill>
                <a:gsLst>
                  <a:gs pos="0">
                    <a:srgbClr val="FFFFFF"/>
                  </a:gs>
                  <a:gs pos="100000">
                    <a:srgbClr val="FFFFFF"/>
                  </a:gs>
                </a:gsLst>
                <a:lin ang="5400000" scaled="0"/>
              </a:gradFill>
              <a:latin typeface="Segoe UI"/>
            </a:endParaRPr>
          </a:p>
        </p:txBody>
      </p:sp>
      <p:sp>
        <p:nvSpPr>
          <p:cNvPr id="128" name="Text Placeholder 2"/>
          <p:cNvSpPr txBox="1">
            <a:spLocks/>
          </p:cNvSpPr>
          <p:nvPr/>
        </p:nvSpPr>
        <p:spPr>
          <a:xfrm>
            <a:off x="2208622" y="5970220"/>
            <a:ext cx="9588794" cy="579315"/>
          </a:xfrm>
          <a:prstGeom prst="rect">
            <a:avLst/>
          </a:prstGeom>
        </p:spPr>
        <p:txBody>
          <a:bodyPr vert="horz" wrap="square" lIns="0" tIns="0" rIns="143428" bIns="89642" rtlCol="0">
            <a:spAutoFit/>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342835"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89"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1"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ru-RU" sz="3529" dirty="0">
                <a:solidFill>
                  <a:schemeClr val="tx1"/>
                </a:solidFill>
              </a:rPr>
              <a:t>Соответствие регуляторам </a:t>
            </a:r>
            <a:endParaRPr lang="en-US" sz="3529" dirty="0">
              <a:solidFill>
                <a:schemeClr val="tx1"/>
              </a:solidFill>
            </a:endParaRPr>
          </a:p>
        </p:txBody>
      </p:sp>
      <p:grpSp>
        <p:nvGrpSpPr>
          <p:cNvPr id="163" name="Group 162"/>
          <p:cNvGrpSpPr>
            <a:grpSpLocks noChangeAspect="1"/>
          </p:cNvGrpSpPr>
          <p:nvPr/>
        </p:nvGrpSpPr>
        <p:grpSpPr>
          <a:xfrm>
            <a:off x="1016204" y="5291138"/>
            <a:ext cx="489766" cy="758994"/>
            <a:chOff x="7621675" y="431686"/>
            <a:chExt cx="864158" cy="1339194"/>
          </a:xfrm>
        </p:grpSpPr>
        <p:sp>
          <p:nvSpPr>
            <p:cNvPr id="164" name="Rectangle: Rounded Corners 233"/>
            <p:cNvSpPr/>
            <p:nvPr/>
          </p:nvSpPr>
          <p:spPr bwMode="auto">
            <a:xfrm>
              <a:off x="7621675" y="592853"/>
              <a:ext cx="864158" cy="1178027"/>
            </a:xfrm>
            <a:prstGeom prst="roundRect">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ectangle: Rounded Corners 234"/>
            <p:cNvSpPr/>
            <p:nvPr/>
          </p:nvSpPr>
          <p:spPr bwMode="auto">
            <a:xfrm>
              <a:off x="7815943" y="600406"/>
              <a:ext cx="475622" cy="184220"/>
            </a:xfrm>
            <a:prstGeom prst="roundRect">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 name="Flowchart: Delay 165"/>
            <p:cNvSpPr/>
            <p:nvPr/>
          </p:nvSpPr>
          <p:spPr bwMode="auto">
            <a:xfrm rot="16200000">
              <a:off x="7966786" y="347635"/>
              <a:ext cx="168718" cy="336819"/>
            </a:xfrm>
            <a:prstGeom prst="flowChartDelay">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7" name="Straight Connector 166"/>
            <p:cNvCxnSpPr/>
            <p:nvPr/>
          </p:nvCxnSpPr>
          <p:spPr>
            <a:xfrm>
              <a:off x="7815943" y="1329624"/>
              <a:ext cx="199671" cy="140677"/>
            </a:xfrm>
            <a:prstGeom prst="line">
              <a:avLst/>
            </a:prstGeom>
            <a:noFill/>
            <a:ln w="38100" cap="rnd" cmpd="sng" algn="ctr">
              <a:solidFill>
                <a:srgbClr val="FFFFFF"/>
              </a:solidFill>
              <a:prstDash val="solid"/>
              <a:bevel/>
              <a:headEnd type="none"/>
              <a:tailEnd type="none"/>
            </a:ln>
            <a:effectLst/>
          </p:spPr>
        </p:cxnSp>
        <p:cxnSp>
          <p:nvCxnSpPr>
            <p:cNvPr id="168" name="Straight Connector 167"/>
            <p:cNvCxnSpPr>
              <a:cxnSpLocks noChangeAspect="1"/>
            </p:cNvCxnSpPr>
            <p:nvPr/>
          </p:nvCxnSpPr>
          <p:spPr>
            <a:xfrm flipV="1">
              <a:off x="8015614" y="1048110"/>
              <a:ext cx="263149" cy="405305"/>
            </a:xfrm>
            <a:prstGeom prst="line">
              <a:avLst/>
            </a:prstGeom>
            <a:noFill/>
            <a:ln w="38100" cap="rnd" cmpd="sng" algn="ctr">
              <a:solidFill>
                <a:srgbClr val="FFFFFF"/>
              </a:solidFill>
              <a:prstDash val="solid"/>
              <a:headEnd type="none"/>
              <a:tailEnd type="none"/>
            </a:ln>
            <a:effectLst/>
          </p:spPr>
        </p:cxnSp>
      </p:grpSp>
      <p:pic>
        <p:nvPicPr>
          <p:cNvPr id="161" name="Picture 160"/>
          <p:cNvPicPr>
            <a:picLocks noChangeAspect="1"/>
          </p:cNvPicPr>
          <p:nvPr/>
        </p:nvPicPr>
        <p:blipFill>
          <a:blip r:embed="rId4"/>
          <a:stretch>
            <a:fillRect/>
          </a:stretch>
        </p:blipFill>
        <p:spPr>
          <a:xfrm>
            <a:off x="2277904" y="1674518"/>
            <a:ext cx="577828" cy="738337"/>
          </a:xfrm>
          <a:prstGeom prst="rect">
            <a:avLst/>
          </a:prstGeom>
        </p:spPr>
      </p:pic>
    </p:spTree>
    <p:extLst>
      <p:ext uri="{BB962C8B-B14F-4D97-AF65-F5344CB8AC3E}">
        <p14:creationId xmlns:p14="http://schemas.microsoft.com/office/powerpoint/2010/main" val="755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dirty="0"/>
              <a:t>Что такое </a:t>
            </a:r>
            <a:r>
              <a:rPr lang="en-US" dirty="0"/>
              <a:t>ARM?</a:t>
            </a:r>
            <a:endParaRPr lang="ru-RU" dirty="0"/>
          </a:p>
        </p:txBody>
      </p:sp>
      <p:sp>
        <p:nvSpPr>
          <p:cNvPr id="9" name="Text Placeholder 8"/>
          <p:cNvSpPr>
            <a:spLocks noGrp="1"/>
          </p:cNvSpPr>
          <p:nvPr>
            <p:ph type="body" sz="quarter" idx="10"/>
          </p:nvPr>
        </p:nvSpPr>
        <p:spPr/>
        <p:txBody>
          <a:bodyPr/>
          <a:lstStyle/>
          <a:p>
            <a:r>
              <a:rPr lang="ru-RU" dirty="0"/>
              <a:t>Что такое </a:t>
            </a:r>
            <a:r>
              <a:rPr lang="en-US" dirty="0"/>
              <a:t>Azure Stack</a:t>
            </a:r>
            <a:r>
              <a:rPr lang="ru-RU" dirty="0"/>
              <a:t>?</a:t>
            </a:r>
          </a:p>
        </p:txBody>
      </p:sp>
      <p:sp>
        <p:nvSpPr>
          <p:cNvPr id="10" name="Text Placeholder 9"/>
          <p:cNvSpPr>
            <a:spLocks noGrp="1"/>
          </p:cNvSpPr>
          <p:nvPr>
            <p:ph type="body" sz="quarter" idx="11"/>
          </p:nvPr>
        </p:nvSpPr>
        <p:spPr>
          <a:xfrm>
            <a:off x="7970158" y="2053965"/>
            <a:ext cx="3705842" cy="1325563"/>
          </a:xfrm>
        </p:spPr>
        <p:txBody>
          <a:bodyPr/>
          <a:lstStyle/>
          <a:p>
            <a:r>
              <a:rPr lang="ru-RU" dirty="0"/>
              <a:t>Как выглядят  гибридные приложения?</a:t>
            </a:r>
          </a:p>
        </p:txBody>
      </p:sp>
      <p:sp>
        <p:nvSpPr>
          <p:cNvPr id="11" name="Text Placeholder 10"/>
          <p:cNvSpPr>
            <a:spLocks noGrp="1"/>
          </p:cNvSpPr>
          <p:nvPr>
            <p:ph type="body" sz="quarter" idx="12"/>
          </p:nvPr>
        </p:nvSpPr>
        <p:spPr/>
        <p:txBody>
          <a:bodyPr/>
          <a:lstStyle/>
          <a:p>
            <a:r>
              <a:rPr lang="ru-RU" dirty="0"/>
              <a:t>Какие сервисы поддерживает </a:t>
            </a:r>
            <a:r>
              <a:rPr lang="en-US" dirty="0"/>
              <a:t>MAS</a:t>
            </a:r>
            <a:endParaRPr lang="ru-RU" dirty="0"/>
          </a:p>
          <a:p>
            <a:r>
              <a:rPr lang="ru-RU" dirty="0"/>
              <a:t>Какова архитектура </a:t>
            </a:r>
            <a:r>
              <a:rPr lang="en-US" dirty="0"/>
              <a:t>MAS</a:t>
            </a:r>
            <a:endParaRPr lang="ru-RU" dirty="0"/>
          </a:p>
          <a:p>
            <a:r>
              <a:rPr lang="ru-RU" dirty="0"/>
              <a:t>Как осуществляется управление ресурсами </a:t>
            </a:r>
            <a:r>
              <a:rPr lang="en-US" dirty="0"/>
              <a:t>MAS</a:t>
            </a:r>
            <a:endParaRPr lang="ru-RU" dirty="0"/>
          </a:p>
        </p:txBody>
      </p:sp>
      <p:sp>
        <p:nvSpPr>
          <p:cNvPr id="12" name="Text Placeholder 11"/>
          <p:cNvSpPr>
            <a:spLocks noGrp="1"/>
          </p:cNvSpPr>
          <p:nvPr>
            <p:ph type="body" sz="quarter" idx="13"/>
          </p:nvPr>
        </p:nvSpPr>
        <p:spPr/>
        <p:txBody>
          <a:bodyPr/>
          <a:lstStyle/>
          <a:p>
            <a:r>
              <a:rPr lang="ru-RU" dirty="0"/>
              <a:t>Каковы основные паттерны гибридных приложений </a:t>
            </a:r>
            <a:endParaRPr lang="en-US" dirty="0"/>
          </a:p>
          <a:p>
            <a:r>
              <a:rPr lang="ru-RU" dirty="0"/>
              <a:t>Как использовать </a:t>
            </a:r>
            <a:r>
              <a:rPr lang="en-US" dirty="0"/>
              <a:t>ARM </a:t>
            </a:r>
            <a:r>
              <a:rPr lang="ru-RU" dirty="0"/>
              <a:t>для гибридных решений</a:t>
            </a:r>
          </a:p>
          <a:p>
            <a:r>
              <a:rPr lang="ru-RU" dirty="0"/>
              <a:t>Как использовать практики </a:t>
            </a:r>
            <a:r>
              <a:rPr lang="en-US" dirty="0"/>
              <a:t>DevOps</a:t>
            </a:r>
            <a:r>
              <a:rPr lang="ru-RU" dirty="0"/>
              <a:t> вместе с </a:t>
            </a:r>
            <a:r>
              <a:rPr lang="en-US" dirty="0"/>
              <a:t>MAS </a:t>
            </a:r>
            <a:r>
              <a:rPr lang="ru-RU" dirty="0"/>
              <a:t> </a:t>
            </a:r>
          </a:p>
        </p:txBody>
      </p:sp>
      <p:sp>
        <p:nvSpPr>
          <p:cNvPr id="13" name="Text Placeholder 12"/>
          <p:cNvSpPr>
            <a:spLocks noGrp="1"/>
          </p:cNvSpPr>
          <p:nvPr>
            <p:ph type="body" sz="quarter" idx="14"/>
          </p:nvPr>
        </p:nvSpPr>
        <p:spPr/>
        <p:txBody>
          <a:bodyPr/>
          <a:lstStyle/>
          <a:p>
            <a:r>
              <a:rPr lang="ru-RU" dirty="0"/>
              <a:t>Что представляет собой </a:t>
            </a:r>
            <a:r>
              <a:rPr lang="en-US" dirty="0"/>
              <a:t>ARM API</a:t>
            </a:r>
            <a:endParaRPr lang="ru-RU" dirty="0"/>
          </a:p>
          <a:p>
            <a:r>
              <a:rPr lang="ru-RU" dirty="0"/>
              <a:t>Какова структура шаблонов </a:t>
            </a:r>
            <a:r>
              <a:rPr lang="en-US" dirty="0"/>
              <a:t>ARM </a:t>
            </a:r>
          </a:p>
          <a:p>
            <a:r>
              <a:rPr lang="ru-RU" dirty="0"/>
              <a:t>Как использовать </a:t>
            </a:r>
            <a:r>
              <a:rPr lang="en-US" dirty="0"/>
              <a:t>ARM-</a:t>
            </a:r>
            <a:r>
              <a:rPr lang="ru-RU" dirty="0"/>
              <a:t>шаблоны для развертывания инфраструктуры </a:t>
            </a:r>
            <a:r>
              <a:rPr lang="en-US" dirty="0"/>
              <a:t> </a:t>
            </a:r>
          </a:p>
        </p:txBody>
      </p:sp>
    </p:spTree>
    <p:extLst>
      <p:ext uri="{BB962C8B-B14F-4D97-AF65-F5344CB8AC3E}">
        <p14:creationId xmlns:p14="http://schemas.microsoft.com/office/powerpoint/2010/main" val="20359682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Rounded Corners 113"/>
          <p:cNvSpPr/>
          <p:nvPr/>
        </p:nvSpPr>
        <p:spPr>
          <a:xfrm>
            <a:off x="2578236" y="1201301"/>
            <a:ext cx="1901029" cy="1938573"/>
          </a:xfrm>
          <a:prstGeom prst="roundRect">
            <a:avLst>
              <a:gd name="adj" fmla="val 5223"/>
            </a:avLst>
          </a:prstGeom>
          <a:solidFill>
            <a:srgbClr val="B9B9B9">
              <a:alpha val="14902"/>
            </a:srgbClr>
          </a:solidFill>
          <a:ln w="15875" cap="flat" cmpd="sng" algn="ctr">
            <a:solidFill>
              <a:srgbClr val="505050">
                <a:lumMod val="40000"/>
                <a:lumOff val="60000"/>
              </a:srgbClr>
            </a:solidFill>
            <a:prstDash val="solid"/>
          </a:ln>
          <a:effectLst/>
        </p:spPr>
        <p:txBody>
          <a:bodyPr rtlCol="0" anchor="ctr"/>
          <a:lstStyle/>
          <a:p>
            <a:pPr algn="ctr" defTabSz="913874">
              <a:defRPr/>
            </a:pPr>
            <a:endParaRPr lang="en-US" sz="1175" kern="0" dirty="0">
              <a:solidFill>
                <a:prstClr val="black"/>
              </a:solidFill>
              <a:latin typeface="Segoe UI"/>
            </a:endParaRPr>
          </a:p>
        </p:txBody>
      </p:sp>
      <p:pic>
        <p:nvPicPr>
          <p:cNvPr id="112" name="Picture 8"/>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84902" y="2548953"/>
            <a:ext cx="443491" cy="443491"/>
          </a:xfrm>
          <a:prstGeom prst="rect">
            <a:avLst/>
          </a:prstGeom>
          <a:solidFill>
            <a:srgbClr val="B9B9B9">
              <a:alpha val="14902"/>
            </a:srgbClr>
          </a:solidFill>
          <a:extLst/>
        </p:spPr>
      </p:pic>
      <p:sp>
        <p:nvSpPr>
          <p:cNvPr id="128" name="TextBox 127"/>
          <p:cNvSpPr txBox="1"/>
          <p:nvPr/>
        </p:nvSpPr>
        <p:spPr>
          <a:xfrm>
            <a:off x="215668" y="4035784"/>
            <a:ext cx="1610779" cy="574901"/>
          </a:xfrm>
          <a:prstGeom prst="rect">
            <a:avLst/>
          </a:prstGeom>
          <a:noFill/>
        </p:spPr>
        <p:txBody>
          <a:bodyPr wrap="square" rtlCol="0">
            <a:spAutoFit/>
          </a:bodyPr>
          <a:lstStyle/>
          <a:p>
            <a:pPr algn="ctr" defTabSz="913874">
              <a:defRPr/>
            </a:pPr>
            <a:r>
              <a:rPr lang="ru-RU" sz="1568" dirty="0">
                <a:solidFill>
                  <a:prstClr val="black">
                    <a:lumMod val="50000"/>
                    <a:lumOff val="50000"/>
                  </a:prstClr>
                </a:solidFill>
                <a:latin typeface="Segoe UI"/>
              </a:rPr>
              <a:t>Существующие приложения </a:t>
            </a:r>
            <a:endParaRPr lang="en-US" sz="1568" dirty="0">
              <a:solidFill>
                <a:prstClr val="black">
                  <a:lumMod val="50000"/>
                  <a:lumOff val="50000"/>
                </a:prstClr>
              </a:solidFill>
              <a:latin typeface="Segoe UI"/>
            </a:endParaRPr>
          </a:p>
        </p:txBody>
      </p:sp>
      <p:grpSp>
        <p:nvGrpSpPr>
          <p:cNvPr id="129" name="Group 128"/>
          <p:cNvGrpSpPr/>
          <p:nvPr/>
        </p:nvGrpSpPr>
        <p:grpSpPr>
          <a:xfrm>
            <a:off x="815234" y="3083756"/>
            <a:ext cx="683483" cy="683483"/>
            <a:chOff x="1973735" y="-521114"/>
            <a:chExt cx="780290" cy="780290"/>
          </a:xfrm>
        </p:grpSpPr>
        <p:sp>
          <p:nvSpPr>
            <p:cNvPr id="130" name="Rectangle 129"/>
            <p:cNvSpPr/>
            <p:nvPr/>
          </p:nvSpPr>
          <p:spPr bwMode="auto">
            <a:xfrm>
              <a:off x="2057400" y="-521114"/>
              <a:ext cx="502920" cy="7497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p:cNvSpPr/>
            <p:nvPr/>
          </p:nvSpPr>
          <p:spPr bwMode="auto">
            <a:xfrm>
              <a:off x="2169213" y="-354433"/>
              <a:ext cx="502920" cy="5779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2" name="Picture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3735" y="-521114"/>
              <a:ext cx="780290" cy="780290"/>
            </a:xfrm>
            <a:prstGeom prst="rect">
              <a:avLst/>
            </a:prstGeom>
          </p:spPr>
        </p:pic>
      </p:grpSp>
      <p:grpSp>
        <p:nvGrpSpPr>
          <p:cNvPr id="133" name="Group 132"/>
          <p:cNvGrpSpPr/>
          <p:nvPr/>
        </p:nvGrpSpPr>
        <p:grpSpPr>
          <a:xfrm>
            <a:off x="1146324" y="3336932"/>
            <a:ext cx="683483" cy="683483"/>
            <a:chOff x="1973735" y="-521114"/>
            <a:chExt cx="780290" cy="780290"/>
          </a:xfrm>
        </p:grpSpPr>
        <p:sp>
          <p:nvSpPr>
            <p:cNvPr id="134" name="Rectangle 133"/>
            <p:cNvSpPr/>
            <p:nvPr/>
          </p:nvSpPr>
          <p:spPr bwMode="auto">
            <a:xfrm>
              <a:off x="2057400" y="-521114"/>
              <a:ext cx="502920" cy="7497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p:cNvSpPr/>
            <p:nvPr/>
          </p:nvSpPr>
          <p:spPr bwMode="auto">
            <a:xfrm>
              <a:off x="2169213" y="-354433"/>
              <a:ext cx="502920" cy="5779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6" name="Picture 1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3735" y="-521114"/>
              <a:ext cx="780290" cy="780290"/>
            </a:xfrm>
            <a:prstGeom prst="rect">
              <a:avLst/>
            </a:prstGeom>
          </p:spPr>
        </p:pic>
      </p:grpSp>
      <p:grpSp>
        <p:nvGrpSpPr>
          <p:cNvPr id="137" name="Group 136"/>
          <p:cNvGrpSpPr/>
          <p:nvPr/>
        </p:nvGrpSpPr>
        <p:grpSpPr>
          <a:xfrm>
            <a:off x="507248" y="3326512"/>
            <a:ext cx="683483" cy="683483"/>
            <a:chOff x="1973735" y="-521114"/>
            <a:chExt cx="780290" cy="780290"/>
          </a:xfrm>
        </p:grpSpPr>
        <p:sp>
          <p:nvSpPr>
            <p:cNvPr id="138" name="Rectangle 137"/>
            <p:cNvSpPr/>
            <p:nvPr/>
          </p:nvSpPr>
          <p:spPr bwMode="auto">
            <a:xfrm>
              <a:off x="2057400" y="-521114"/>
              <a:ext cx="502920" cy="7497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Rectangle 138"/>
            <p:cNvSpPr/>
            <p:nvPr/>
          </p:nvSpPr>
          <p:spPr bwMode="auto">
            <a:xfrm>
              <a:off x="2169213" y="-354433"/>
              <a:ext cx="502920" cy="5779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0" name="Picture 1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3735" y="-521114"/>
              <a:ext cx="780290" cy="780290"/>
            </a:xfrm>
            <a:prstGeom prst="rect">
              <a:avLst/>
            </a:prstGeom>
          </p:spPr>
        </p:pic>
      </p:grpSp>
      <p:grpSp>
        <p:nvGrpSpPr>
          <p:cNvPr id="92" name="Group 91"/>
          <p:cNvGrpSpPr>
            <a:grpSpLocks noChangeAspect="1"/>
          </p:cNvGrpSpPr>
          <p:nvPr/>
        </p:nvGrpSpPr>
        <p:grpSpPr>
          <a:xfrm>
            <a:off x="989062" y="5330146"/>
            <a:ext cx="575058" cy="769620"/>
            <a:chOff x="5743456" y="2250148"/>
            <a:chExt cx="722901" cy="967483"/>
          </a:xfrm>
        </p:grpSpPr>
        <p:sp>
          <p:nvSpPr>
            <p:cNvPr id="93" name="Rectangle 17"/>
            <p:cNvSpPr>
              <a:spLocks noChangeArrowheads="1"/>
            </p:cNvSpPr>
            <p:nvPr/>
          </p:nvSpPr>
          <p:spPr bwMode="auto">
            <a:xfrm rot="16200000">
              <a:off x="5389137" y="2604467"/>
              <a:ext cx="967483" cy="258846"/>
            </a:xfrm>
            <a:prstGeom prst="rect">
              <a:avLst/>
            </a:pr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94" name="Line 20"/>
            <p:cNvSpPr>
              <a:spLocks noChangeShapeType="1"/>
            </p:cNvSpPr>
            <p:nvPr/>
          </p:nvSpPr>
          <p:spPr bwMode="auto">
            <a:xfrm rot="16200000" flipH="1">
              <a:off x="5642822" y="2901821"/>
              <a:ext cx="455867" cy="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95" name="Rectangle 21"/>
            <p:cNvSpPr>
              <a:spLocks noChangeArrowheads="1"/>
            </p:cNvSpPr>
            <p:nvPr/>
          </p:nvSpPr>
          <p:spPr bwMode="auto">
            <a:xfrm rot="16200000">
              <a:off x="5851071" y="2602346"/>
              <a:ext cx="967483" cy="263088"/>
            </a:xfrm>
            <a:prstGeom prst="rect">
              <a:avLst/>
            </a:pr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96" name="Line 30"/>
            <p:cNvSpPr>
              <a:spLocks noChangeShapeType="1"/>
            </p:cNvSpPr>
            <p:nvPr/>
          </p:nvSpPr>
          <p:spPr bwMode="auto">
            <a:xfrm rot="16200000" flipV="1">
              <a:off x="6105067" y="2328759"/>
              <a:ext cx="0" cy="21824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97" name="Line 30"/>
            <p:cNvSpPr>
              <a:spLocks noChangeShapeType="1"/>
            </p:cNvSpPr>
            <p:nvPr/>
          </p:nvSpPr>
          <p:spPr bwMode="auto">
            <a:xfrm rot="16200000" flipV="1">
              <a:off x="6102845" y="2930500"/>
              <a:ext cx="0" cy="21824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98" name="Line 20"/>
            <p:cNvSpPr>
              <a:spLocks noChangeShapeType="1"/>
            </p:cNvSpPr>
            <p:nvPr/>
          </p:nvSpPr>
          <p:spPr bwMode="auto">
            <a:xfrm rot="16200000" flipH="1">
              <a:off x="6123127" y="2901821"/>
              <a:ext cx="455867" cy="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99" name="Line 20"/>
            <p:cNvSpPr>
              <a:spLocks noChangeShapeType="1"/>
            </p:cNvSpPr>
            <p:nvPr/>
          </p:nvSpPr>
          <p:spPr bwMode="auto">
            <a:xfrm rot="16200000" flipH="1">
              <a:off x="5857484" y="2385587"/>
              <a:ext cx="27432" cy="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100" name="Line 20"/>
            <p:cNvSpPr>
              <a:spLocks noChangeShapeType="1"/>
            </p:cNvSpPr>
            <p:nvPr/>
          </p:nvSpPr>
          <p:spPr bwMode="auto">
            <a:xfrm rot="16200000" flipH="1">
              <a:off x="6337344" y="2385587"/>
              <a:ext cx="27432" cy="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grpSp>
      <p:pic>
        <p:nvPicPr>
          <p:cNvPr id="67" name="Picture 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16199" y="1942568"/>
            <a:ext cx="417428" cy="417428"/>
          </a:xfrm>
          <a:prstGeom prst="rect">
            <a:avLst/>
          </a:prstGeom>
        </p:spPr>
      </p:pic>
      <p:pic>
        <p:nvPicPr>
          <p:cNvPr id="68" name="Picture 6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80627" y="1940239"/>
            <a:ext cx="480228" cy="480228"/>
          </a:xfrm>
          <a:prstGeom prst="rect">
            <a:avLst/>
          </a:prstGeom>
        </p:spPr>
      </p:pic>
      <p:pic>
        <p:nvPicPr>
          <p:cNvPr id="69" name="Picture 6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73210" y="1381969"/>
            <a:ext cx="498309" cy="498309"/>
          </a:xfrm>
          <a:prstGeom prst="rect">
            <a:avLst/>
          </a:prstGeom>
          <a:noFill/>
        </p:spPr>
      </p:pic>
      <p:sp>
        <p:nvSpPr>
          <p:cNvPr id="70" name="Freeform 69"/>
          <p:cNvSpPr>
            <a:spLocks noChangeAspect="1" noEditPoints="1"/>
          </p:cNvSpPr>
          <p:nvPr/>
        </p:nvSpPr>
        <p:spPr bwMode="auto">
          <a:xfrm>
            <a:off x="2783467" y="1404401"/>
            <a:ext cx="369977" cy="369977"/>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rgbClr val="00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FFFFFF"/>
              </a:solidFill>
            </a:endParaRPr>
          </a:p>
        </p:txBody>
      </p:sp>
      <p:sp>
        <p:nvSpPr>
          <p:cNvPr id="6" name="Rectangle 5"/>
          <p:cNvSpPr/>
          <p:nvPr/>
        </p:nvSpPr>
        <p:spPr>
          <a:xfrm>
            <a:off x="2732328" y="3151323"/>
            <a:ext cx="1555812" cy="333617"/>
          </a:xfrm>
          <a:prstGeom prst="rect">
            <a:avLst/>
          </a:prstGeom>
        </p:spPr>
        <p:txBody>
          <a:bodyPr wrap="none">
            <a:spAutoFit/>
          </a:bodyPr>
          <a:lstStyle/>
          <a:p>
            <a:pPr algn="ctr" defTabSz="913874">
              <a:defRPr/>
            </a:pPr>
            <a:r>
              <a:rPr lang="ru-RU" sz="1568" dirty="0">
                <a:solidFill>
                  <a:prstClr val="black">
                    <a:lumMod val="50000"/>
                    <a:lumOff val="50000"/>
                  </a:prstClr>
                </a:solidFill>
                <a:latin typeface="Segoe UI"/>
              </a:rPr>
              <a:t>Сервисы </a:t>
            </a:r>
            <a:r>
              <a:rPr lang="en-US" sz="1568" dirty="0">
                <a:solidFill>
                  <a:prstClr val="black">
                    <a:lumMod val="50000"/>
                    <a:lumOff val="50000"/>
                  </a:prstClr>
                </a:solidFill>
                <a:latin typeface="Segoe UI"/>
              </a:rPr>
              <a:t>Azure</a:t>
            </a:r>
          </a:p>
        </p:txBody>
      </p:sp>
      <p:pic>
        <p:nvPicPr>
          <p:cNvPr id="72" name="Picture 7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691559" y="2525392"/>
            <a:ext cx="496919" cy="496919"/>
          </a:xfrm>
          <a:prstGeom prst="rect">
            <a:avLst/>
          </a:prstGeom>
        </p:spPr>
      </p:pic>
      <p:sp>
        <p:nvSpPr>
          <p:cNvPr id="74" name="Freeform 5"/>
          <p:cNvSpPr>
            <a:spLocks noChangeAspect="1" noEditPoints="1"/>
          </p:cNvSpPr>
          <p:nvPr/>
        </p:nvSpPr>
        <p:spPr bwMode="auto">
          <a:xfrm>
            <a:off x="3887145" y="2511220"/>
            <a:ext cx="340984" cy="483977"/>
          </a:xfrm>
          <a:custGeom>
            <a:avLst/>
            <a:gdLst>
              <a:gd name="T0" fmla="*/ 64 w 88"/>
              <a:gd name="T1" fmla="*/ 30 h 126"/>
              <a:gd name="T2" fmla="*/ 64 w 88"/>
              <a:gd name="T3" fmla="*/ 11 h 126"/>
              <a:gd name="T4" fmla="*/ 64 w 88"/>
              <a:gd name="T5" fmla="*/ 50 h 126"/>
              <a:gd name="T6" fmla="*/ 69 w 88"/>
              <a:gd name="T7" fmla="*/ 56 h 126"/>
              <a:gd name="T8" fmla="*/ 88 w 88"/>
              <a:gd name="T9" fmla="*/ 30 h 126"/>
              <a:gd name="T10" fmla="*/ 69 w 88"/>
              <a:gd name="T11" fmla="*/ 5 h 126"/>
              <a:gd name="T12" fmla="*/ 69 w 88"/>
              <a:gd name="T13" fmla="*/ 56 h 126"/>
              <a:gd name="T14" fmla="*/ 30 w 88"/>
              <a:gd name="T15" fmla="*/ 44 h 126"/>
              <a:gd name="T16" fmla="*/ 30 w 88"/>
              <a:gd name="T17" fmla="*/ 17 h 126"/>
              <a:gd name="T18" fmla="*/ 16 w 88"/>
              <a:gd name="T19" fmla="*/ 30 h 126"/>
              <a:gd name="T20" fmla="*/ 19 w 88"/>
              <a:gd name="T21" fmla="*/ 56 h 126"/>
              <a:gd name="T22" fmla="*/ 19 w 88"/>
              <a:gd name="T23" fmla="*/ 5 h 126"/>
              <a:gd name="T24" fmla="*/ 0 w 88"/>
              <a:gd name="T25" fmla="*/ 30 h 126"/>
              <a:gd name="T26" fmla="*/ 19 w 88"/>
              <a:gd name="T27" fmla="*/ 56 h 126"/>
              <a:gd name="T28" fmla="*/ 32 w 88"/>
              <a:gd name="T29" fmla="*/ 30 h 126"/>
              <a:gd name="T30" fmla="*/ 56 w 88"/>
              <a:gd name="T31" fmla="*/ 30 h 126"/>
              <a:gd name="T32" fmla="*/ 84 w 88"/>
              <a:gd name="T33" fmla="*/ 113 h 126"/>
              <a:gd name="T34" fmla="*/ 69 w 88"/>
              <a:gd name="T35" fmla="*/ 98 h 126"/>
              <a:gd name="T36" fmla="*/ 48 w 88"/>
              <a:gd name="T37" fmla="*/ 126 h 126"/>
              <a:gd name="T38" fmla="*/ 40 w 88"/>
              <a:gd name="T39" fmla="*/ 109 h 126"/>
              <a:gd name="T40" fmla="*/ 12 w 88"/>
              <a:gd name="T41" fmla="*/ 120 h 126"/>
              <a:gd name="T42" fmla="*/ 36 w 88"/>
              <a:gd name="T43" fmla="*/ 39 h 126"/>
              <a:gd name="T44" fmla="*/ 56 w 88"/>
              <a:gd name="T45" fmla="*/ 68 h 126"/>
              <a:gd name="T46" fmla="*/ 48 w 88"/>
              <a:gd name="T47" fmla="*/ 72 h 126"/>
              <a:gd name="T48" fmla="*/ 32 w 88"/>
              <a:gd name="T49" fmla="*/ 68 h 126"/>
              <a:gd name="T50" fmla="*/ 40 w 88"/>
              <a:gd name="T51" fmla="*/ 49 h 126"/>
              <a:gd name="T52" fmla="*/ 40 w 88"/>
              <a:gd name="T53" fmla="*/ 81 h 126"/>
              <a:gd name="T54" fmla="*/ 23 w 88"/>
              <a:gd name="T55" fmla="*/ 92 h 126"/>
              <a:gd name="T56" fmla="*/ 66 w 88"/>
              <a:gd name="T57" fmla="*/ 91 h 126"/>
              <a:gd name="T58" fmla="*/ 48 w 88"/>
              <a:gd name="T59" fmla="*/ 81 h 126"/>
              <a:gd name="T60" fmla="*/ 66 w 88"/>
              <a:gd name="T61" fmla="*/ 91 h 126"/>
              <a:gd name="T62" fmla="*/ 44 w 88"/>
              <a:gd name="T63" fmla="*/ 34 h 126"/>
              <a:gd name="T64" fmla="*/ 44 w 88"/>
              <a:gd name="T6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6">
                <a:moveTo>
                  <a:pt x="58" y="44"/>
                </a:moveTo>
                <a:cubicBezTo>
                  <a:pt x="62" y="40"/>
                  <a:pt x="64" y="36"/>
                  <a:pt x="64" y="30"/>
                </a:cubicBezTo>
                <a:cubicBezTo>
                  <a:pt x="64" y="25"/>
                  <a:pt x="62" y="20"/>
                  <a:pt x="58" y="17"/>
                </a:cubicBezTo>
                <a:cubicBezTo>
                  <a:pt x="64" y="11"/>
                  <a:pt x="64" y="11"/>
                  <a:pt x="64" y="11"/>
                </a:cubicBezTo>
                <a:cubicBezTo>
                  <a:pt x="69" y="16"/>
                  <a:pt x="72" y="23"/>
                  <a:pt x="72" y="30"/>
                </a:cubicBezTo>
                <a:cubicBezTo>
                  <a:pt x="72" y="38"/>
                  <a:pt x="69" y="45"/>
                  <a:pt x="64" y="50"/>
                </a:cubicBezTo>
                <a:lnTo>
                  <a:pt x="58" y="44"/>
                </a:lnTo>
                <a:close/>
                <a:moveTo>
                  <a:pt x="69" y="56"/>
                </a:moveTo>
                <a:cubicBezTo>
                  <a:pt x="75" y="61"/>
                  <a:pt x="75" y="61"/>
                  <a:pt x="75" y="61"/>
                </a:cubicBezTo>
                <a:cubicBezTo>
                  <a:pt x="83" y="53"/>
                  <a:pt x="88" y="42"/>
                  <a:pt x="88" y="30"/>
                </a:cubicBezTo>
                <a:cubicBezTo>
                  <a:pt x="88" y="19"/>
                  <a:pt x="83" y="8"/>
                  <a:pt x="75" y="0"/>
                </a:cubicBezTo>
                <a:cubicBezTo>
                  <a:pt x="69" y="5"/>
                  <a:pt x="69" y="5"/>
                  <a:pt x="69" y="5"/>
                </a:cubicBezTo>
                <a:cubicBezTo>
                  <a:pt x="76" y="12"/>
                  <a:pt x="80" y="21"/>
                  <a:pt x="80" y="30"/>
                </a:cubicBezTo>
                <a:cubicBezTo>
                  <a:pt x="80" y="40"/>
                  <a:pt x="76" y="49"/>
                  <a:pt x="69" y="56"/>
                </a:cubicBezTo>
                <a:close/>
                <a:moveTo>
                  <a:pt x="24" y="50"/>
                </a:moveTo>
                <a:cubicBezTo>
                  <a:pt x="30" y="44"/>
                  <a:pt x="30" y="44"/>
                  <a:pt x="30" y="44"/>
                </a:cubicBezTo>
                <a:cubicBezTo>
                  <a:pt x="26" y="40"/>
                  <a:pt x="24" y="36"/>
                  <a:pt x="24" y="30"/>
                </a:cubicBezTo>
                <a:cubicBezTo>
                  <a:pt x="24" y="25"/>
                  <a:pt x="26" y="20"/>
                  <a:pt x="30" y="17"/>
                </a:cubicBezTo>
                <a:cubicBezTo>
                  <a:pt x="24" y="11"/>
                  <a:pt x="24" y="11"/>
                  <a:pt x="24" y="11"/>
                </a:cubicBezTo>
                <a:cubicBezTo>
                  <a:pt x="19" y="16"/>
                  <a:pt x="16" y="23"/>
                  <a:pt x="16" y="30"/>
                </a:cubicBezTo>
                <a:cubicBezTo>
                  <a:pt x="16" y="38"/>
                  <a:pt x="19" y="45"/>
                  <a:pt x="24" y="50"/>
                </a:cubicBezTo>
                <a:close/>
                <a:moveTo>
                  <a:pt x="19" y="56"/>
                </a:moveTo>
                <a:cubicBezTo>
                  <a:pt x="12" y="49"/>
                  <a:pt x="8" y="40"/>
                  <a:pt x="8" y="30"/>
                </a:cubicBezTo>
                <a:cubicBezTo>
                  <a:pt x="8" y="21"/>
                  <a:pt x="12" y="12"/>
                  <a:pt x="19" y="5"/>
                </a:cubicBezTo>
                <a:cubicBezTo>
                  <a:pt x="13" y="0"/>
                  <a:pt x="13" y="0"/>
                  <a:pt x="13" y="0"/>
                </a:cubicBezTo>
                <a:cubicBezTo>
                  <a:pt x="5" y="8"/>
                  <a:pt x="0" y="19"/>
                  <a:pt x="0" y="30"/>
                </a:cubicBezTo>
                <a:cubicBezTo>
                  <a:pt x="0" y="42"/>
                  <a:pt x="5" y="53"/>
                  <a:pt x="13" y="61"/>
                </a:cubicBezTo>
                <a:lnTo>
                  <a:pt x="19" y="56"/>
                </a:lnTo>
                <a:close/>
                <a:moveTo>
                  <a:pt x="36" y="39"/>
                </a:moveTo>
                <a:cubicBezTo>
                  <a:pt x="33" y="37"/>
                  <a:pt x="32" y="34"/>
                  <a:pt x="32" y="30"/>
                </a:cubicBezTo>
                <a:cubicBezTo>
                  <a:pt x="32" y="24"/>
                  <a:pt x="37" y="18"/>
                  <a:pt x="44" y="18"/>
                </a:cubicBezTo>
                <a:cubicBezTo>
                  <a:pt x="51" y="18"/>
                  <a:pt x="56" y="24"/>
                  <a:pt x="56" y="30"/>
                </a:cubicBezTo>
                <a:cubicBezTo>
                  <a:pt x="56" y="34"/>
                  <a:pt x="55" y="37"/>
                  <a:pt x="53" y="39"/>
                </a:cubicBezTo>
                <a:cubicBezTo>
                  <a:pt x="84" y="113"/>
                  <a:pt x="84" y="113"/>
                  <a:pt x="84" y="113"/>
                </a:cubicBezTo>
                <a:cubicBezTo>
                  <a:pt x="76" y="116"/>
                  <a:pt x="76" y="116"/>
                  <a:pt x="76" y="116"/>
                </a:cubicBezTo>
                <a:cubicBezTo>
                  <a:pt x="69" y="98"/>
                  <a:pt x="69" y="98"/>
                  <a:pt x="69" y="98"/>
                </a:cubicBezTo>
                <a:cubicBezTo>
                  <a:pt x="48" y="109"/>
                  <a:pt x="48" y="109"/>
                  <a:pt x="48" y="109"/>
                </a:cubicBezTo>
                <a:cubicBezTo>
                  <a:pt x="48" y="126"/>
                  <a:pt x="48" y="126"/>
                  <a:pt x="48" y="126"/>
                </a:cubicBezTo>
                <a:cubicBezTo>
                  <a:pt x="40" y="126"/>
                  <a:pt x="40" y="126"/>
                  <a:pt x="40" y="126"/>
                </a:cubicBezTo>
                <a:cubicBezTo>
                  <a:pt x="40" y="109"/>
                  <a:pt x="40" y="109"/>
                  <a:pt x="40" y="109"/>
                </a:cubicBezTo>
                <a:cubicBezTo>
                  <a:pt x="20" y="99"/>
                  <a:pt x="20" y="99"/>
                  <a:pt x="20" y="99"/>
                </a:cubicBezTo>
                <a:cubicBezTo>
                  <a:pt x="12" y="120"/>
                  <a:pt x="12" y="120"/>
                  <a:pt x="12" y="120"/>
                </a:cubicBezTo>
                <a:cubicBezTo>
                  <a:pt x="4" y="117"/>
                  <a:pt x="4" y="117"/>
                  <a:pt x="4" y="117"/>
                </a:cubicBezTo>
                <a:lnTo>
                  <a:pt x="36" y="39"/>
                </a:lnTo>
                <a:close/>
                <a:moveTo>
                  <a:pt x="48" y="72"/>
                </a:moveTo>
                <a:cubicBezTo>
                  <a:pt x="56" y="68"/>
                  <a:pt x="56" y="68"/>
                  <a:pt x="56" y="68"/>
                </a:cubicBezTo>
                <a:cubicBezTo>
                  <a:pt x="48" y="49"/>
                  <a:pt x="48" y="49"/>
                  <a:pt x="48" y="49"/>
                </a:cubicBezTo>
                <a:lnTo>
                  <a:pt x="48" y="72"/>
                </a:lnTo>
                <a:close/>
                <a:moveTo>
                  <a:pt x="40" y="49"/>
                </a:moveTo>
                <a:cubicBezTo>
                  <a:pt x="32" y="68"/>
                  <a:pt x="32" y="68"/>
                  <a:pt x="32" y="68"/>
                </a:cubicBezTo>
                <a:cubicBezTo>
                  <a:pt x="40" y="72"/>
                  <a:pt x="40" y="72"/>
                  <a:pt x="40" y="72"/>
                </a:cubicBezTo>
                <a:lnTo>
                  <a:pt x="40" y="49"/>
                </a:lnTo>
                <a:close/>
                <a:moveTo>
                  <a:pt x="40" y="100"/>
                </a:moveTo>
                <a:cubicBezTo>
                  <a:pt x="40" y="81"/>
                  <a:pt x="40" y="81"/>
                  <a:pt x="40" y="81"/>
                </a:cubicBezTo>
                <a:cubicBezTo>
                  <a:pt x="29" y="76"/>
                  <a:pt x="29" y="76"/>
                  <a:pt x="29" y="76"/>
                </a:cubicBezTo>
                <a:cubicBezTo>
                  <a:pt x="23" y="92"/>
                  <a:pt x="23" y="92"/>
                  <a:pt x="23" y="92"/>
                </a:cubicBezTo>
                <a:lnTo>
                  <a:pt x="40" y="100"/>
                </a:lnTo>
                <a:close/>
                <a:moveTo>
                  <a:pt x="66" y="91"/>
                </a:moveTo>
                <a:cubicBezTo>
                  <a:pt x="59" y="75"/>
                  <a:pt x="59" y="75"/>
                  <a:pt x="59" y="75"/>
                </a:cubicBezTo>
                <a:cubicBezTo>
                  <a:pt x="48" y="81"/>
                  <a:pt x="48" y="81"/>
                  <a:pt x="48" y="81"/>
                </a:cubicBezTo>
                <a:cubicBezTo>
                  <a:pt x="48" y="100"/>
                  <a:pt x="48" y="100"/>
                  <a:pt x="48" y="100"/>
                </a:cubicBezTo>
                <a:lnTo>
                  <a:pt x="66" y="91"/>
                </a:lnTo>
                <a:close/>
                <a:moveTo>
                  <a:pt x="40" y="30"/>
                </a:moveTo>
                <a:cubicBezTo>
                  <a:pt x="40" y="33"/>
                  <a:pt x="42" y="34"/>
                  <a:pt x="44" y="34"/>
                </a:cubicBezTo>
                <a:cubicBezTo>
                  <a:pt x="46" y="34"/>
                  <a:pt x="48" y="33"/>
                  <a:pt x="48" y="30"/>
                </a:cubicBezTo>
                <a:cubicBezTo>
                  <a:pt x="48" y="28"/>
                  <a:pt x="46" y="26"/>
                  <a:pt x="44" y="26"/>
                </a:cubicBezTo>
                <a:cubicBezTo>
                  <a:pt x="42" y="26"/>
                  <a:pt x="40" y="28"/>
                  <a:pt x="40" y="30"/>
                </a:cubicBezTo>
                <a:close/>
              </a:path>
            </a:pathLst>
          </a:custGeom>
          <a:solidFill>
            <a:srgbClr val="0079D6"/>
          </a:solidFill>
          <a:ln>
            <a:noFill/>
          </a:ln>
        </p:spPr>
        <p:txBody>
          <a:bodyPr vert="horz" wrap="square" lIns="89630" tIns="44814" rIns="89630" bIns="44814" numCol="1" anchor="t" anchorCtr="0" compatLnSpc="1">
            <a:prstTxWarp prst="textNoShape">
              <a:avLst/>
            </a:prstTxWarp>
          </a:bodyPr>
          <a:lstStyle/>
          <a:p>
            <a:pPr defTabSz="914139">
              <a:defRPr/>
            </a:pPr>
            <a:endParaRPr lang="en-US">
              <a:solidFill>
                <a:srgbClr val="FFFFFF"/>
              </a:solidFill>
            </a:endParaRPr>
          </a:p>
        </p:txBody>
      </p:sp>
      <p:sp>
        <p:nvSpPr>
          <p:cNvPr id="75" name="Freeform 9"/>
          <p:cNvSpPr>
            <a:spLocks noChangeAspect="1" noEditPoints="1"/>
          </p:cNvSpPr>
          <p:nvPr/>
        </p:nvSpPr>
        <p:spPr bwMode="auto">
          <a:xfrm>
            <a:off x="3887431" y="1968828"/>
            <a:ext cx="387715" cy="387715"/>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rgbClr val="0079D6"/>
          </a:solidFill>
          <a:ln>
            <a:noFill/>
          </a:ln>
        </p:spPr>
        <p:txBody>
          <a:bodyPr vert="horz" wrap="square" lIns="89630" tIns="44814" rIns="89630" bIns="44814" numCol="1" anchor="t" anchorCtr="0" compatLnSpc="1">
            <a:prstTxWarp prst="textNoShape">
              <a:avLst/>
            </a:prstTxWarp>
          </a:bodyPr>
          <a:lstStyle/>
          <a:p>
            <a:pPr defTabSz="914139">
              <a:defRPr/>
            </a:pPr>
            <a:endParaRPr lang="en-US">
              <a:solidFill>
                <a:srgbClr val="FFFFFF"/>
              </a:solidFill>
            </a:endParaRPr>
          </a:p>
        </p:txBody>
      </p:sp>
      <p:grpSp>
        <p:nvGrpSpPr>
          <p:cNvPr id="71" name="Group 70"/>
          <p:cNvGrpSpPr/>
          <p:nvPr/>
        </p:nvGrpSpPr>
        <p:grpSpPr>
          <a:xfrm>
            <a:off x="5191447" y="840648"/>
            <a:ext cx="1336490" cy="814397"/>
            <a:chOff x="2559479" y="1048889"/>
            <a:chExt cx="1255713" cy="765175"/>
          </a:xfrm>
          <a:solidFill>
            <a:srgbClr val="002060"/>
          </a:solidFill>
        </p:grpSpPr>
        <p:sp>
          <p:nvSpPr>
            <p:cNvPr id="73" name="Freeform 5"/>
            <p:cNvSpPr>
              <a:spLocks noEditPoints="1"/>
            </p:cNvSpPr>
            <p:nvPr/>
          </p:nvSpPr>
          <p:spPr bwMode="auto">
            <a:xfrm>
              <a:off x="2559479" y="1048889"/>
              <a:ext cx="1255713" cy="765175"/>
            </a:xfrm>
            <a:custGeom>
              <a:avLst/>
              <a:gdLst>
                <a:gd name="T0" fmla="*/ 283 w 308"/>
                <a:gd name="T1" fmla="*/ 86 h 185"/>
                <a:gd name="T2" fmla="*/ 204 w 308"/>
                <a:gd name="T3" fmla="*/ 32 h 185"/>
                <a:gd name="T4" fmla="*/ 97 w 308"/>
                <a:gd name="T5" fmla="*/ 58 h 185"/>
                <a:gd name="T6" fmla="*/ 53 w 308"/>
                <a:gd name="T7" fmla="*/ 78 h 185"/>
                <a:gd name="T8" fmla="*/ 50 w 308"/>
                <a:gd name="T9" fmla="*/ 185 h 185"/>
                <a:gd name="T10" fmla="*/ 273 w 308"/>
                <a:gd name="T11" fmla="*/ 182 h 185"/>
                <a:gd name="T12" fmla="*/ 283 w 308"/>
                <a:gd name="T13" fmla="*/ 92 h 185"/>
                <a:gd name="T14" fmla="*/ 93 w 308"/>
                <a:gd name="T15" fmla="*/ 130 h 185"/>
                <a:gd name="T16" fmla="*/ 65 w 308"/>
                <a:gd name="T17" fmla="*/ 145 h 185"/>
                <a:gd name="T18" fmla="*/ 78 w 308"/>
                <a:gd name="T19" fmla="*/ 92 h 185"/>
                <a:gd name="T20" fmla="*/ 105 w 308"/>
                <a:gd name="T21" fmla="*/ 145 h 185"/>
                <a:gd name="T22" fmla="*/ 141 w 308"/>
                <a:gd name="T23" fmla="*/ 109 h 185"/>
                <a:gd name="T24" fmla="*/ 141 w 308"/>
                <a:gd name="T25" fmla="*/ 140 h 185"/>
                <a:gd name="T26" fmla="*/ 110 w 308"/>
                <a:gd name="T27" fmla="*/ 145 h 185"/>
                <a:gd name="T28" fmla="*/ 132 w 308"/>
                <a:gd name="T29" fmla="*/ 113 h 185"/>
                <a:gd name="T30" fmla="*/ 112 w 308"/>
                <a:gd name="T31" fmla="*/ 107 h 185"/>
                <a:gd name="T32" fmla="*/ 141 w 308"/>
                <a:gd name="T33" fmla="*/ 109 h 185"/>
                <a:gd name="T34" fmla="*/ 173 w 308"/>
                <a:gd name="T35" fmla="*/ 145 h 185"/>
                <a:gd name="T36" fmla="*/ 173 w 308"/>
                <a:gd name="T37" fmla="*/ 139 h 185"/>
                <a:gd name="T38" fmla="*/ 148 w 308"/>
                <a:gd name="T39" fmla="*/ 130 h 185"/>
                <a:gd name="T40" fmla="*/ 154 w 308"/>
                <a:gd name="T41" fmla="*/ 107 h 185"/>
                <a:gd name="T42" fmla="*/ 163 w 308"/>
                <a:gd name="T43" fmla="*/ 141 h 185"/>
                <a:gd name="T44" fmla="*/ 173 w 308"/>
                <a:gd name="T45" fmla="*/ 129 h 185"/>
                <a:gd name="T46" fmla="*/ 180 w 308"/>
                <a:gd name="T47" fmla="*/ 107 h 185"/>
                <a:gd name="T48" fmla="*/ 211 w 308"/>
                <a:gd name="T49" fmla="*/ 114 h 185"/>
                <a:gd name="T50" fmla="*/ 200 w 308"/>
                <a:gd name="T51" fmla="*/ 116 h 185"/>
                <a:gd name="T52" fmla="*/ 197 w 308"/>
                <a:gd name="T53" fmla="*/ 145 h 185"/>
                <a:gd name="T54" fmla="*/ 191 w 308"/>
                <a:gd name="T55" fmla="*/ 107 h 185"/>
                <a:gd name="T56" fmla="*/ 197 w 308"/>
                <a:gd name="T57" fmla="*/ 115 h 185"/>
                <a:gd name="T58" fmla="*/ 201 w 308"/>
                <a:gd name="T59" fmla="*/ 109 h 185"/>
                <a:gd name="T60" fmla="*/ 211 w 308"/>
                <a:gd name="T61" fmla="*/ 107 h 185"/>
                <a:gd name="T62" fmla="*/ 248 w 308"/>
                <a:gd name="T63" fmla="*/ 128 h 185"/>
                <a:gd name="T64" fmla="*/ 224 w 308"/>
                <a:gd name="T65" fmla="*/ 138 h 185"/>
                <a:gd name="T66" fmla="*/ 245 w 308"/>
                <a:gd name="T67" fmla="*/ 137 h 185"/>
                <a:gd name="T68" fmla="*/ 232 w 308"/>
                <a:gd name="T69" fmla="*/ 146 h 185"/>
                <a:gd name="T70" fmla="*/ 215 w 308"/>
                <a:gd name="T71" fmla="*/ 127 h 185"/>
                <a:gd name="T72" fmla="*/ 232 w 308"/>
                <a:gd name="T73" fmla="*/ 106 h 185"/>
                <a:gd name="T74" fmla="*/ 248 w 308"/>
                <a:gd name="T75" fmla="*/ 12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8" h="185">
                  <a:moveTo>
                    <a:pt x="283" y="92"/>
                  </a:moveTo>
                  <a:cubicBezTo>
                    <a:pt x="283" y="90"/>
                    <a:pt x="283" y="89"/>
                    <a:pt x="283" y="86"/>
                  </a:cubicBezTo>
                  <a:cubicBezTo>
                    <a:pt x="283" y="53"/>
                    <a:pt x="259" y="26"/>
                    <a:pt x="227" y="26"/>
                  </a:cubicBezTo>
                  <a:cubicBezTo>
                    <a:pt x="220" y="26"/>
                    <a:pt x="211" y="28"/>
                    <a:pt x="204" y="32"/>
                  </a:cubicBezTo>
                  <a:cubicBezTo>
                    <a:pt x="194" y="12"/>
                    <a:pt x="175" y="0"/>
                    <a:pt x="154" y="0"/>
                  </a:cubicBezTo>
                  <a:cubicBezTo>
                    <a:pt x="123" y="0"/>
                    <a:pt x="99" y="25"/>
                    <a:pt x="97" y="58"/>
                  </a:cubicBezTo>
                  <a:cubicBezTo>
                    <a:pt x="94" y="57"/>
                    <a:pt x="92" y="57"/>
                    <a:pt x="89" y="57"/>
                  </a:cubicBezTo>
                  <a:cubicBezTo>
                    <a:pt x="75" y="57"/>
                    <a:pt x="61" y="64"/>
                    <a:pt x="53" y="78"/>
                  </a:cubicBezTo>
                  <a:cubicBezTo>
                    <a:pt x="25" y="75"/>
                    <a:pt x="0" y="100"/>
                    <a:pt x="0" y="130"/>
                  </a:cubicBezTo>
                  <a:cubicBezTo>
                    <a:pt x="0" y="160"/>
                    <a:pt x="22" y="185"/>
                    <a:pt x="50" y="185"/>
                  </a:cubicBezTo>
                  <a:cubicBezTo>
                    <a:pt x="266" y="185"/>
                    <a:pt x="266" y="185"/>
                    <a:pt x="266" y="185"/>
                  </a:cubicBezTo>
                  <a:cubicBezTo>
                    <a:pt x="273" y="182"/>
                    <a:pt x="273" y="182"/>
                    <a:pt x="273" y="182"/>
                  </a:cubicBezTo>
                  <a:cubicBezTo>
                    <a:pt x="293" y="177"/>
                    <a:pt x="308" y="158"/>
                    <a:pt x="308" y="135"/>
                  </a:cubicBezTo>
                  <a:cubicBezTo>
                    <a:pt x="308" y="117"/>
                    <a:pt x="298" y="101"/>
                    <a:pt x="283" y="92"/>
                  </a:cubicBezTo>
                  <a:close/>
                  <a:moveTo>
                    <a:pt x="98" y="145"/>
                  </a:moveTo>
                  <a:cubicBezTo>
                    <a:pt x="93" y="130"/>
                    <a:pt x="93" y="130"/>
                    <a:pt x="93" y="130"/>
                  </a:cubicBezTo>
                  <a:cubicBezTo>
                    <a:pt x="70" y="130"/>
                    <a:pt x="70" y="130"/>
                    <a:pt x="70" y="130"/>
                  </a:cubicBezTo>
                  <a:cubicBezTo>
                    <a:pt x="65" y="145"/>
                    <a:pt x="65" y="145"/>
                    <a:pt x="65" y="145"/>
                  </a:cubicBezTo>
                  <a:cubicBezTo>
                    <a:pt x="58" y="145"/>
                    <a:pt x="58" y="145"/>
                    <a:pt x="58" y="145"/>
                  </a:cubicBezTo>
                  <a:cubicBezTo>
                    <a:pt x="78" y="92"/>
                    <a:pt x="78" y="92"/>
                    <a:pt x="78" y="92"/>
                  </a:cubicBezTo>
                  <a:cubicBezTo>
                    <a:pt x="85" y="92"/>
                    <a:pt x="85" y="92"/>
                    <a:pt x="85" y="92"/>
                  </a:cubicBezTo>
                  <a:cubicBezTo>
                    <a:pt x="105" y="145"/>
                    <a:pt x="105" y="145"/>
                    <a:pt x="105" y="145"/>
                  </a:cubicBezTo>
                  <a:lnTo>
                    <a:pt x="98" y="145"/>
                  </a:lnTo>
                  <a:close/>
                  <a:moveTo>
                    <a:pt x="141" y="109"/>
                  </a:moveTo>
                  <a:cubicBezTo>
                    <a:pt x="119" y="140"/>
                    <a:pt x="119" y="140"/>
                    <a:pt x="119" y="140"/>
                  </a:cubicBezTo>
                  <a:cubicBezTo>
                    <a:pt x="141" y="140"/>
                    <a:pt x="141" y="140"/>
                    <a:pt x="141" y="140"/>
                  </a:cubicBezTo>
                  <a:cubicBezTo>
                    <a:pt x="141" y="145"/>
                    <a:pt x="141" y="145"/>
                    <a:pt x="141" y="145"/>
                  </a:cubicBezTo>
                  <a:cubicBezTo>
                    <a:pt x="110" y="145"/>
                    <a:pt x="110" y="145"/>
                    <a:pt x="110" y="145"/>
                  </a:cubicBezTo>
                  <a:cubicBezTo>
                    <a:pt x="110" y="143"/>
                    <a:pt x="110" y="143"/>
                    <a:pt x="110" y="143"/>
                  </a:cubicBezTo>
                  <a:cubicBezTo>
                    <a:pt x="132" y="113"/>
                    <a:pt x="132" y="113"/>
                    <a:pt x="132" y="113"/>
                  </a:cubicBezTo>
                  <a:cubicBezTo>
                    <a:pt x="112" y="113"/>
                    <a:pt x="112" y="113"/>
                    <a:pt x="112" y="113"/>
                  </a:cubicBezTo>
                  <a:cubicBezTo>
                    <a:pt x="112" y="107"/>
                    <a:pt x="112" y="107"/>
                    <a:pt x="112" y="107"/>
                  </a:cubicBezTo>
                  <a:cubicBezTo>
                    <a:pt x="141" y="107"/>
                    <a:pt x="141" y="107"/>
                    <a:pt x="141" y="107"/>
                  </a:cubicBezTo>
                  <a:lnTo>
                    <a:pt x="141" y="109"/>
                  </a:lnTo>
                  <a:close/>
                  <a:moveTo>
                    <a:pt x="180" y="145"/>
                  </a:moveTo>
                  <a:cubicBezTo>
                    <a:pt x="173" y="145"/>
                    <a:pt x="173" y="145"/>
                    <a:pt x="173" y="145"/>
                  </a:cubicBezTo>
                  <a:cubicBezTo>
                    <a:pt x="173" y="139"/>
                    <a:pt x="173" y="139"/>
                    <a:pt x="173" y="139"/>
                  </a:cubicBezTo>
                  <a:cubicBezTo>
                    <a:pt x="173" y="139"/>
                    <a:pt x="173" y="139"/>
                    <a:pt x="173" y="139"/>
                  </a:cubicBezTo>
                  <a:cubicBezTo>
                    <a:pt x="171" y="144"/>
                    <a:pt x="167" y="146"/>
                    <a:pt x="162" y="146"/>
                  </a:cubicBezTo>
                  <a:cubicBezTo>
                    <a:pt x="153" y="146"/>
                    <a:pt x="148" y="141"/>
                    <a:pt x="148" y="130"/>
                  </a:cubicBezTo>
                  <a:cubicBezTo>
                    <a:pt x="148" y="107"/>
                    <a:pt x="148" y="107"/>
                    <a:pt x="148" y="107"/>
                  </a:cubicBezTo>
                  <a:cubicBezTo>
                    <a:pt x="154" y="107"/>
                    <a:pt x="154" y="107"/>
                    <a:pt x="154" y="107"/>
                  </a:cubicBezTo>
                  <a:cubicBezTo>
                    <a:pt x="154" y="129"/>
                    <a:pt x="154" y="129"/>
                    <a:pt x="154" y="129"/>
                  </a:cubicBezTo>
                  <a:cubicBezTo>
                    <a:pt x="154" y="137"/>
                    <a:pt x="157" y="141"/>
                    <a:pt x="163" y="141"/>
                  </a:cubicBezTo>
                  <a:cubicBezTo>
                    <a:pt x="166" y="141"/>
                    <a:pt x="169" y="140"/>
                    <a:pt x="171" y="138"/>
                  </a:cubicBezTo>
                  <a:cubicBezTo>
                    <a:pt x="172" y="136"/>
                    <a:pt x="173" y="133"/>
                    <a:pt x="173" y="129"/>
                  </a:cubicBezTo>
                  <a:cubicBezTo>
                    <a:pt x="173" y="107"/>
                    <a:pt x="173" y="107"/>
                    <a:pt x="173" y="107"/>
                  </a:cubicBezTo>
                  <a:cubicBezTo>
                    <a:pt x="180" y="107"/>
                    <a:pt x="180" y="107"/>
                    <a:pt x="180" y="107"/>
                  </a:cubicBezTo>
                  <a:lnTo>
                    <a:pt x="180" y="145"/>
                  </a:lnTo>
                  <a:close/>
                  <a:moveTo>
                    <a:pt x="211" y="114"/>
                  </a:moveTo>
                  <a:cubicBezTo>
                    <a:pt x="210" y="113"/>
                    <a:pt x="208" y="112"/>
                    <a:pt x="206" y="112"/>
                  </a:cubicBezTo>
                  <a:cubicBezTo>
                    <a:pt x="203" y="112"/>
                    <a:pt x="201" y="114"/>
                    <a:pt x="200" y="116"/>
                  </a:cubicBezTo>
                  <a:cubicBezTo>
                    <a:pt x="198" y="118"/>
                    <a:pt x="197" y="122"/>
                    <a:pt x="197" y="126"/>
                  </a:cubicBezTo>
                  <a:cubicBezTo>
                    <a:pt x="197" y="145"/>
                    <a:pt x="197" y="145"/>
                    <a:pt x="197" y="145"/>
                  </a:cubicBezTo>
                  <a:cubicBezTo>
                    <a:pt x="191" y="145"/>
                    <a:pt x="191" y="145"/>
                    <a:pt x="191" y="145"/>
                  </a:cubicBezTo>
                  <a:cubicBezTo>
                    <a:pt x="191" y="107"/>
                    <a:pt x="191" y="107"/>
                    <a:pt x="191" y="107"/>
                  </a:cubicBezTo>
                  <a:cubicBezTo>
                    <a:pt x="197" y="107"/>
                    <a:pt x="197" y="107"/>
                    <a:pt x="197" y="107"/>
                  </a:cubicBezTo>
                  <a:cubicBezTo>
                    <a:pt x="197" y="115"/>
                    <a:pt x="197" y="115"/>
                    <a:pt x="197" y="115"/>
                  </a:cubicBezTo>
                  <a:cubicBezTo>
                    <a:pt x="197" y="115"/>
                    <a:pt x="197" y="115"/>
                    <a:pt x="197" y="115"/>
                  </a:cubicBezTo>
                  <a:cubicBezTo>
                    <a:pt x="198" y="113"/>
                    <a:pt x="199" y="110"/>
                    <a:pt x="201" y="109"/>
                  </a:cubicBezTo>
                  <a:cubicBezTo>
                    <a:pt x="203" y="107"/>
                    <a:pt x="205" y="107"/>
                    <a:pt x="207" y="107"/>
                  </a:cubicBezTo>
                  <a:cubicBezTo>
                    <a:pt x="209" y="107"/>
                    <a:pt x="210" y="107"/>
                    <a:pt x="211" y="107"/>
                  </a:cubicBezTo>
                  <a:lnTo>
                    <a:pt x="211" y="114"/>
                  </a:lnTo>
                  <a:close/>
                  <a:moveTo>
                    <a:pt x="248" y="128"/>
                  </a:moveTo>
                  <a:cubicBezTo>
                    <a:pt x="221" y="128"/>
                    <a:pt x="221" y="128"/>
                    <a:pt x="221" y="128"/>
                  </a:cubicBezTo>
                  <a:cubicBezTo>
                    <a:pt x="221" y="132"/>
                    <a:pt x="222" y="135"/>
                    <a:pt x="224" y="138"/>
                  </a:cubicBezTo>
                  <a:cubicBezTo>
                    <a:pt x="226" y="140"/>
                    <a:pt x="229" y="141"/>
                    <a:pt x="233" y="141"/>
                  </a:cubicBezTo>
                  <a:cubicBezTo>
                    <a:pt x="238" y="141"/>
                    <a:pt x="241" y="140"/>
                    <a:pt x="245" y="137"/>
                  </a:cubicBezTo>
                  <a:cubicBezTo>
                    <a:pt x="245" y="143"/>
                    <a:pt x="245" y="143"/>
                    <a:pt x="245" y="143"/>
                  </a:cubicBezTo>
                  <a:cubicBezTo>
                    <a:pt x="242" y="145"/>
                    <a:pt x="237" y="146"/>
                    <a:pt x="232" y="146"/>
                  </a:cubicBezTo>
                  <a:cubicBezTo>
                    <a:pt x="226" y="146"/>
                    <a:pt x="222" y="145"/>
                    <a:pt x="219" y="141"/>
                  </a:cubicBezTo>
                  <a:cubicBezTo>
                    <a:pt x="216" y="138"/>
                    <a:pt x="215" y="133"/>
                    <a:pt x="215" y="127"/>
                  </a:cubicBezTo>
                  <a:cubicBezTo>
                    <a:pt x="215" y="121"/>
                    <a:pt x="216" y="116"/>
                    <a:pt x="220" y="112"/>
                  </a:cubicBezTo>
                  <a:cubicBezTo>
                    <a:pt x="223" y="108"/>
                    <a:pt x="227" y="106"/>
                    <a:pt x="232" y="106"/>
                  </a:cubicBezTo>
                  <a:cubicBezTo>
                    <a:pt x="237" y="106"/>
                    <a:pt x="241" y="108"/>
                    <a:pt x="244" y="111"/>
                  </a:cubicBezTo>
                  <a:cubicBezTo>
                    <a:pt x="246" y="115"/>
                    <a:pt x="248" y="119"/>
                    <a:pt x="248" y="125"/>
                  </a:cubicBezTo>
                  <a:lnTo>
                    <a:pt x="24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76" name="Freeform 6"/>
            <p:cNvSpPr>
              <a:spLocks/>
            </p:cNvSpPr>
            <p:nvPr/>
          </p:nvSpPr>
          <p:spPr bwMode="auto">
            <a:xfrm>
              <a:off x="3461179" y="1512442"/>
              <a:ext cx="80963" cy="46038"/>
            </a:xfrm>
            <a:custGeom>
              <a:avLst/>
              <a:gdLst>
                <a:gd name="T0" fmla="*/ 11 w 20"/>
                <a:gd name="T1" fmla="*/ 0 h 11"/>
                <a:gd name="T2" fmla="*/ 4 w 20"/>
                <a:gd name="T3" fmla="*/ 3 h 11"/>
                <a:gd name="T4" fmla="*/ 0 w 20"/>
                <a:gd name="T5" fmla="*/ 11 h 11"/>
                <a:gd name="T6" fmla="*/ 20 w 20"/>
                <a:gd name="T7" fmla="*/ 11 h 11"/>
                <a:gd name="T8" fmla="*/ 18 w 20"/>
                <a:gd name="T9" fmla="*/ 3 h 11"/>
                <a:gd name="T10" fmla="*/ 11 w 20"/>
                <a:gd name="T11" fmla="*/ 0 h 11"/>
              </a:gdLst>
              <a:ahLst/>
              <a:cxnLst>
                <a:cxn ang="0">
                  <a:pos x="T0" y="T1"/>
                </a:cxn>
                <a:cxn ang="0">
                  <a:pos x="T2" y="T3"/>
                </a:cxn>
                <a:cxn ang="0">
                  <a:pos x="T4" y="T5"/>
                </a:cxn>
                <a:cxn ang="0">
                  <a:pos x="T6" y="T7"/>
                </a:cxn>
                <a:cxn ang="0">
                  <a:pos x="T8" y="T9"/>
                </a:cxn>
                <a:cxn ang="0">
                  <a:pos x="T10" y="T11"/>
                </a:cxn>
              </a:cxnLst>
              <a:rect l="0" t="0" r="r" b="b"/>
              <a:pathLst>
                <a:path w="20" h="11">
                  <a:moveTo>
                    <a:pt x="11" y="0"/>
                  </a:moveTo>
                  <a:cubicBezTo>
                    <a:pt x="8" y="0"/>
                    <a:pt x="6" y="1"/>
                    <a:pt x="4" y="3"/>
                  </a:cubicBezTo>
                  <a:cubicBezTo>
                    <a:pt x="2" y="5"/>
                    <a:pt x="0" y="7"/>
                    <a:pt x="0" y="11"/>
                  </a:cubicBezTo>
                  <a:cubicBezTo>
                    <a:pt x="20" y="11"/>
                    <a:pt x="20" y="11"/>
                    <a:pt x="20" y="11"/>
                  </a:cubicBezTo>
                  <a:cubicBezTo>
                    <a:pt x="20" y="7"/>
                    <a:pt x="20" y="5"/>
                    <a:pt x="18" y="3"/>
                  </a:cubicBezTo>
                  <a:cubicBezTo>
                    <a:pt x="16" y="1"/>
                    <a:pt x="14"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77" name="Freeform 7"/>
            <p:cNvSpPr>
              <a:spLocks/>
            </p:cNvSpPr>
            <p:nvPr/>
          </p:nvSpPr>
          <p:spPr bwMode="auto">
            <a:xfrm>
              <a:off x="2853167" y="1458466"/>
              <a:ext cx="77788" cy="107950"/>
            </a:xfrm>
            <a:custGeom>
              <a:avLst/>
              <a:gdLst>
                <a:gd name="T0" fmla="*/ 10 w 19"/>
                <a:gd name="T1" fmla="*/ 0 h 26"/>
                <a:gd name="T2" fmla="*/ 9 w 19"/>
                <a:gd name="T3" fmla="*/ 0 h 26"/>
                <a:gd name="T4" fmla="*/ 9 w 19"/>
                <a:gd name="T5" fmla="*/ 3 h 26"/>
                <a:gd name="T6" fmla="*/ 0 w 19"/>
                <a:gd name="T7" fmla="*/ 26 h 26"/>
                <a:gd name="T8" fmla="*/ 19 w 19"/>
                <a:gd name="T9" fmla="*/ 26 h 26"/>
                <a:gd name="T10" fmla="*/ 10 w 19"/>
                <a:gd name="T11" fmla="*/ 3 h 26"/>
                <a:gd name="T12" fmla="*/ 10 w 1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0" y="0"/>
                  </a:moveTo>
                  <a:cubicBezTo>
                    <a:pt x="9" y="0"/>
                    <a:pt x="9" y="0"/>
                    <a:pt x="9" y="0"/>
                  </a:cubicBezTo>
                  <a:cubicBezTo>
                    <a:pt x="9" y="1"/>
                    <a:pt x="9" y="2"/>
                    <a:pt x="9" y="3"/>
                  </a:cubicBezTo>
                  <a:cubicBezTo>
                    <a:pt x="0" y="26"/>
                    <a:pt x="0" y="26"/>
                    <a:pt x="0" y="26"/>
                  </a:cubicBezTo>
                  <a:cubicBezTo>
                    <a:pt x="19" y="26"/>
                    <a:pt x="19" y="26"/>
                    <a:pt x="19" y="26"/>
                  </a:cubicBezTo>
                  <a:cubicBezTo>
                    <a:pt x="10" y="3"/>
                    <a:pt x="10" y="3"/>
                    <a:pt x="10" y="3"/>
                  </a:cubicBezTo>
                  <a:cubicBezTo>
                    <a:pt x="10" y="2"/>
                    <a:pt x="10"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grpSp>
        <p:nvGrpSpPr>
          <p:cNvPr id="78" name="Group 77"/>
          <p:cNvGrpSpPr/>
          <p:nvPr/>
        </p:nvGrpSpPr>
        <p:grpSpPr>
          <a:xfrm>
            <a:off x="4877904" y="3039984"/>
            <a:ext cx="1600271" cy="1060810"/>
            <a:chOff x="4083051" y="3752850"/>
            <a:chExt cx="1685925" cy="1117601"/>
          </a:xfrm>
          <a:solidFill>
            <a:srgbClr val="002060"/>
          </a:solidFill>
        </p:grpSpPr>
        <p:sp>
          <p:nvSpPr>
            <p:cNvPr id="79" name="Freeform 11"/>
            <p:cNvSpPr>
              <a:spLocks/>
            </p:cNvSpPr>
            <p:nvPr/>
          </p:nvSpPr>
          <p:spPr bwMode="auto">
            <a:xfrm>
              <a:off x="4371386" y="4158659"/>
              <a:ext cx="65088" cy="90488"/>
            </a:xfrm>
            <a:custGeom>
              <a:avLst/>
              <a:gdLst>
                <a:gd name="T0" fmla="*/ 8 w 16"/>
                <a:gd name="T1" fmla="*/ 0 h 22"/>
                <a:gd name="T2" fmla="*/ 8 w 16"/>
                <a:gd name="T3" fmla="*/ 0 h 22"/>
                <a:gd name="T4" fmla="*/ 7 w 16"/>
                <a:gd name="T5" fmla="*/ 3 h 22"/>
                <a:gd name="T6" fmla="*/ 0 w 16"/>
                <a:gd name="T7" fmla="*/ 22 h 22"/>
                <a:gd name="T8" fmla="*/ 16 w 16"/>
                <a:gd name="T9" fmla="*/ 22 h 22"/>
                <a:gd name="T10" fmla="*/ 9 w 16"/>
                <a:gd name="T11" fmla="*/ 3 h 22"/>
                <a:gd name="T12" fmla="*/ 8 w 1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6" h="22">
                  <a:moveTo>
                    <a:pt x="8" y="0"/>
                  </a:moveTo>
                  <a:cubicBezTo>
                    <a:pt x="8" y="0"/>
                    <a:pt x="8" y="0"/>
                    <a:pt x="8" y="0"/>
                  </a:cubicBezTo>
                  <a:cubicBezTo>
                    <a:pt x="8" y="1"/>
                    <a:pt x="8" y="2"/>
                    <a:pt x="7" y="3"/>
                  </a:cubicBezTo>
                  <a:cubicBezTo>
                    <a:pt x="0" y="22"/>
                    <a:pt x="0" y="22"/>
                    <a:pt x="0" y="22"/>
                  </a:cubicBezTo>
                  <a:cubicBezTo>
                    <a:pt x="16" y="22"/>
                    <a:pt x="16" y="22"/>
                    <a:pt x="16" y="22"/>
                  </a:cubicBezTo>
                  <a:cubicBezTo>
                    <a:pt x="9" y="3"/>
                    <a:pt x="9" y="3"/>
                    <a:pt x="9" y="3"/>
                  </a:cubicBezTo>
                  <a:cubicBezTo>
                    <a:pt x="9" y="2"/>
                    <a:pt x="8"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80" name="Freeform 12"/>
            <p:cNvSpPr>
              <a:spLocks/>
            </p:cNvSpPr>
            <p:nvPr/>
          </p:nvSpPr>
          <p:spPr bwMode="auto">
            <a:xfrm>
              <a:off x="4637088" y="4479925"/>
              <a:ext cx="61913" cy="53975"/>
            </a:xfrm>
            <a:custGeom>
              <a:avLst/>
              <a:gdLst>
                <a:gd name="T0" fmla="*/ 2 w 15"/>
                <a:gd name="T1" fmla="*/ 3 h 13"/>
                <a:gd name="T2" fmla="*/ 0 w 15"/>
                <a:gd name="T3" fmla="*/ 8 h 13"/>
                <a:gd name="T4" fmla="*/ 2 w 15"/>
                <a:gd name="T5" fmla="*/ 11 h 13"/>
                <a:gd name="T6" fmla="*/ 6 w 15"/>
                <a:gd name="T7" fmla="*/ 13 h 13"/>
                <a:gd name="T8" fmla="*/ 13 w 15"/>
                <a:gd name="T9" fmla="*/ 10 h 13"/>
                <a:gd name="T10" fmla="*/ 15 w 15"/>
                <a:gd name="T11" fmla="*/ 3 h 13"/>
                <a:gd name="T12" fmla="*/ 15 w 15"/>
                <a:gd name="T13" fmla="*/ 0 h 13"/>
                <a:gd name="T14" fmla="*/ 7 w 15"/>
                <a:gd name="T15" fmla="*/ 1 h 13"/>
                <a:gd name="T16" fmla="*/ 2 w 15"/>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3"/>
                  </a:moveTo>
                  <a:cubicBezTo>
                    <a:pt x="1" y="4"/>
                    <a:pt x="0" y="5"/>
                    <a:pt x="0" y="8"/>
                  </a:cubicBezTo>
                  <a:cubicBezTo>
                    <a:pt x="0" y="9"/>
                    <a:pt x="1" y="10"/>
                    <a:pt x="2" y="11"/>
                  </a:cubicBezTo>
                  <a:cubicBezTo>
                    <a:pt x="3" y="12"/>
                    <a:pt x="5" y="13"/>
                    <a:pt x="6" y="13"/>
                  </a:cubicBezTo>
                  <a:cubicBezTo>
                    <a:pt x="9" y="13"/>
                    <a:pt x="11" y="12"/>
                    <a:pt x="13" y="10"/>
                  </a:cubicBezTo>
                  <a:cubicBezTo>
                    <a:pt x="14" y="8"/>
                    <a:pt x="15" y="6"/>
                    <a:pt x="15" y="3"/>
                  </a:cubicBezTo>
                  <a:cubicBezTo>
                    <a:pt x="15" y="0"/>
                    <a:pt x="15" y="0"/>
                    <a:pt x="15" y="0"/>
                  </a:cubicBezTo>
                  <a:cubicBezTo>
                    <a:pt x="7" y="1"/>
                    <a:pt x="7" y="1"/>
                    <a:pt x="7" y="1"/>
                  </a:cubicBezTo>
                  <a:cubicBezTo>
                    <a:pt x="5" y="2"/>
                    <a:pt x="3"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81" name="Freeform 13"/>
            <p:cNvSpPr>
              <a:spLocks/>
            </p:cNvSpPr>
            <p:nvPr/>
          </p:nvSpPr>
          <p:spPr bwMode="auto">
            <a:xfrm>
              <a:off x="4884147" y="4203109"/>
              <a:ext cx="69850" cy="38100"/>
            </a:xfrm>
            <a:custGeom>
              <a:avLst/>
              <a:gdLst>
                <a:gd name="T0" fmla="*/ 15 w 17"/>
                <a:gd name="T1" fmla="*/ 2 h 9"/>
                <a:gd name="T2" fmla="*/ 9 w 17"/>
                <a:gd name="T3" fmla="*/ 0 h 9"/>
                <a:gd name="T4" fmla="*/ 3 w 17"/>
                <a:gd name="T5" fmla="*/ 3 h 9"/>
                <a:gd name="T6" fmla="*/ 0 w 17"/>
                <a:gd name="T7" fmla="*/ 9 h 9"/>
                <a:gd name="T8" fmla="*/ 17 w 17"/>
                <a:gd name="T9" fmla="*/ 9 h 9"/>
                <a:gd name="T10" fmla="*/ 15 w 17"/>
                <a:gd name="T11" fmla="*/ 2 h 9"/>
              </a:gdLst>
              <a:ahLst/>
              <a:cxnLst>
                <a:cxn ang="0">
                  <a:pos x="T0" y="T1"/>
                </a:cxn>
                <a:cxn ang="0">
                  <a:pos x="T2" y="T3"/>
                </a:cxn>
                <a:cxn ang="0">
                  <a:pos x="T4" y="T5"/>
                </a:cxn>
                <a:cxn ang="0">
                  <a:pos x="T6" y="T7"/>
                </a:cxn>
                <a:cxn ang="0">
                  <a:pos x="T8" y="T9"/>
                </a:cxn>
                <a:cxn ang="0">
                  <a:pos x="T10" y="T11"/>
                </a:cxn>
              </a:cxnLst>
              <a:rect l="0" t="0" r="r" b="b"/>
              <a:pathLst>
                <a:path w="17" h="9">
                  <a:moveTo>
                    <a:pt x="15" y="2"/>
                  </a:moveTo>
                  <a:cubicBezTo>
                    <a:pt x="14" y="1"/>
                    <a:pt x="12" y="0"/>
                    <a:pt x="9" y="0"/>
                  </a:cubicBezTo>
                  <a:cubicBezTo>
                    <a:pt x="7" y="0"/>
                    <a:pt x="5" y="1"/>
                    <a:pt x="3" y="3"/>
                  </a:cubicBezTo>
                  <a:cubicBezTo>
                    <a:pt x="1" y="4"/>
                    <a:pt x="0" y="7"/>
                    <a:pt x="0" y="9"/>
                  </a:cubicBezTo>
                  <a:cubicBezTo>
                    <a:pt x="17" y="9"/>
                    <a:pt x="17" y="9"/>
                    <a:pt x="17" y="9"/>
                  </a:cubicBezTo>
                  <a:cubicBezTo>
                    <a:pt x="17" y="6"/>
                    <a:pt x="16" y="4"/>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82" name="Freeform 14"/>
            <p:cNvSpPr>
              <a:spLocks noEditPoints="1"/>
            </p:cNvSpPr>
            <p:nvPr/>
          </p:nvSpPr>
          <p:spPr bwMode="auto">
            <a:xfrm>
              <a:off x="4083051" y="3851275"/>
              <a:ext cx="949325" cy="757238"/>
            </a:xfrm>
            <a:custGeom>
              <a:avLst/>
              <a:gdLst>
                <a:gd name="T0" fmla="*/ 96 w 233"/>
                <a:gd name="T1" fmla="*/ 57 h 184"/>
                <a:gd name="T2" fmla="*/ 0 w 233"/>
                <a:gd name="T3" fmla="*/ 130 h 184"/>
                <a:gd name="T4" fmla="*/ 233 w 233"/>
                <a:gd name="T5" fmla="*/ 26 h 184"/>
                <a:gd name="T6" fmla="*/ 170 w 233"/>
                <a:gd name="T7" fmla="*/ 81 h 184"/>
                <a:gd name="T8" fmla="*/ 176 w 233"/>
                <a:gd name="T9" fmla="*/ 88 h 184"/>
                <a:gd name="T10" fmla="*/ 187 w 233"/>
                <a:gd name="T11" fmla="*/ 81 h 184"/>
                <a:gd name="T12" fmla="*/ 178 w 233"/>
                <a:gd name="T13" fmla="*/ 89 h 184"/>
                <a:gd name="T14" fmla="*/ 170 w 233"/>
                <a:gd name="T15" fmla="*/ 113 h 184"/>
                <a:gd name="T16" fmla="*/ 58 w 233"/>
                <a:gd name="T17" fmla="*/ 113 h 184"/>
                <a:gd name="T18" fmla="*/ 98 w 233"/>
                <a:gd name="T19" fmla="*/ 113 h 184"/>
                <a:gd name="T20" fmla="*/ 69 w 233"/>
                <a:gd name="T21" fmla="*/ 101 h 184"/>
                <a:gd name="T22" fmla="*/ 100 w 233"/>
                <a:gd name="T23" fmla="*/ 167 h 184"/>
                <a:gd name="T24" fmla="*/ 86 w 233"/>
                <a:gd name="T25" fmla="*/ 170 h 184"/>
                <a:gd name="T26" fmla="*/ 78 w 233"/>
                <a:gd name="T27" fmla="*/ 168 h 184"/>
                <a:gd name="T28" fmla="*/ 83 w 233"/>
                <a:gd name="T29" fmla="*/ 164 h 184"/>
                <a:gd name="T30" fmla="*/ 97 w 233"/>
                <a:gd name="T31" fmla="*/ 164 h 184"/>
                <a:gd name="T32" fmla="*/ 96 w 233"/>
                <a:gd name="T33" fmla="*/ 153 h 184"/>
                <a:gd name="T34" fmla="*/ 84 w 233"/>
                <a:gd name="T35" fmla="*/ 146 h 184"/>
                <a:gd name="T36" fmla="*/ 78 w 233"/>
                <a:gd name="T37" fmla="*/ 136 h 184"/>
                <a:gd name="T38" fmla="*/ 88 w 233"/>
                <a:gd name="T39" fmla="*/ 125 h 184"/>
                <a:gd name="T40" fmla="*/ 103 w 233"/>
                <a:gd name="T41" fmla="*/ 131 h 184"/>
                <a:gd name="T42" fmla="*/ 86 w 233"/>
                <a:gd name="T43" fmla="*/ 130 h 184"/>
                <a:gd name="T44" fmla="*/ 84 w 233"/>
                <a:gd name="T45" fmla="*/ 138 h 184"/>
                <a:gd name="T46" fmla="*/ 93 w 233"/>
                <a:gd name="T47" fmla="*/ 145 h 184"/>
                <a:gd name="T48" fmla="*/ 104 w 233"/>
                <a:gd name="T49" fmla="*/ 154 h 184"/>
                <a:gd name="T50" fmla="*/ 126 w 233"/>
                <a:gd name="T51" fmla="*/ 142 h 184"/>
                <a:gd name="T52" fmla="*/ 119 w 233"/>
                <a:gd name="T53" fmla="*/ 164 h 184"/>
                <a:gd name="T54" fmla="*/ 126 w 233"/>
                <a:gd name="T55" fmla="*/ 169 h 184"/>
                <a:gd name="T56" fmla="*/ 113 w 233"/>
                <a:gd name="T57" fmla="*/ 142 h 184"/>
                <a:gd name="T58" fmla="*/ 113 w 233"/>
                <a:gd name="T59" fmla="*/ 137 h 184"/>
                <a:gd name="T60" fmla="*/ 118 w 233"/>
                <a:gd name="T61" fmla="*/ 137 h 184"/>
                <a:gd name="T62" fmla="*/ 128 w 233"/>
                <a:gd name="T63" fmla="*/ 83 h 184"/>
                <a:gd name="T64" fmla="*/ 128 w 233"/>
                <a:gd name="T65" fmla="*/ 113 h 184"/>
                <a:gd name="T66" fmla="*/ 121 w 233"/>
                <a:gd name="T67" fmla="*/ 86 h 184"/>
                <a:gd name="T68" fmla="*/ 128 w 233"/>
                <a:gd name="T69" fmla="*/ 81 h 184"/>
                <a:gd name="T70" fmla="*/ 151 w 233"/>
                <a:gd name="T71" fmla="*/ 169 h 184"/>
                <a:gd name="T72" fmla="*/ 141 w 233"/>
                <a:gd name="T73" fmla="*/ 170 h 184"/>
                <a:gd name="T74" fmla="*/ 142 w 233"/>
                <a:gd name="T75" fmla="*/ 150 h 184"/>
                <a:gd name="T76" fmla="*/ 134 w 233"/>
                <a:gd name="T77" fmla="*/ 145 h 184"/>
                <a:gd name="T78" fmla="*/ 156 w 233"/>
                <a:gd name="T79" fmla="*/ 149 h 184"/>
                <a:gd name="T80" fmla="*/ 156 w 233"/>
                <a:gd name="T81" fmla="*/ 113 h 184"/>
                <a:gd name="T82" fmla="*/ 146 w 233"/>
                <a:gd name="T83" fmla="*/ 114 h 184"/>
                <a:gd name="T84" fmla="*/ 139 w 233"/>
                <a:gd name="T85" fmla="*/ 81 h 184"/>
                <a:gd name="T86" fmla="*/ 153 w 233"/>
                <a:gd name="T87" fmla="*/ 107 h 184"/>
                <a:gd name="T88" fmla="*/ 161 w 233"/>
                <a:gd name="T89" fmla="*/ 81 h 184"/>
                <a:gd name="T90" fmla="*/ 180 w 233"/>
                <a:gd name="T91" fmla="*/ 141 h 184"/>
                <a:gd name="T92" fmla="*/ 172 w 233"/>
                <a:gd name="T93" fmla="*/ 163 h 184"/>
                <a:gd name="T94" fmla="*/ 188 w 233"/>
                <a:gd name="T95" fmla="*/ 168 h 184"/>
                <a:gd name="T96" fmla="*/ 164 w 233"/>
                <a:gd name="T97" fmla="*/ 154 h 184"/>
                <a:gd name="T98" fmla="*/ 188 w 233"/>
                <a:gd name="T99" fmla="*/ 138 h 184"/>
                <a:gd name="T100" fmla="*/ 205 w 233"/>
                <a:gd name="T101" fmla="*/ 81 h 184"/>
                <a:gd name="T102" fmla="*/ 218 w 233"/>
                <a:gd name="T103" fmla="*/ 99 h 184"/>
                <a:gd name="T104" fmla="*/ 206 w 233"/>
                <a:gd name="T105" fmla="*/ 110 h 184"/>
                <a:gd name="T106" fmla="*/ 205 w 233"/>
                <a:gd name="T107" fmla="*/ 114 h 184"/>
                <a:gd name="T108" fmla="*/ 195 w 233"/>
                <a:gd name="T109" fmla="*/ 85 h 184"/>
                <a:gd name="T110" fmla="*/ 199 w 233"/>
                <a:gd name="T111" fmla="*/ 154 h 184"/>
                <a:gd name="T112" fmla="*/ 194 w 233"/>
                <a:gd name="T113" fmla="*/ 122 h 184"/>
                <a:gd name="T114" fmla="*/ 200 w 233"/>
                <a:gd name="T115" fmla="*/ 152 h 184"/>
                <a:gd name="T116" fmla="*/ 205 w 233"/>
                <a:gd name="T117" fmla="*/ 15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184">
                  <a:moveTo>
                    <a:pt x="204" y="32"/>
                  </a:moveTo>
                  <a:cubicBezTo>
                    <a:pt x="194" y="12"/>
                    <a:pt x="174" y="0"/>
                    <a:pt x="154" y="0"/>
                  </a:cubicBezTo>
                  <a:cubicBezTo>
                    <a:pt x="123" y="0"/>
                    <a:pt x="99" y="24"/>
                    <a:pt x="96" y="57"/>
                  </a:cubicBezTo>
                  <a:cubicBezTo>
                    <a:pt x="94" y="56"/>
                    <a:pt x="91" y="56"/>
                    <a:pt x="89" y="56"/>
                  </a:cubicBezTo>
                  <a:cubicBezTo>
                    <a:pt x="74" y="56"/>
                    <a:pt x="61" y="64"/>
                    <a:pt x="52" y="77"/>
                  </a:cubicBezTo>
                  <a:cubicBezTo>
                    <a:pt x="24" y="75"/>
                    <a:pt x="0" y="99"/>
                    <a:pt x="0" y="130"/>
                  </a:cubicBezTo>
                  <a:cubicBezTo>
                    <a:pt x="0" y="160"/>
                    <a:pt x="22" y="184"/>
                    <a:pt x="50" y="184"/>
                  </a:cubicBezTo>
                  <a:cubicBezTo>
                    <a:pt x="151" y="184"/>
                    <a:pt x="204" y="184"/>
                    <a:pt x="233" y="184"/>
                  </a:cubicBezTo>
                  <a:cubicBezTo>
                    <a:pt x="233" y="26"/>
                    <a:pt x="233" y="26"/>
                    <a:pt x="233" y="26"/>
                  </a:cubicBezTo>
                  <a:cubicBezTo>
                    <a:pt x="231" y="26"/>
                    <a:pt x="229" y="25"/>
                    <a:pt x="227" y="25"/>
                  </a:cubicBezTo>
                  <a:cubicBezTo>
                    <a:pt x="219" y="25"/>
                    <a:pt x="211" y="28"/>
                    <a:pt x="204" y="32"/>
                  </a:cubicBezTo>
                  <a:close/>
                  <a:moveTo>
                    <a:pt x="170" y="81"/>
                  </a:moveTo>
                  <a:cubicBezTo>
                    <a:pt x="175" y="81"/>
                    <a:pt x="175" y="81"/>
                    <a:pt x="175" y="81"/>
                  </a:cubicBezTo>
                  <a:cubicBezTo>
                    <a:pt x="175" y="88"/>
                    <a:pt x="175" y="88"/>
                    <a:pt x="175" y="88"/>
                  </a:cubicBezTo>
                  <a:cubicBezTo>
                    <a:pt x="176" y="88"/>
                    <a:pt x="176" y="88"/>
                    <a:pt x="176" y="88"/>
                  </a:cubicBezTo>
                  <a:cubicBezTo>
                    <a:pt x="176" y="86"/>
                    <a:pt x="177" y="84"/>
                    <a:pt x="179" y="83"/>
                  </a:cubicBezTo>
                  <a:cubicBezTo>
                    <a:pt x="180" y="81"/>
                    <a:pt x="182" y="81"/>
                    <a:pt x="184" y="81"/>
                  </a:cubicBezTo>
                  <a:cubicBezTo>
                    <a:pt x="185" y="81"/>
                    <a:pt x="186" y="81"/>
                    <a:pt x="187" y="81"/>
                  </a:cubicBezTo>
                  <a:cubicBezTo>
                    <a:pt x="187" y="87"/>
                    <a:pt x="187" y="87"/>
                    <a:pt x="187" y="87"/>
                  </a:cubicBezTo>
                  <a:cubicBezTo>
                    <a:pt x="186" y="86"/>
                    <a:pt x="185" y="86"/>
                    <a:pt x="183" y="86"/>
                  </a:cubicBezTo>
                  <a:cubicBezTo>
                    <a:pt x="181" y="86"/>
                    <a:pt x="179" y="87"/>
                    <a:pt x="178" y="89"/>
                  </a:cubicBezTo>
                  <a:cubicBezTo>
                    <a:pt x="176" y="91"/>
                    <a:pt x="175" y="94"/>
                    <a:pt x="175" y="97"/>
                  </a:cubicBezTo>
                  <a:cubicBezTo>
                    <a:pt x="175" y="113"/>
                    <a:pt x="175" y="113"/>
                    <a:pt x="175" y="113"/>
                  </a:cubicBezTo>
                  <a:cubicBezTo>
                    <a:pt x="170" y="113"/>
                    <a:pt x="170" y="113"/>
                    <a:pt x="170" y="113"/>
                  </a:cubicBezTo>
                  <a:lnTo>
                    <a:pt x="170" y="81"/>
                  </a:lnTo>
                  <a:close/>
                  <a:moveTo>
                    <a:pt x="64" y="113"/>
                  </a:moveTo>
                  <a:cubicBezTo>
                    <a:pt x="58" y="113"/>
                    <a:pt x="58" y="113"/>
                    <a:pt x="58" y="113"/>
                  </a:cubicBezTo>
                  <a:cubicBezTo>
                    <a:pt x="75" y="69"/>
                    <a:pt x="75" y="69"/>
                    <a:pt x="75" y="69"/>
                  </a:cubicBezTo>
                  <a:cubicBezTo>
                    <a:pt x="81" y="69"/>
                    <a:pt x="81" y="69"/>
                    <a:pt x="81" y="69"/>
                  </a:cubicBezTo>
                  <a:cubicBezTo>
                    <a:pt x="98" y="113"/>
                    <a:pt x="98" y="113"/>
                    <a:pt x="98" y="113"/>
                  </a:cubicBezTo>
                  <a:cubicBezTo>
                    <a:pt x="92" y="113"/>
                    <a:pt x="92" y="113"/>
                    <a:pt x="92" y="113"/>
                  </a:cubicBezTo>
                  <a:cubicBezTo>
                    <a:pt x="88" y="101"/>
                    <a:pt x="88" y="101"/>
                    <a:pt x="88" y="101"/>
                  </a:cubicBezTo>
                  <a:cubicBezTo>
                    <a:pt x="69" y="101"/>
                    <a:pt x="69" y="101"/>
                    <a:pt x="69" y="101"/>
                  </a:cubicBezTo>
                  <a:lnTo>
                    <a:pt x="64" y="113"/>
                  </a:lnTo>
                  <a:close/>
                  <a:moveTo>
                    <a:pt x="103" y="164"/>
                  </a:moveTo>
                  <a:cubicBezTo>
                    <a:pt x="103" y="165"/>
                    <a:pt x="101" y="166"/>
                    <a:pt x="100" y="167"/>
                  </a:cubicBezTo>
                  <a:cubicBezTo>
                    <a:pt x="98" y="168"/>
                    <a:pt x="97" y="169"/>
                    <a:pt x="95" y="170"/>
                  </a:cubicBezTo>
                  <a:cubicBezTo>
                    <a:pt x="93" y="170"/>
                    <a:pt x="91" y="170"/>
                    <a:pt x="89" y="170"/>
                  </a:cubicBezTo>
                  <a:cubicBezTo>
                    <a:pt x="88" y="170"/>
                    <a:pt x="87" y="170"/>
                    <a:pt x="86" y="170"/>
                  </a:cubicBezTo>
                  <a:cubicBezTo>
                    <a:pt x="85" y="170"/>
                    <a:pt x="84" y="170"/>
                    <a:pt x="83" y="169"/>
                  </a:cubicBezTo>
                  <a:cubicBezTo>
                    <a:pt x="82" y="169"/>
                    <a:pt x="81" y="169"/>
                    <a:pt x="80" y="169"/>
                  </a:cubicBezTo>
                  <a:cubicBezTo>
                    <a:pt x="79" y="168"/>
                    <a:pt x="78" y="168"/>
                    <a:pt x="78" y="168"/>
                  </a:cubicBezTo>
                  <a:cubicBezTo>
                    <a:pt x="78" y="161"/>
                    <a:pt x="78" y="161"/>
                    <a:pt x="78" y="161"/>
                  </a:cubicBezTo>
                  <a:cubicBezTo>
                    <a:pt x="78" y="162"/>
                    <a:pt x="79" y="163"/>
                    <a:pt x="80" y="163"/>
                  </a:cubicBezTo>
                  <a:cubicBezTo>
                    <a:pt x="81" y="164"/>
                    <a:pt x="82" y="164"/>
                    <a:pt x="83" y="164"/>
                  </a:cubicBezTo>
                  <a:cubicBezTo>
                    <a:pt x="84" y="165"/>
                    <a:pt x="85" y="165"/>
                    <a:pt x="87" y="165"/>
                  </a:cubicBezTo>
                  <a:cubicBezTo>
                    <a:pt x="88" y="165"/>
                    <a:pt x="89" y="165"/>
                    <a:pt x="90" y="165"/>
                  </a:cubicBezTo>
                  <a:cubicBezTo>
                    <a:pt x="93" y="165"/>
                    <a:pt x="95" y="165"/>
                    <a:pt x="97" y="164"/>
                  </a:cubicBezTo>
                  <a:cubicBezTo>
                    <a:pt x="98" y="162"/>
                    <a:pt x="99" y="161"/>
                    <a:pt x="99" y="158"/>
                  </a:cubicBezTo>
                  <a:cubicBezTo>
                    <a:pt x="99" y="157"/>
                    <a:pt x="99" y="156"/>
                    <a:pt x="98" y="155"/>
                  </a:cubicBezTo>
                  <a:cubicBezTo>
                    <a:pt x="98" y="154"/>
                    <a:pt x="97" y="154"/>
                    <a:pt x="96" y="153"/>
                  </a:cubicBezTo>
                  <a:cubicBezTo>
                    <a:pt x="95" y="152"/>
                    <a:pt x="94" y="151"/>
                    <a:pt x="93" y="151"/>
                  </a:cubicBezTo>
                  <a:cubicBezTo>
                    <a:pt x="92" y="150"/>
                    <a:pt x="90" y="149"/>
                    <a:pt x="89" y="149"/>
                  </a:cubicBezTo>
                  <a:cubicBezTo>
                    <a:pt x="87" y="148"/>
                    <a:pt x="86" y="147"/>
                    <a:pt x="84" y="146"/>
                  </a:cubicBezTo>
                  <a:cubicBezTo>
                    <a:pt x="83" y="145"/>
                    <a:pt x="82" y="144"/>
                    <a:pt x="81" y="143"/>
                  </a:cubicBezTo>
                  <a:cubicBezTo>
                    <a:pt x="80" y="143"/>
                    <a:pt x="79" y="141"/>
                    <a:pt x="79" y="140"/>
                  </a:cubicBezTo>
                  <a:cubicBezTo>
                    <a:pt x="78" y="139"/>
                    <a:pt x="78" y="137"/>
                    <a:pt x="78" y="136"/>
                  </a:cubicBezTo>
                  <a:cubicBezTo>
                    <a:pt x="78" y="134"/>
                    <a:pt x="78" y="132"/>
                    <a:pt x="79" y="130"/>
                  </a:cubicBezTo>
                  <a:cubicBezTo>
                    <a:pt x="80" y="129"/>
                    <a:pt x="81" y="128"/>
                    <a:pt x="83" y="127"/>
                  </a:cubicBezTo>
                  <a:cubicBezTo>
                    <a:pt x="84" y="126"/>
                    <a:pt x="86" y="125"/>
                    <a:pt x="88" y="125"/>
                  </a:cubicBezTo>
                  <a:cubicBezTo>
                    <a:pt x="89" y="124"/>
                    <a:pt x="91" y="124"/>
                    <a:pt x="93" y="124"/>
                  </a:cubicBezTo>
                  <a:cubicBezTo>
                    <a:pt x="98" y="124"/>
                    <a:pt x="101" y="124"/>
                    <a:pt x="103" y="125"/>
                  </a:cubicBezTo>
                  <a:cubicBezTo>
                    <a:pt x="103" y="131"/>
                    <a:pt x="103" y="131"/>
                    <a:pt x="103" y="131"/>
                  </a:cubicBezTo>
                  <a:cubicBezTo>
                    <a:pt x="100" y="130"/>
                    <a:pt x="97" y="129"/>
                    <a:pt x="93" y="129"/>
                  </a:cubicBezTo>
                  <a:cubicBezTo>
                    <a:pt x="92" y="129"/>
                    <a:pt x="90" y="129"/>
                    <a:pt x="89" y="129"/>
                  </a:cubicBezTo>
                  <a:cubicBezTo>
                    <a:pt x="88" y="129"/>
                    <a:pt x="87" y="130"/>
                    <a:pt x="86" y="130"/>
                  </a:cubicBezTo>
                  <a:cubicBezTo>
                    <a:pt x="85" y="131"/>
                    <a:pt x="85" y="131"/>
                    <a:pt x="84" y="132"/>
                  </a:cubicBezTo>
                  <a:cubicBezTo>
                    <a:pt x="83" y="133"/>
                    <a:pt x="83" y="134"/>
                    <a:pt x="83" y="135"/>
                  </a:cubicBezTo>
                  <a:cubicBezTo>
                    <a:pt x="83" y="136"/>
                    <a:pt x="83" y="137"/>
                    <a:pt x="84" y="138"/>
                  </a:cubicBezTo>
                  <a:cubicBezTo>
                    <a:pt x="84" y="139"/>
                    <a:pt x="85" y="140"/>
                    <a:pt x="86" y="141"/>
                  </a:cubicBezTo>
                  <a:cubicBezTo>
                    <a:pt x="87" y="141"/>
                    <a:pt x="88" y="142"/>
                    <a:pt x="89" y="143"/>
                  </a:cubicBezTo>
                  <a:cubicBezTo>
                    <a:pt x="90" y="143"/>
                    <a:pt x="91" y="144"/>
                    <a:pt x="93" y="145"/>
                  </a:cubicBezTo>
                  <a:cubicBezTo>
                    <a:pt x="94" y="146"/>
                    <a:pt x="96" y="146"/>
                    <a:pt x="97" y="147"/>
                  </a:cubicBezTo>
                  <a:cubicBezTo>
                    <a:pt x="99" y="148"/>
                    <a:pt x="100" y="149"/>
                    <a:pt x="101" y="150"/>
                  </a:cubicBezTo>
                  <a:cubicBezTo>
                    <a:pt x="102" y="151"/>
                    <a:pt x="103" y="152"/>
                    <a:pt x="104" y="154"/>
                  </a:cubicBezTo>
                  <a:cubicBezTo>
                    <a:pt x="104" y="155"/>
                    <a:pt x="105" y="156"/>
                    <a:pt x="105" y="158"/>
                  </a:cubicBezTo>
                  <a:cubicBezTo>
                    <a:pt x="105" y="160"/>
                    <a:pt x="104" y="162"/>
                    <a:pt x="103" y="164"/>
                  </a:cubicBezTo>
                  <a:close/>
                  <a:moveTo>
                    <a:pt x="126" y="142"/>
                  </a:moveTo>
                  <a:cubicBezTo>
                    <a:pt x="118" y="142"/>
                    <a:pt x="118" y="142"/>
                    <a:pt x="118" y="142"/>
                  </a:cubicBezTo>
                  <a:cubicBezTo>
                    <a:pt x="118" y="160"/>
                    <a:pt x="118" y="160"/>
                    <a:pt x="118" y="160"/>
                  </a:cubicBezTo>
                  <a:cubicBezTo>
                    <a:pt x="118" y="162"/>
                    <a:pt x="118" y="163"/>
                    <a:pt x="119" y="164"/>
                  </a:cubicBezTo>
                  <a:cubicBezTo>
                    <a:pt x="120" y="165"/>
                    <a:pt x="121" y="166"/>
                    <a:pt x="123" y="166"/>
                  </a:cubicBezTo>
                  <a:cubicBezTo>
                    <a:pt x="124" y="166"/>
                    <a:pt x="125" y="165"/>
                    <a:pt x="126" y="165"/>
                  </a:cubicBezTo>
                  <a:cubicBezTo>
                    <a:pt x="126" y="169"/>
                    <a:pt x="126" y="169"/>
                    <a:pt x="126" y="169"/>
                  </a:cubicBezTo>
                  <a:cubicBezTo>
                    <a:pt x="125" y="170"/>
                    <a:pt x="123" y="170"/>
                    <a:pt x="121" y="170"/>
                  </a:cubicBezTo>
                  <a:cubicBezTo>
                    <a:pt x="116" y="170"/>
                    <a:pt x="113" y="167"/>
                    <a:pt x="113" y="161"/>
                  </a:cubicBezTo>
                  <a:cubicBezTo>
                    <a:pt x="113" y="142"/>
                    <a:pt x="113" y="142"/>
                    <a:pt x="113" y="142"/>
                  </a:cubicBezTo>
                  <a:cubicBezTo>
                    <a:pt x="107" y="142"/>
                    <a:pt x="107" y="142"/>
                    <a:pt x="107" y="142"/>
                  </a:cubicBezTo>
                  <a:cubicBezTo>
                    <a:pt x="107" y="137"/>
                    <a:pt x="107" y="137"/>
                    <a:pt x="107" y="137"/>
                  </a:cubicBezTo>
                  <a:cubicBezTo>
                    <a:pt x="113" y="137"/>
                    <a:pt x="113" y="137"/>
                    <a:pt x="113" y="137"/>
                  </a:cubicBezTo>
                  <a:cubicBezTo>
                    <a:pt x="113" y="130"/>
                    <a:pt x="113" y="130"/>
                    <a:pt x="113" y="130"/>
                  </a:cubicBezTo>
                  <a:cubicBezTo>
                    <a:pt x="118" y="128"/>
                    <a:pt x="118" y="128"/>
                    <a:pt x="118" y="128"/>
                  </a:cubicBezTo>
                  <a:cubicBezTo>
                    <a:pt x="118" y="137"/>
                    <a:pt x="118" y="137"/>
                    <a:pt x="118" y="137"/>
                  </a:cubicBezTo>
                  <a:cubicBezTo>
                    <a:pt x="126" y="137"/>
                    <a:pt x="126" y="137"/>
                    <a:pt x="126" y="137"/>
                  </a:cubicBezTo>
                  <a:lnTo>
                    <a:pt x="126" y="142"/>
                  </a:lnTo>
                  <a:close/>
                  <a:moveTo>
                    <a:pt x="128" y="83"/>
                  </a:moveTo>
                  <a:cubicBezTo>
                    <a:pt x="109" y="109"/>
                    <a:pt x="109" y="109"/>
                    <a:pt x="109" y="109"/>
                  </a:cubicBezTo>
                  <a:cubicBezTo>
                    <a:pt x="128" y="109"/>
                    <a:pt x="128" y="109"/>
                    <a:pt x="128" y="109"/>
                  </a:cubicBezTo>
                  <a:cubicBezTo>
                    <a:pt x="128" y="113"/>
                    <a:pt x="128" y="113"/>
                    <a:pt x="128" y="113"/>
                  </a:cubicBezTo>
                  <a:cubicBezTo>
                    <a:pt x="102" y="113"/>
                    <a:pt x="102" y="113"/>
                    <a:pt x="102" y="113"/>
                  </a:cubicBezTo>
                  <a:cubicBezTo>
                    <a:pt x="102" y="112"/>
                    <a:pt x="102" y="112"/>
                    <a:pt x="102" y="112"/>
                  </a:cubicBezTo>
                  <a:cubicBezTo>
                    <a:pt x="121" y="86"/>
                    <a:pt x="121" y="86"/>
                    <a:pt x="121" y="86"/>
                  </a:cubicBezTo>
                  <a:cubicBezTo>
                    <a:pt x="104" y="86"/>
                    <a:pt x="104" y="86"/>
                    <a:pt x="104" y="86"/>
                  </a:cubicBezTo>
                  <a:cubicBezTo>
                    <a:pt x="104" y="81"/>
                    <a:pt x="104" y="81"/>
                    <a:pt x="104" y="81"/>
                  </a:cubicBezTo>
                  <a:cubicBezTo>
                    <a:pt x="128" y="81"/>
                    <a:pt x="128" y="81"/>
                    <a:pt x="128" y="81"/>
                  </a:cubicBezTo>
                  <a:lnTo>
                    <a:pt x="128" y="83"/>
                  </a:lnTo>
                  <a:close/>
                  <a:moveTo>
                    <a:pt x="156" y="169"/>
                  </a:moveTo>
                  <a:cubicBezTo>
                    <a:pt x="151" y="169"/>
                    <a:pt x="151" y="169"/>
                    <a:pt x="151" y="169"/>
                  </a:cubicBezTo>
                  <a:cubicBezTo>
                    <a:pt x="151" y="164"/>
                    <a:pt x="151" y="164"/>
                    <a:pt x="151" y="164"/>
                  </a:cubicBezTo>
                  <a:cubicBezTo>
                    <a:pt x="151" y="164"/>
                    <a:pt x="151" y="164"/>
                    <a:pt x="151" y="164"/>
                  </a:cubicBezTo>
                  <a:cubicBezTo>
                    <a:pt x="149" y="168"/>
                    <a:pt x="146" y="170"/>
                    <a:pt x="141" y="170"/>
                  </a:cubicBezTo>
                  <a:cubicBezTo>
                    <a:pt x="138" y="170"/>
                    <a:pt x="135" y="169"/>
                    <a:pt x="134" y="168"/>
                  </a:cubicBezTo>
                  <a:cubicBezTo>
                    <a:pt x="132" y="166"/>
                    <a:pt x="131" y="164"/>
                    <a:pt x="131" y="161"/>
                  </a:cubicBezTo>
                  <a:cubicBezTo>
                    <a:pt x="131" y="155"/>
                    <a:pt x="135" y="151"/>
                    <a:pt x="142" y="150"/>
                  </a:cubicBezTo>
                  <a:cubicBezTo>
                    <a:pt x="151" y="149"/>
                    <a:pt x="151" y="149"/>
                    <a:pt x="151" y="149"/>
                  </a:cubicBezTo>
                  <a:cubicBezTo>
                    <a:pt x="151" y="144"/>
                    <a:pt x="149" y="141"/>
                    <a:pt x="145" y="141"/>
                  </a:cubicBezTo>
                  <a:cubicBezTo>
                    <a:pt x="141" y="141"/>
                    <a:pt x="137" y="142"/>
                    <a:pt x="134" y="145"/>
                  </a:cubicBezTo>
                  <a:cubicBezTo>
                    <a:pt x="134" y="140"/>
                    <a:pt x="134" y="140"/>
                    <a:pt x="134" y="140"/>
                  </a:cubicBezTo>
                  <a:cubicBezTo>
                    <a:pt x="137" y="138"/>
                    <a:pt x="141" y="137"/>
                    <a:pt x="145" y="137"/>
                  </a:cubicBezTo>
                  <a:cubicBezTo>
                    <a:pt x="153" y="137"/>
                    <a:pt x="156" y="141"/>
                    <a:pt x="156" y="149"/>
                  </a:cubicBezTo>
                  <a:lnTo>
                    <a:pt x="156" y="169"/>
                  </a:lnTo>
                  <a:close/>
                  <a:moveTo>
                    <a:pt x="161" y="113"/>
                  </a:moveTo>
                  <a:cubicBezTo>
                    <a:pt x="156" y="113"/>
                    <a:pt x="156" y="113"/>
                    <a:pt x="156" y="113"/>
                  </a:cubicBezTo>
                  <a:cubicBezTo>
                    <a:pt x="156" y="108"/>
                    <a:pt x="156" y="108"/>
                    <a:pt x="156" y="108"/>
                  </a:cubicBezTo>
                  <a:cubicBezTo>
                    <a:pt x="156" y="108"/>
                    <a:pt x="156" y="108"/>
                    <a:pt x="156" y="108"/>
                  </a:cubicBezTo>
                  <a:cubicBezTo>
                    <a:pt x="153" y="112"/>
                    <a:pt x="150" y="114"/>
                    <a:pt x="146" y="114"/>
                  </a:cubicBezTo>
                  <a:cubicBezTo>
                    <a:pt x="138" y="114"/>
                    <a:pt x="134" y="110"/>
                    <a:pt x="134" y="101"/>
                  </a:cubicBezTo>
                  <a:cubicBezTo>
                    <a:pt x="134" y="81"/>
                    <a:pt x="134" y="81"/>
                    <a:pt x="134" y="81"/>
                  </a:cubicBezTo>
                  <a:cubicBezTo>
                    <a:pt x="139" y="81"/>
                    <a:pt x="139" y="81"/>
                    <a:pt x="139" y="81"/>
                  </a:cubicBezTo>
                  <a:cubicBezTo>
                    <a:pt x="139" y="100"/>
                    <a:pt x="139" y="100"/>
                    <a:pt x="139" y="100"/>
                  </a:cubicBezTo>
                  <a:cubicBezTo>
                    <a:pt x="139" y="106"/>
                    <a:pt x="142" y="110"/>
                    <a:pt x="147" y="110"/>
                  </a:cubicBezTo>
                  <a:cubicBezTo>
                    <a:pt x="150" y="110"/>
                    <a:pt x="152" y="109"/>
                    <a:pt x="153" y="107"/>
                  </a:cubicBezTo>
                  <a:cubicBezTo>
                    <a:pt x="155" y="105"/>
                    <a:pt x="156" y="103"/>
                    <a:pt x="156" y="100"/>
                  </a:cubicBezTo>
                  <a:cubicBezTo>
                    <a:pt x="156" y="81"/>
                    <a:pt x="156" y="81"/>
                    <a:pt x="156" y="81"/>
                  </a:cubicBezTo>
                  <a:cubicBezTo>
                    <a:pt x="161" y="81"/>
                    <a:pt x="161" y="81"/>
                    <a:pt x="161" y="81"/>
                  </a:cubicBezTo>
                  <a:lnTo>
                    <a:pt x="161" y="113"/>
                  </a:lnTo>
                  <a:close/>
                  <a:moveTo>
                    <a:pt x="188" y="143"/>
                  </a:moveTo>
                  <a:cubicBezTo>
                    <a:pt x="185" y="142"/>
                    <a:pt x="183" y="141"/>
                    <a:pt x="180" y="141"/>
                  </a:cubicBezTo>
                  <a:cubicBezTo>
                    <a:pt x="177" y="141"/>
                    <a:pt x="174" y="142"/>
                    <a:pt x="172" y="144"/>
                  </a:cubicBezTo>
                  <a:cubicBezTo>
                    <a:pt x="170" y="147"/>
                    <a:pt x="169" y="150"/>
                    <a:pt x="169" y="154"/>
                  </a:cubicBezTo>
                  <a:cubicBezTo>
                    <a:pt x="169" y="157"/>
                    <a:pt x="170" y="160"/>
                    <a:pt x="172" y="163"/>
                  </a:cubicBezTo>
                  <a:cubicBezTo>
                    <a:pt x="174" y="165"/>
                    <a:pt x="176" y="166"/>
                    <a:pt x="180" y="166"/>
                  </a:cubicBezTo>
                  <a:cubicBezTo>
                    <a:pt x="182" y="166"/>
                    <a:pt x="185" y="165"/>
                    <a:pt x="188" y="163"/>
                  </a:cubicBezTo>
                  <a:cubicBezTo>
                    <a:pt x="188" y="168"/>
                    <a:pt x="188" y="168"/>
                    <a:pt x="188" y="168"/>
                  </a:cubicBezTo>
                  <a:cubicBezTo>
                    <a:pt x="185" y="169"/>
                    <a:pt x="182" y="170"/>
                    <a:pt x="179" y="170"/>
                  </a:cubicBezTo>
                  <a:cubicBezTo>
                    <a:pt x="174" y="170"/>
                    <a:pt x="171" y="169"/>
                    <a:pt x="168" y="166"/>
                  </a:cubicBezTo>
                  <a:cubicBezTo>
                    <a:pt x="165" y="163"/>
                    <a:pt x="164" y="159"/>
                    <a:pt x="164" y="154"/>
                  </a:cubicBezTo>
                  <a:cubicBezTo>
                    <a:pt x="164" y="149"/>
                    <a:pt x="165" y="145"/>
                    <a:pt x="168" y="141"/>
                  </a:cubicBezTo>
                  <a:cubicBezTo>
                    <a:pt x="171" y="138"/>
                    <a:pt x="175" y="137"/>
                    <a:pt x="180" y="137"/>
                  </a:cubicBezTo>
                  <a:cubicBezTo>
                    <a:pt x="183" y="137"/>
                    <a:pt x="185" y="137"/>
                    <a:pt x="188" y="138"/>
                  </a:cubicBezTo>
                  <a:lnTo>
                    <a:pt x="188" y="143"/>
                  </a:lnTo>
                  <a:close/>
                  <a:moveTo>
                    <a:pt x="195" y="85"/>
                  </a:moveTo>
                  <a:cubicBezTo>
                    <a:pt x="197" y="82"/>
                    <a:pt x="201" y="81"/>
                    <a:pt x="205" y="81"/>
                  </a:cubicBezTo>
                  <a:cubicBezTo>
                    <a:pt x="209" y="81"/>
                    <a:pt x="213" y="82"/>
                    <a:pt x="215" y="85"/>
                  </a:cubicBezTo>
                  <a:cubicBezTo>
                    <a:pt x="217" y="87"/>
                    <a:pt x="218" y="91"/>
                    <a:pt x="218" y="96"/>
                  </a:cubicBezTo>
                  <a:cubicBezTo>
                    <a:pt x="218" y="99"/>
                    <a:pt x="218" y="99"/>
                    <a:pt x="218" y="99"/>
                  </a:cubicBezTo>
                  <a:cubicBezTo>
                    <a:pt x="196" y="99"/>
                    <a:pt x="196" y="99"/>
                    <a:pt x="196" y="99"/>
                  </a:cubicBezTo>
                  <a:cubicBezTo>
                    <a:pt x="196" y="102"/>
                    <a:pt x="197" y="105"/>
                    <a:pt x="199" y="107"/>
                  </a:cubicBezTo>
                  <a:cubicBezTo>
                    <a:pt x="200" y="109"/>
                    <a:pt x="203" y="110"/>
                    <a:pt x="206" y="110"/>
                  </a:cubicBezTo>
                  <a:cubicBezTo>
                    <a:pt x="210" y="110"/>
                    <a:pt x="213" y="109"/>
                    <a:pt x="216" y="106"/>
                  </a:cubicBezTo>
                  <a:cubicBezTo>
                    <a:pt x="216" y="111"/>
                    <a:pt x="216" y="111"/>
                    <a:pt x="216" y="111"/>
                  </a:cubicBezTo>
                  <a:cubicBezTo>
                    <a:pt x="213" y="113"/>
                    <a:pt x="210" y="114"/>
                    <a:pt x="205" y="114"/>
                  </a:cubicBezTo>
                  <a:cubicBezTo>
                    <a:pt x="200" y="114"/>
                    <a:pt x="197" y="113"/>
                    <a:pt x="194" y="110"/>
                  </a:cubicBezTo>
                  <a:cubicBezTo>
                    <a:pt x="192" y="107"/>
                    <a:pt x="190" y="103"/>
                    <a:pt x="190" y="98"/>
                  </a:cubicBezTo>
                  <a:cubicBezTo>
                    <a:pt x="190" y="93"/>
                    <a:pt x="192" y="88"/>
                    <a:pt x="195" y="85"/>
                  </a:cubicBezTo>
                  <a:close/>
                  <a:moveTo>
                    <a:pt x="214" y="169"/>
                  </a:moveTo>
                  <a:cubicBezTo>
                    <a:pt x="200" y="154"/>
                    <a:pt x="200" y="154"/>
                    <a:pt x="200" y="154"/>
                  </a:cubicBezTo>
                  <a:cubicBezTo>
                    <a:pt x="199" y="154"/>
                    <a:pt x="199" y="154"/>
                    <a:pt x="199" y="154"/>
                  </a:cubicBezTo>
                  <a:cubicBezTo>
                    <a:pt x="199" y="169"/>
                    <a:pt x="199" y="169"/>
                    <a:pt x="199" y="169"/>
                  </a:cubicBezTo>
                  <a:cubicBezTo>
                    <a:pt x="194" y="169"/>
                    <a:pt x="194" y="169"/>
                    <a:pt x="194" y="169"/>
                  </a:cubicBezTo>
                  <a:cubicBezTo>
                    <a:pt x="194" y="122"/>
                    <a:pt x="194" y="122"/>
                    <a:pt x="194" y="122"/>
                  </a:cubicBezTo>
                  <a:cubicBezTo>
                    <a:pt x="199" y="122"/>
                    <a:pt x="199" y="122"/>
                    <a:pt x="199" y="122"/>
                  </a:cubicBezTo>
                  <a:cubicBezTo>
                    <a:pt x="199" y="152"/>
                    <a:pt x="199" y="152"/>
                    <a:pt x="199" y="152"/>
                  </a:cubicBezTo>
                  <a:cubicBezTo>
                    <a:pt x="200" y="152"/>
                    <a:pt x="200" y="152"/>
                    <a:pt x="200" y="152"/>
                  </a:cubicBezTo>
                  <a:cubicBezTo>
                    <a:pt x="213" y="137"/>
                    <a:pt x="213" y="137"/>
                    <a:pt x="213" y="137"/>
                  </a:cubicBezTo>
                  <a:cubicBezTo>
                    <a:pt x="220" y="137"/>
                    <a:pt x="220" y="137"/>
                    <a:pt x="220" y="137"/>
                  </a:cubicBezTo>
                  <a:cubicBezTo>
                    <a:pt x="205" y="153"/>
                    <a:pt x="205" y="153"/>
                    <a:pt x="205" y="153"/>
                  </a:cubicBezTo>
                  <a:cubicBezTo>
                    <a:pt x="221" y="169"/>
                    <a:pt x="221" y="169"/>
                    <a:pt x="221" y="169"/>
                  </a:cubicBezTo>
                  <a:lnTo>
                    <a:pt x="214"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83" name="Freeform 15"/>
            <p:cNvSpPr>
              <a:spLocks noEditPoints="1"/>
            </p:cNvSpPr>
            <p:nvPr/>
          </p:nvSpPr>
          <p:spPr bwMode="auto">
            <a:xfrm>
              <a:off x="5076826" y="3752850"/>
              <a:ext cx="354013" cy="1117600"/>
            </a:xfrm>
            <a:custGeom>
              <a:avLst/>
              <a:gdLst>
                <a:gd name="T0" fmla="*/ 223 w 223"/>
                <a:gd name="T1" fmla="*/ 704 h 704"/>
                <a:gd name="T2" fmla="*/ 0 w 223"/>
                <a:gd name="T3" fmla="*/ 0 h 704"/>
                <a:gd name="T4" fmla="*/ 185 w 223"/>
                <a:gd name="T5" fmla="*/ 482 h 704"/>
                <a:gd name="T6" fmla="*/ 126 w 223"/>
                <a:gd name="T7" fmla="*/ 419 h 704"/>
                <a:gd name="T8" fmla="*/ 185 w 223"/>
                <a:gd name="T9" fmla="*/ 482 h 704"/>
                <a:gd name="T10" fmla="*/ 126 w 223"/>
                <a:gd name="T11" fmla="*/ 207 h 704"/>
                <a:gd name="T12" fmla="*/ 185 w 223"/>
                <a:gd name="T13" fmla="*/ 148 h 704"/>
                <a:gd name="T14" fmla="*/ 123 w 223"/>
                <a:gd name="T15" fmla="*/ 57 h 704"/>
                <a:gd name="T16" fmla="*/ 185 w 223"/>
                <a:gd name="T17" fmla="*/ 117 h 704"/>
                <a:gd name="T18" fmla="*/ 123 w 223"/>
                <a:gd name="T19" fmla="*/ 57 h 704"/>
                <a:gd name="T20" fmla="*/ 185 w 223"/>
                <a:gd name="T21" fmla="*/ 238 h 704"/>
                <a:gd name="T22" fmla="*/ 123 w 223"/>
                <a:gd name="T23" fmla="*/ 298 h 704"/>
                <a:gd name="T24" fmla="*/ 123 w 223"/>
                <a:gd name="T25" fmla="*/ 329 h 704"/>
                <a:gd name="T26" fmla="*/ 185 w 223"/>
                <a:gd name="T27" fmla="*/ 391 h 704"/>
                <a:gd name="T28" fmla="*/ 123 w 223"/>
                <a:gd name="T29" fmla="*/ 329 h 704"/>
                <a:gd name="T30" fmla="*/ 185 w 223"/>
                <a:gd name="T31" fmla="*/ 510 h 704"/>
                <a:gd name="T32" fmla="*/ 123 w 223"/>
                <a:gd name="T33" fmla="*/ 570 h 704"/>
                <a:gd name="T34" fmla="*/ 34 w 223"/>
                <a:gd name="T35" fmla="*/ 57 h 704"/>
                <a:gd name="T36" fmla="*/ 95 w 223"/>
                <a:gd name="T37" fmla="*/ 117 h 704"/>
                <a:gd name="T38" fmla="*/ 34 w 223"/>
                <a:gd name="T39" fmla="*/ 57 h 704"/>
                <a:gd name="T40" fmla="*/ 95 w 223"/>
                <a:gd name="T41" fmla="*/ 148 h 704"/>
                <a:gd name="T42" fmla="*/ 34 w 223"/>
                <a:gd name="T43" fmla="*/ 207 h 704"/>
                <a:gd name="T44" fmla="*/ 34 w 223"/>
                <a:gd name="T45" fmla="*/ 238 h 704"/>
                <a:gd name="T46" fmla="*/ 95 w 223"/>
                <a:gd name="T47" fmla="*/ 298 h 704"/>
                <a:gd name="T48" fmla="*/ 34 w 223"/>
                <a:gd name="T49" fmla="*/ 238 h 704"/>
                <a:gd name="T50" fmla="*/ 95 w 223"/>
                <a:gd name="T51" fmla="*/ 329 h 704"/>
                <a:gd name="T52" fmla="*/ 34 w 223"/>
                <a:gd name="T53" fmla="*/ 391 h 704"/>
                <a:gd name="T54" fmla="*/ 34 w 223"/>
                <a:gd name="T55" fmla="*/ 419 h 704"/>
                <a:gd name="T56" fmla="*/ 95 w 223"/>
                <a:gd name="T57" fmla="*/ 482 h 704"/>
                <a:gd name="T58" fmla="*/ 34 w 223"/>
                <a:gd name="T59" fmla="*/ 419 h 704"/>
                <a:gd name="T60" fmla="*/ 95 w 223"/>
                <a:gd name="T61" fmla="*/ 510 h 704"/>
                <a:gd name="T62" fmla="*/ 34 w 223"/>
                <a:gd name="T63" fmla="*/ 57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704">
                  <a:moveTo>
                    <a:pt x="0" y="704"/>
                  </a:moveTo>
                  <a:lnTo>
                    <a:pt x="223" y="704"/>
                  </a:lnTo>
                  <a:lnTo>
                    <a:pt x="223" y="0"/>
                  </a:lnTo>
                  <a:lnTo>
                    <a:pt x="0" y="0"/>
                  </a:lnTo>
                  <a:lnTo>
                    <a:pt x="0" y="704"/>
                  </a:lnTo>
                  <a:close/>
                  <a:moveTo>
                    <a:pt x="185" y="482"/>
                  </a:moveTo>
                  <a:lnTo>
                    <a:pt x="126" y="482"/>
                  </a:lnTo>
                  <a:lnTo>
                    <a:pt x="126" y="419"/>
                  </a:lnTo>
                  <a:lnTo>
                    <a:pt x="185" y="419"/>
                  </a:lnTo>
                  <a:lnTo>
                    <a:pt x="185" y="482"/>
                  </a:lnTo>
                  <a:close/>
                  <a:moveTo>
                    <a:pt x="185" y="207"/>
                  </a:moveTo>
                  <a:lnTo>
                    <a:pt x="126" y="207"/>
                  </a:lnTo>
                  <a:lnTo>
                    <a:pt x="126" y="148"/>
                  </a:lnTo>
                  <a:lnTo>
                    <a:pt x="185" y="148"/>
                  </a:lnTo>
                  <a:lnTo>
                    <a:pt x="185" y="207"/>
                  </a:lnTo>
                  <a:close/>
                  <a:moveTo>
                    <a:pt x="123" y="57"/>
                  </a:moveTo>
                  <a:lnTo>
                    <a:pt x="185" y="57"/>
                  </a:lnTo>
                  <a:lnTo>
                    <a:pt x="185" y="117"/>
                  </a:lnTo>
                  <a:lnTo>
                    <a:pt x="123" y="117"/>
                  </a:lnTo>
                  <a:lnTo>
                    <a:pt x="123" y="57"/>
                  </a:lnTo>
                  <a:close/>
                  <a:moveTo>
                    <a:pt x="123" y="238"/>
                  </a:moveTo>
                  <a:lnTo>
                    <a:pt x="185" y="238"/>
                  </a:lnTo>
                  <a:lnTo>
                    <a:pt x="185" y="298"/>
                  </a:lnTo>
                  <a:lnTo>
                    <a:pt x="123" y="298"/>
                  </a:lnTo>
                  <a:lnTo>
                    <a:pt x="123" y="238"/>
                  </a:lnTo>
                  <a:close/>
                  <a:moveTo>
                    <a:pt x="123" y="329"/>
                  </a:moveTo>
                  <a:lnTo>
                    <a:pt x="185" y="329"/>
                  </a:lnTo>
                  <a:lnTo>
                    <a:pt x="185" y="391"/>
                  </a:lnTo>
                  <a:lnTo>
                    <a:pt x="123" y="391"/>
                  </a:lnTo>
                  <a:lnTo>
                    <a:pt x="123" y="329"/>
                  </a:lnTo>
                  <a:close/>
                  <a:moveTo>
                    <a:pt x="123" y="510"/>
                  </a:moveTo>
                  <a:lnTo>
                    <a:pt x="185" y="510"/>
                  </a:lnTo>
                  <a:lnTo>
                    <a:pt x="185" y="570"/>
                  </a:lnTo>
                  <a:lnTo>
                    <a:pt x="123" y="570"/>
                  </a:lnTo>
                  <a:lnTo>
                    <a:pt x="123" y="510"/>
                  </a:lnTo>
                  <a:close/>
                  <a:moveTo>
                    <a:pt x="34" y="57"/>
                  </a:moveTo>
                  <a:lnTo>
                    <a:pt x="95" y="57"/>
                  </a:lnTo>
                  <a:lnTo>
                    <a:pt x="95" y="117"/>
                  </a:lnTo>
                  <a:lnTo>
                    <a:pt x="34" y="117"/>
                  </a:lnTo>
                  <a:lnTo>
                    <a:pt x="34" y="57"/>
                  </a:lnTo>
                  <a:close/>
                  <a:moveTo>
                    <a:pt x="34" y="148"/>
                  </a:moveTo>
                  <a:lnTo>
                    <a:pt x="95" y="148"/>
                  </a:lnTo>
                  <a:lnTo>
                    <a:pt x="95" y="207"/>
                  </a:lnTo>
                  <a:lnTo>
                    <a:pt x="34" y="207"/>
                  </a:lnTo>
                  <a:lnTo>
                    <a:pt x="34" y="148"/>
                  </a:lnTo>
                  <a:close/>
                  <a:moveTo>
                    <a:pt x="34" y="238"/>
                  </a:moveTo>
                  <a:lnTo>
                    <a:pt x="95" y="238"/>
                  </a:lnTo>
                  <a:lnTo>
                    <a:pt x="95" y="298"/>
                  </a:lnTo>
                  <a:lnTo>
                    <a:pt x="34" y="298"/>
                  </a:lnTo>
                  <a:lnTo>
                    <a:pt x="34" y="238"/>
                  </a:lnTo>
                  <a:close/>
                  <a:moveTo>
                    <a:pt x="34" y="329"/>
                  </a:moveTo>
                  <a:lnTo>
                    <a:pt x="95" y="329"/>
                  </a:lnTo>
                  <a:lnTo>
                    <a:pt x="95" y="391"/>
                  </a:lnTo>
                  <a:lnTo>
                    <a:pt x="34" y="391"/>
                  </a:lnTo>
                  <a:lnTo>
                    <a:pt x="34" y="329"/>
                  </a:lnTo>
                  <a:close/>
                  <a:moveTo>
                    <a:pt x="34" y="419"/>
                  </a:moveTo>
                  <a:lnTo>
                    <a:pt x="95" y="419"/>
                  </a:lnTo>
                  <a:lnTo>
                    <a:pt x="95" y="482"/>
                  </a:lnTo>
                  <a:lnTo>
                    <a:pt x="34" y="482"/>
                  </a:lnTo>
                  <a:lnTo>
                    <a:pt x="34" y="419"/>
                  </a:lnTo>
                  <a:close/>
                  <a:moveTo>
                    <a:pt x="34" y="510"/>
                  </a:moveTo>
                  <a:lnTo>
                    <a:pt x="95" y="510"/>
                  </a:lnTo>
                  <a:lnTo>
                    <a:pt x="95" y="572"/>
                  </a:lnTo>
                  <a:lnTo>
                    <a:pt x="34" y="572"/>
                  </a:lnTo>
                  <a:lnTo>
                    <a:pt x="34"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84" name="Freeform 16"/>
            <p:cNvSpPr>
              <a:spLocks noEditPoints="1"/>
            </p:cNvSpPr>
            <p:nvPr/>
          </p:nvSpPr>
          <p:spPr bwMode="auto">
            <a:xfrm>
              <a:off x="5476876" y="3786188"/>
              <a:ext cx="292100" cy="1084263"/>
            </a:xfrm>
            <a:custGeom>
              <a:avLst/>
              <a:gdLst>
                <a:gd name="T0" fmla="*/ 159 w 184"/>
                <a:gd name="T1" fmla="*/ 209 h 683"/>
                <a:gd name="T2" fmla="*/ 159 w 184"/>
                <a:gd name="T3" fmla="*/ 137 h 683"/>
                <a:gd name="T4" fmla="*/ 125 w 184"/>
                <a:gd name="T5" fmla="*/ 137 h 683"/>
                <a:gd name="T6" fmla="*/ 125 w 184"/>
                <a:gd name="T7" fmla="*/ 67 h 683"/>
                <a:gd name="T8" fmla="*/ 102 w 184"/>
                <a:gd name="T9" fmla="*/ 67 h 683"/>
                <a:gd name="T10" fmla="*/ 102 w 184"/>
                <a:gd name="T11" fmla="*/ 0 h 683"/>
                <a:gd name="T12" fmla="*/ 82 w 184"/>
                <a:gd name="T13" fmla="*/ 0 h 683"/>
                <a:gd name="T14" fmla="*/ 82 w 184"/>
                <a:gd name="T15" fmla="*/ 67 h 683"/>
                <a:gd name="T16" fmla="*/ 59 w 184"/>
                <a:gd name="T17" fmla="*/ 67 h 683"/>
                <a:gd name="T18" fmla="*/ 59 w 184"/>
                <a:gd name="T19" fmla="*/ 137 h 683"/>
                <a:gd name="T20" fmla="*/ 28 w 184"/>
                <a:gd name="T21" fmla="*/ 137 h 683"/>
                <a:gd name="T22" fmla="*/ 28 w 184"/>
                <a:gd name="T23" fmla="*/ 209 h 683"/>
                <a:gd name="T24" fmla="*/ 0 w 184"/>
                <a:gd name="T25" fmla="*/ 209 h 683"/>
                <a:gd name="T26" fmla="*/ 0 w 184"/>
                <a:gd name="T27" fmla="*/ 683 h 683"/>
                <a:gd name="T28" fmla="*/ 184 w 184"/>
                <a:gd name="T29" fmla="*/ 683 h 683"/>
                <a:gd name="T30" fmla="*/ 184 w 184"/>
                <a:gd name="T31" fmla="*/ 209 h 683"/>
                <a:gd name="T32" fmla="*/ 159 w 184"/>
                <a:gd name="T33" fmla="*/ 209 h 683"/>
                <a:gd name="T34" fmla="*/ 89 w 184"/>
                <a:gd name="T35" fmla="*/ 494 h 683"/>
                <a:gd name="T36" fmla="*/ 30 w 184"/>
                <a:gd name="T37" fmla="*/ 494 h 683"/>
                <a:gd name="T38" fmla="*/ 30 w 184"/>
                <a:gd name="T39" fmla="*/ 432 h 683"/>
                <a:gd name="T40" fmla="*/ 89 w 184"/>
                <a:gd name="T41" fmla="*/ 432 h 683"/>
                <a:gd name="T42" fmla="*/ 89 w 184"/>
                <a:gd name="T43" fmla="*/ 494 h 683"/>
                <a:gd name="T44" fmla="*/ 89 w 184"/>
                <a:gd name="T45" fmla="*/ 308 h 683"/>
                <a:gd name="T46" fmla="*/ 30 w 184"/>
                <a:gd name="T47" fmla="*/ 308 h 683"/>
                <a:gd name="T48" fmla="*/ 30 w 184"/>
                <a:gd name="T49" fmla="*/ 248 h 683"/>
                <a:gd name="T50" fmla="*/ 89 w 184"/>
                <a:gd name="T51" fmla="*/ 248 h 683"/>
                <a:gd name="T52" fmla="*/ 89 w 184"/>
                <a:gd name="T53" fmla="*/ 308 h 683"/>
                <a:gd name="T54" fmla="*/ 161 w 184"/>
                <a:gd name="T55" fmla="*/ 401 h 683"/>
                <a:gd name="T56" fmla="*/ 100 w 184"/>
                <a:gd name="T57" fmla="*/ 401 h 683"/>
                <a:gd name="T58" fmla="*/ 100 w 184"/>
                <a:gd name="T59" fmla="*/ 339 h 683"/>
                <a:gd name="T60" fmla="*/ 161 w 184"/>
                <a:gd name="T61" fmla="*/ 339 h 683"/>
                <a:gd name="T62" fmla="*/ 161 w 184"/>
                <a:gd name="T63" fmla="*/ 40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683">
                  <a:moveTo>
                    <a:pt x="159" y="209"/>
                  </a:moveTo>
                  <a:lnTo>
                    <a:pt x="159" y="137"/>
                  </a:lnTo>
                  <a:lnTo>
                    <a:pt x="125" y="137"/>
                  </a:lnTo>
                  <a:lnTo>
                    <a:pt x="125" y="67"/>
                  </a:lnTo>
                  <a:lnTo>
                    <a:pt x="102" y="67"/>
                  </a:lnTo>
                  <a:lnTo>
                    <a:pt x="102" y="0"/>
                  </a:lnTo>
                  <a:lnTo>
                    <a:pt x="82" y="0"/>
                  </a:lnTo>
                  <a:lnTo>
                    <a:pt x="82" y="67"/>
                  </a:lnTo>
                  <a:lnTo>
                    <a:pt x="59" y="67"/>
                  </a:lnTo>
                  <a:lnTo>
                    <a:pt x="59" y="137"/>
                  </a:lnTo>
                  <a:lnTo>
                    <a:pt x="28" y="137"/>
                  </a:lnTo>
                  <a:lnTo>
                    <a:pt x="28" y="209"/>
                  </a:lnTo>
                  <a:lnTo>
                    <a:pt x="0" y="209"/>
                  </a:lnTo>
                  <a:lnTo>
                    <a:pt x="0" y="683"/>
                  </a:lnTo>
                  <a:lnTo>
                    <a:pt x="184" y="683"/>
                  </a:lnTo>
                  <a:lnTo>
                    <a:pt x="184" y="209"/>
                  </a:lnTo>
                  <a:lnTo>
                    <a:pt x="159" y="209"/>
                  </a:lnTo>
                  <a:close/>
                  <a:moveTo>
                    <a:pt x="89" y="494"/>
                  </a:moveTo>
                  <a:lnTo>
                    <a:pt x="30" y="494"/>
                  </a:lnTo>
                  <a:lnTo>
                    <a:pt x="30" y="432"/>
                  </a:lnTo>
                  <a:lnTo>
                    <a:pt x="89" y="432"/>
                  </a:lnTo>
                  <a:lnTo>
                    <a:pt x="89" y="494"/>
                  </a:lnTo>
                  <a:close/>
                  <a:moveTo>
                    <a:pt x="89" y="308"/>
                  </a:moveTo>
                  <a:lnTo>
                    <a:pt x="30" y="308"/>
                  </a:lnTo>
                  <a:lnTo>
                    <a:pt x="30" y="248"/>
                  </a:lnTo>
                  <a:lnTo>
                    <a:pt x="89" y="248"/>
                  </a:lnTo>
                  <a:lnTo>
                    <a:pt x="89" y="308"/>
                  </a:lnTo>
                  <a:close/>
                  <a:moveTo>
                    <a:pt x="161" y="401"/>
                  </a:moveTo>
                  <a:lnTo>
                    <a:pt x="100" y="401"/>
                  </a:lnTo>
                  <a:lnTo>
                    <a:pt x="100" y="339"/>
                  </a:lnTo>
                  <a:lnTo>
                    <a:pt x="161" y="339"/>
                  </a:lnTo>
                  <a:lnTo>
                    <a:pt x="161"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grpSp>
        <p:nvGrpSpPr>
          <p:cNvPr id="2" name="Group 1"/>
          <p:cNvGrpSpPr/>
          <p:nvPr/>
        </p:nvGrpSpPr>
        <p:grpSpPr>
          <a:xfrm>
            <a:off x="3895949" y="1435668"/>
            <a:ext cx="320754" cy="326272"/>
            <a:chOff x="917987" y="1195921"/>
            <a:chExt cx="718946" cy="731312"/>
          </a:xfrm>
          <a:solidFill>
            <a:srgbClr val="0078D7"/>
          </a:solidFill>
        </p:grpSpPr>
        <p:sp>
          <p:nvSpPr>
            <p:cNvPr id="85" name="Freeform 9"/>
            <p:cNvSpPr>
              <a:spLocks/>
            </p:cNvSpPr>
            <p:nvPr/>
          </p:nvSpPr>
          <p:spPr bwMode="auto">
            <a:xfrm>
              <a:off x="917999" y="1195921"/>
              <a:ext cx="329816" cy="336216"/>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3" tIns="43920" rIns="87843" bIns="43920" numCol="1" anchor="t" anchorCtr="0" compatLnSpc="1">
              <a:prstTxWarp prst="textNoShape">
                <a:avLst/>
              </a:prstTxWarp>
            </a:bodyPr>
            <a:lstStyle/>
            <a:p>
              <a:pPr defTabSz="878221">
                <a:defRPr/>
              </a:pPr>
              <a:endParaRPr lang="en-US" sz="1567" b="1" kern="0">
                <a:solidFill>
                  <a:sysClr val="windowText" lastClr="000000"/>
                </a:solidFill>
                <a:latin typeface="Segoe UI Light"/>
              </a:endParaRPr>
            </a:p>
          </p:txBody>
        </p:sp>
        <p:sp>
          <p:nvSpPr>
            <p:cNvPr id="86" name="Freeform 10"/>
            <p:cNvSpPr>
              <a:spLocks/>
            </p:cNvSpPr>
            <p:nvPr/>
          </p:nvSpPr>
          <p:spPr bwMode="auto">
            <a:xfrm>
              <a:off x="1306690" y="1195921"/>
              <a:ext cx="330243" cy="336216"/>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3" tIns="43920" rIns="87843" bIns="43920" numCol="1" anchor="t" anchorCtr="0" compatLnSpc="1">
              <a:prstTxWarp prst="textNoShape">
                <a:avLst/>
              </a:prstTxWarp>
            </a:bodyPr>
            <a:lstStyle/>
            <a:p>
              <a:pPr defTabSz="878221">
                <a:defRPr/>
              </a:pPr>
              <a:endParaRPr lang="en-US" sz="1567" b="1" kern="0">
                <a:solidFill>
                  <a:sysClr val="windowText" lastClr="000000"/>
                </a:solidFill>
                <a:latin typeface="Segoe UI Light"/>
              </a:endParaRPr>
            </a:p>
          </p:txBody>
        </p:sp>
        <p:sp>
          <p:nvSpPr>
            <p:cNvPr id="87" name="Freeform 11"/>
            <p:cNvSpPr>
              <a:spLocks/>
            </p:cNvSpPr>
            <p:nvPr/>
          </p:nvSpPr>
          <p:spPr bwMode="auto">
            <a:xfrm>
              <a:off x="917987" y="1588243"/>
              <a:ext cx="329816" cy="338989"/>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3" tIns="43920" rIns="87843" bIns="43920" numCol="1" anchor="t" anchorCtr="0" compatLnSpc="1">
              <a:prstTxWarp prst="textNoShape">
                <a:avLst/>
              </a:prstTxWarp>
            </a:bodyPr>
            <a:lstStyle/>
            <a:p>
              <a:pPr defTabSz="878221">
                <a:defRPr/>
              </a:pPr>
              <a:endParaRPr lang="en-US" sz="1567" b="1" kern="0" dirty="0">
                <a:solidFill>
                  <a:srgbClr val="D83B01"/>
                </a:solidFill>
                <a:latin typeface="Segoe UI Light"/>
              </a:endParaRPr>
            </a:p>
          </p:txBody>
        </p:sp>
        <p:sp>
          <p:nvSpPr>
            <p:cNvPr id="88" name="Freeform 12"/>
            <p:cNvSpPr>
              <a:spLocks/>
            </p:cNvSpPr>
            <p:nvPr/>
          </p:nvSpPr>
          <p:spPr bwMode="auto">
            <a:xfrm>
              <a:off x="1306670" y="1588244"/>
              <a:ext cx="330243" cy="338989"/>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3" tIns="43920" rIns="87843" bIns="43920" numCol="1" anchor="t" anchorCtr="0" compatLnSpc="1">
              <a:prstTxWarp prst="textNoShape">
                <a:avLst/>
              </a:prstTxWarp>
            </a:bodyPr>
            <a:lstStyle/>
            <a:p>
              <a:pPr defTabSz="878221">
                <a:defRPr/>
              </a:pPr>
              <a:endParaRPr lang="en-US" sz="1567" b="1" kern="0">
                <a:solidFill>
                  <a:srgbClr val="D83B01"/>
                </a:solidFill>
                <a:latin typeface="Segoe UI Light"/>
              </a:endParaRPr>
            </a:p>
          </p:txBody>
        </p:sp>
      </p:grpSp>
      <p:sp>
        <p:nvSpPr>
          <p:cNvPr id="3" name="Text Placeholder 2"/>
          <p:cNvSpPr>
            <a:spLocks noGrp="1"/>
          </p:cNvSpPr>
          <p:nvPr>
            <p:ph type="body" sz="quarter" idx="10"/>
          </p:nvPr>
        </p:nvSpPr>
        <p:spPr>
          <a:xfrm>
            <a:off x="6723186" y="744520"/>
            <a:ext cx="4932372" cy="4807342"/>
          </a:xfrm>
          <a:solidFill>
            <a:schemeClr val="accent1">
              <a:lumMod val="40000"/>
              <a:lumOff val="60000"/>
            </a:schemeClr>
          </a:solidFill>
        </p:spPr>
        <p:txBody>
          <a:bodyPr/>
          <a:lstStyle/>
          <a:p>
            <a:r>
              <a:rPr lang="ru-RU" dirty="0">
                <a:solidFill>
                  <a:schemeClr val="tx1"/>
                </a:solidFill>
              </a:rPr>
              <a:t>Применяйте современные архитектуры в приложениях, не готовых</a:t>
            </a:r>
            <a:r>
              <a:rPr lang="en-US" dirty="0">
                <a:solidFill>
                  <a:schemeClr val="tx1"/>
                </a:solidFill>
              </a:rPr>
              <a:t> </a:t>
            </a:r>
            <a:r>
              <a:rPr lang="ru-RU" dirty="0">
                <a:solidFill>
                  <a:schemeClr val="tx1"/>
                </a:solidFill>
              </a:rPr>
              <a:t>к облаку </a:t>
            </a:r>
            <a:endParaRPr lang="en-US" dirty="0">
              <a:solidFill>
                <a:schemeClr val="tx1"/>
              </a:solidFill>
            </a:endParaRPr>
          </a:p>
          <a:p>
            <a:pPr lvl="2"/>
            <a:r>
              <a:rPr lang="en-US" dirty="0">
                <a:solidFill>
                  <a:schemeClr val="tx1"/>
                </a:solidFill>
              </a:rPr>
              <a:t>PaaS </a:t>
            </a:r>
          </a:p>
          <a:p>
            <a:pPr lvl="2"/>
            <a:r>
              <a:rPr lang="ru-RU" dirty="0" err="1">
                <a:solidFill>
                  <a:schemeClr val="tx1"/>
                </a:solidFill>
              </a:rPr>
              <a:t>Безсерверные</a:t>
            </a:r>
            <a:r>
              <a:rPr lang="ru-RU" dirty="0">
                <a:solidFill>
                  <a:schemeClr val="tx1"/>
                </a:solidFill>
              </a:rPr>
              <a:t> вычисления </a:t>
            </a:r>
            <a:r>
              <a:rPr lang="en-US" dirty="0">
                <a:solidFill>
                  <a:schemeClr val="tx1"/>
                </a:solidFill>
              </a:rPr>
              <a:t> </a:t>
            </a:r>
          </a:p>
          <a:p>
            <a:pPr lvl="2"/>
            <a:r>
              <a:rPr lang="ru-RU" dirty="0" err="1">
                <a:solidFill>
                  <a:schemeClr val="tx1"/>
                </a:solidFill>
              </a:rPr>
              <a:t>Микросервисы</a:t>
            </a:r>
            <a:r>
              <a:rPr lang="ru-RU" dirty="0">
                <a:solidFill>
                  <a:schemeClr val="tx1"/>
                </a:solidFill>
              </a:rPr>
              <a:t> и контейнеры </a:t>
            </a:r>
            <a:endParaRPr lang="en-US" dirty="0">
              <a:solidFill>
                <a:schemeClr val="tx1"/>
              </a:solidFill>
            </a:endParaRPr>
          </a:p>
          <a:p>
            <a:r>
              <a:rPr lang="ru-RU" dirty="0">
                <a:solidFill>
                  <a:schemeClr val="tx1"/>
                </a:solidFill>
              </a:rPr>
              <a:t>Мигрируйте в</a:t>
            </a:r>
            <a:r>
              <a:rPr lang="en-US" dirty="0">
                <a:solidFill>
                  <a:schemeClr val="tx1"/>
                </a:solidFill>
              </a:rPr>
              <a:t> Azure </a:t>
            </a:r>
            <a:r>
              <a:rPr lang="ru-RU" dirty="0">
                <a:solidFill>
                  <a:schemeClr val="tx1"/>
                </a:solidFill>
              </a:rPr>
              <a:t>без изменений кода </a:t>
            </a:r>
            <a:r>
              <a:rPr lang="en-US" dirty="0">
                <a:solidFill>
                  <a:schemeClr val="tx1"/>
                </a:solidFill>
              </a:rPr>
              <a:t>  </a:t>
            </a:r>
          </a:p>
          <a:p>
            <a:r>
              <a:rPr lang="ru-RU" dirty="0">
                <a:solidFill>
                  <a:schemeClr val="tx1"/>
                </a:solidFill>
              </a:rPr>
              <a:t>Единая программная модель и процессы, использование накопленного опыта </a:t>
            </a:r>
            <a:endParaRPr lang="en-US" dirty="0">
              <a:solidFill>
                <a:schemeClr val="tx1"/>
              </a:solidFill>
            </a:endParaRPr>
          </a:p>
        </p:txBody>
      </p:sp>
      <p:sp>
        <p:nvSpPr>
          <p:cNvPr id="4" name="Text Placeholder 3"/>
          <p:cNvSpPr>
            <a:spLocks noGrp="1"/>
          </p:cNvSpPr>
          <p:nvPr>
            <p:ph type="body" sz="quarter" idx="11"/>
          </p:nvPr>
        </p:nvSpPr>
        <p:spPr>
          <a:xfrm>
            <a:off x="2205740" y="5983367"/>
            <a:ext cx="10206296" cy="669832"/>
          </a:xfrm>
        </p:spPr>
        <p:txBody>
          <a:bodyPr/>
          <a:lstStyle/>
          <a:p>
            <a:r>
              <a:rPr lang="ru-RU" dirty="0">
                <a:solidFill>
                  <a:schemeClr val="tx1"/>
                </a:solidFill>
              </a:rPr>
              <a:t>Современные приложение в любой среде</a:t>
            </a:r>
            <a:endParaRPr lang="en-US" dirty="0">
              <a:solidFill>
                <a:schemeClr val="tx1"/>
              </a:solidFill>
            </a:endParaRPr>
          </a:p>
        </p:txBody>
      </p:sp>
      <p:grpSp>
        <p:nvGrpSpPr>
          <p:cNvPr id="7" name="Group 6"/>
          <p:cNvGrpSpPr/>
          <p:nvPr/>
        </p:nvGrpSpPr>
        <p:grpSpPr>
          <a:xfrm>
            <a:off x="1758075" y="3331011"/>
            <a:ext cx="625114" cy="1009359"/>
            <a:chOff x="1793327" y="3575108"/>
            <a:chExt cx="637649" cy="1029599"/>
          </a:xfrm>
        </p:grpSpPr>
        <p:sp>
          <p:nvSpPr>
            <p:cNvPr id="65" name="Freeform 15"/>
            <p:cNvSpPr>
              <a:spLocks noEditPoints="1"/>
            </p:cNvSpPr>
            <p:nvPr/>
          </p:nvSpPr>
          <p:spPr bwMode="auto">
            <a:xfrm>
              <a:off x="1793327" y="3575108"/>
              <a:ext cx="326138" cy="1029598"/>
            </a:xfrm>
            <a:custGeom>
              <a:avLst/>
              <a:gdLst>
                <a:gd name="T0" fmla="*/ 223 w 223"/>
                <a:gd name="T1" fmla="*/ 704 h 704"/>
                <a:gd name="T2" fmla="*/ 0 w 223"/>
                <a:gd name="T3" fmla="*/ 0 h 704"/>
                <a:gd name="T4" fmla="*/ 185 w 223"/>
                <a:gd name="T5" fmla="*/ 482 h 704"/>
                <a:gd name="T6" fmla="*/ 126 w 223"/>
                <a:gd name="T7" fmla="*/ 419 h 704"/>
                <a:gd name="T8" fmla="*/ 185 w 223"/>
                <a:gd name="T9" fmla="*/ 482 h 704"/>
                <a:gd name="T10" fmla="*/ 126 w 223"/>
                <a:gd name="T11" fmla="*/ 207 h 704"/>
                <a:gd name="T12" fmla="*/ 185 w 223"/>
                <a:gd name="T13" fmla="*/ 148 h 704"/>
                <a:gd name="T14" fmla="*/ 123 w 223"/>
                <a:gd name="T15" fmla="*/ 57 h 704"/>
                <a:gd name="T16" fmla="*/ 185 w 223"/>
                <a:gd name="T17" fmla="*/ 117 h 704"/>
                <a:gd name="T18" fmla="*/ 123 w 223"/>
                <a:gd name="T19" fmla="*/ 57 h 704"/>
                <a:gd name="T20" fmla="*/ 185 w 223"/>
                <a:gd name="T21" fmla="*/ 238 h 704"/>
                <a:gd name="T22" fmla="*/ 123 w 223"/>
                <a:gd name="T23" fmla="*/ 298 h 704"/>
                <a:gd name="T24" fmla="*/ 123 w 223"/>
                <a:gd name="T25" fmla="*/ 329 h 704"/>
                <a:gd name="T26" fmla="*/ 185 w 223"/>
                <a:gd name="T27" fmla="*/ 391 h 704"/>
                <a:gd name="T28" fmla="*/ 123 w 223"/>
                <a:gd name="T29" fmla="*/ 329 h 704"/>
                <a:gd name="T30" fmla="*/ 185 w 223"/>
                <a:gd name="T31" fmla="*/ 510 h 704"/>
                <a:gd name="T32" fmla="*/ 123 w 223"/>
                <a:gd name="T33" fmla="*/ 570 h 704"/>
                <a:gd name="T34" fmla="*/ 34 w 223"/>
                <a:gd name="T35" fmla="*/ 57 h 704"/>
                <a:gd name="T36" fmla="*/ 95 w 223"/>
                <a:gd name="T37" fmla="*/ 117 h 704"/>
                <a:gd name="T38" fmla="*/ 34 w 223"/>
                <a:gd name="T39" fmla="*/ 57 h 704"/>
                <a:gd name="T40" fmla="*/ 95 w 223"/>
                <a:gd name="T41" fmla="*/ 148 h 704"/>
                <a:gd name="T42" fmla="*/ 34 w 223"/>
                <a:gd name="T43" fmla="*/ 207 h 704"/>
                <a:gd name="T44" fmla="*/ 34 w 223"/>
                <a:gd name="T45" fmla="*/ 238 h 704"/>
                <a:gd name="T46" fmla="*/ 95 w 223"/>
                <a:gd name="T47" fmla="*/ 298 h 704"/>
                <a:gd name="T48" fmla="*/ 34 w 223"/>
                <a:gd name="T49" fmla="*/ 238 h 704"/>
                <a:gd name="T50" fmla="*/ 95 w 223"/>
                <a:gd name="T51" fmla="*/ 329 h 704"/>
                <a:gd name="T52" fmla="*/ 34 w 223"/>
                <a:gd name="T53" fmla="*/ 391 h 704"/>
                <a:gd name="T54" fmla="*/ 34 w 223"/>
                <a:gd name="T55" fmla="*/ 419 h 704"/>
                <a:gd name="T56" fmla="*/ 95 w 223"/>
                <a:gd name="T57" fmla="*/ 482 h 704"/>
                <a:gd name="T58" fmla="*/ 34 w 223"/>
                <a:gd name="T59" fmla="*/ 419 h 704"/>
                <a:gd name="T60" fmla="*/ 95 w 223"/>
                <a:gd name="T61" fmla="*/ 510 h 704"/>
                <a:gd name="T62" fmla="*/ 34 w 223"/>
                <a:gd name="T63" fmla="*/ 57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704">
                  <a:moveTo>
                    <a:pt x="0" y="704"/>
                  </a:moveTo>
                  <a:lnTo>
                    <a:pt x="223" y="704"/>
                  </a:lnTo>
                  <a:lnTo>
                    <a:pt x="223" y="0"/>
                  </a:lnTo>
                  <a:lnTo>
                    <a:pt x="0" y="0"/>
                  </a:lnTo>
                  <a:lnTo>
                    <a:pt x="0" y="704"/>
                  </a:lnTo>
                  <a:close/>
                  <a:moveTo>
                    <a:pt x="185" y="482"/>
                  </a:moveTo>
                  <a:lnTo>
                    <a:pt x="126" y="482"/>
                  </a:lnTo>
                  <a:lnTo>
                    <a:pt x="126" y="419"/>
                  </a:lnTo>
                  <a:lnTo>
                    <a:pt x="185" y="419"/>
                  </a:lnTo>
                  <a:lnTo>
                    <a:pt x="185" y="482"/>
                  </a:lnTo>
                  <a:close/>
                  <a:moveTo>
                    <a:pt x="185" y="207"/>
                  </a:moveTo>
                  <a:lnTo>
                    <a:pt x="126" y="207"/>
                  </a:lnTo>
                  <a:lnTo>
                    <a:pt x="126" y="148"/>
                  </a:lnTo>
                  <a:lnTo>
                    <a:pt x="185" y="148"/>
                  </a:lnTo>
                  <a:lnTo>
                    <a:pt x="185" y="207"/>
                  </a:lnTo>
                  <a:close/>
                  <a:moveTo>
                    <a:pt x="123" y="57"/>
                  </a:moveTo>
                  <a:lnTo>
                    <a:pt x="185" y="57"/>
                  </a:lnTo>
                  <a:lnTo>
                    <a:pt x="185" y="117"/>
                  </a:lnTo>
                  <a:lnTo>
                    <a:pt x="123" y="117"/>
                  </a:lnTo>
                  <a:lnTo>
                    <a:pt x="123" y="57"/>
                  </a:lnTo>
                  <a:close/>
                  <a:moveTo>
                    <a:pt x="123" y="238"/>
                  </a:moveTo>
                  <a:lnTo>
                    <a:pt x="185" y="238"/>
                  </a:lnTo>
                  <a:lnTo>
                    <a:pt x="185" y="298"/>
                  </a:lnTo>
                  <a:lnTo>
                    <a:pt x="123" y="298"/>
                  </a:lnTo>
                  <a:lnTo>
                    <a:pt x="123" y="238"/>
                  </a:lnTo>
                  <a:close/>
                  <a:moveTo>
                    <a:pt x="123" y="329"/>
                  </a:moveTo>
                  <a:lnTo>
                    <a:pt x="185" y="329"/>
                  </a:lnTo>
                  <a:lnTo>
                    <a:pt x="185" y="391"/>
                  </a:lnTo>
                  <a:lnTo>
                    <a:pt x="123" y="391"/>
                  </a:lnTo>
                  <a:lnTo>
                    <a:pt x="123" y="329"/>
                  </a:lnTo>
                  <a:close/>
                  <a:moveTo>
                    <a:pt x="123" y="510"/>
                  </a:moveTo>
                  <a:lnTo>
                    <a:pt x="185" y="510"/>
                  </a:lnTo>
                  <a:lnTo>
                    <a:pt x="185" y="570"/>
                  </a:lnTo>
                  <a:lnTo>
                    <a:pt x="123" y="570"/>
                  </a:lnTo>
                  <a:lnTo>
                    <a:pt x="123" y="510"/>
                  </a:lnTo>
                  <a:close/>
                  <a:moveTo>
                    <a:pt x="34" y="57"/>
                  </a:moveTo>
                  <a:lnTo>
                    <a:pt x="95" y="57"/>
                  </a:lnTo>
                  <a:lnTo>
                    <a:pt x="95" y="117"/>
                  </a:lnTo>
                  <a:lnTo>
                    <a:pt x="34" y="117"/>
                  </a:lnTo>
                  <a:lnTo>
                    <a:pt x="34" y="57"/>
                  </a:lnTo>
                  <a:close/>
                  <a:moveTo>
                    <a:pt x="34" y="148"/>
                  </a:moveTo>
                  <a:lnTo>
                    <a:pt x="95" y="148"/>
                  </a:lnTo>
                  <a:lnTo>
                    <a:pt x="95" y="207"/>
                  </a:lnTo>
                  <a:lnTo>
                    <a:pt x="34" y="207"/>
                  </a:lnTo>
                  <a:lnTo>
                    <a:pt x="34" y="148"/>
                  </a:lnTo>
                  <a:close/>
                  <a:moveTo>
                    <a:pt x="34" y="238"/>
                  </a:moveTo>
                  <a:lnTo>
                    <a:pt x="95" y="238"/>
                  </a:lnTo>
                  <a:lnTo>
                    <a:pt x="95" y="298"/>
                  </a:lnTo>
                  <a:lnTo>
                    <a:pt x="34" y="298"/>
                  </a:lnTo>
                  <a:lnTo>
                    <a:pt x="34" y="238"/>
                  </a:lnTo>
                  <a:close/>
                  <a:moveTo>
                    <a:pt x="34" y="329"/>
                  </a:moveTo>
                  <a:lnTo>
                    <a:pt x="95" y="329"/>
                  </a:lnTo>
                  <a:lnTo>
                    <a:pt x="95" y="391"/>
                  </a:lnTo>
                  <a:lnTo>
                    <a:pt x="34" y="391"/>
                  </a:lnTo>
                  <a:lnTo>
                    <a:pt x="34" y="329"/>
                  </a:lnTo>
                  <a:close/>
                  <a:moveTo>
                    <a:pt x="34" y="419"/>
                  </a:moveTo>
                  <a:lnTo>
                    <a:pt x="95" y="419"/>
                  </a:lnTo>
                  <a:lnTo>
                    <a:pt x="95" y="482"/>
                  </a:lnTo>
                  <a:lnTo>
                    <a:pt x="34" y="482"/>
                  </a:lnTo>
                  <a:lnTo>
                    <a:pt x="34" y="419"/>
                  </a:lnTo>
                  <a:close/>
                  <a:moveTo>
                    <a:pt x="34" y="510"/>
                  </a:moveTo>
                  <a:lnTo>
                    <a:pt x="95" y="510"/>
                  </a:lnTo>
                  <a:lnTo>
                    <a:pt x="95" y="572"/>
                  </a:lnTo>
                  <a:lnTo>
                    <a:pt x="34" y="572"/>
                  </a:lnTo>
                  <a:lnTo>
                    <a:pt x="34" y="510"/>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66" name="Freeform 16"/>
            <p:cNvSpPr>
              <a:spLocks noEditPoints="1"/>
            </p:cNvSpPr>
            <p:nvPr/>
          </p:nvSpPr>
          <p:spPr bwMode="auto">
            <a:xfrm>
              <a:off x="2161876" y="3605821"/>
              <a:ext cx="269100" cy="998886"/>
            </a:xfrm>
            <a:custGeom>
              <a:avLst/>
              <a:gdLst>
                <a:gd name="T0" fmla="*/ 159 w 184"/>
                <a:gd name="T1" fmla="*/ 209 h 683"/>
                <a:gd name="T2" fmla="*/ 159 w 184"/>
                <a:gd name="T3" fmla="*/ 137 h 683"/>
                <a:gd name="T4" fmla="*/ 125 w 184"/>
                <a:gd name="T5" fmla="*/ 137 h 683"/>
                <a:gd name="T6" fmla="*/ 125 w 184"/>
                <a:gd name="T7" fmla="*/ 67 h 683"/>
                <a:gd name="T8" fmla="*/ 102 w 184"/>
                <a:gd name="T9" fmla="*/ 67 h 683"/>
                <a:gd name="T10" fmla="*/ 102 w 184"/>
                <a:gd name="T11" fmla="*/ 0 h 683"/>
                <a:gd name="T12" fmla="*/ 82 w 184"/>
                <a:gd name="T13" fmla="*/ 0 h 683"/>
                <a:gd name="T14" fmla="*/ 82 w 184"/>
                <a:gd name="T15" fmla="*/ 67 h 683"/>
                <a:gd name="T16" fmla="*/ 59 w 184"/>
                <a:gd name="T17" fmla="*/ 67 h 683"/>
                <a:gd name="T18" fmla="*/ 59 w 184"/>
                <a:gd name="T19" fmla="*/ 137 h 683"/>
                <a:gd name="T20" fmla="*/ 28 w 184"/>
                <a:gd name="T21" fmla="*/ 137 h 683"/>
                <a:gd name="T22" fmla="*/ 28 w 184"/>
                <a:gd name="T23" fmla="*/ 209 h 683"/>
                <a:gd name="T24" fmla="*/ 0 w 184"/>
                <a:gd name="T25" fmla="*/ 209 h 683"/>
                <a:gd name="T26" fmla="*/ 0 w 184"/>
                <a:gd name="T27" fmla="*/ 683 h 683"/>
                <a:gd name="T28" fmla="*/ 184 w 184"/>
                <a:gd name="T29" fmla="*/ 683 h 683"/>
                <a:gd name="T30" fmla="*/ 184 w 184"/>
                <a:gd name="T31" fmla="*/ 209 h 683"/>
                <a:gd name="T32" fmla="*/ 159 w 184"/>
                <a:gd name="T33" fmla="*/ 209 h 683"/>
                <a:gd name="T34" fmla="*/ 89 w 184"/>
                <a:gd name="T35" fmla="*/ 494 h 683"/>
                <a:gd name="T36" fmla="*/ 30 w 184"/>
                <a:gd name="T37" fmla="*/ 494 h 683"/>
                <a:gd name="T38" fmla="*/ 30 w 184"/>
                <a:gd name="T39" fmla="*/ 432 h 683"/>
                <a:gd name="T40" fmla="*/ 89 w 184"/>
                <a:gd name="T41" fmla="*/ 432 h 683"/>
                <a:gd name="T42" fmla="*/ 89 w 184"/>
                <a:gd name="T43" fmla="*/ 494 h 683"/>
                <a:gd name="T44" fmla="*/ 89 w 184"/>
                <a:gd name="T45" fmla="*/ 308 h 683"/>
                <a:gd name="T46" fmla="*/ 30 w 184"/>
                <a:gd name="T47" fmla="*/ 308 h 683"/>
                <a:gd name="T48" fmla="*/ 30 w 184"/>
                <a:gd name="T49" fmla="*/ 248 h 683"/>
                <a:gd name="T50" fmla="*/ 89 w 184"/>
                <a:gd name="T51" fmla="*/ 248 h 683"/>
                <a:gd name="T52" fmla="*/ 89 w 184"/>
                <a:gd name="T53" fmla="*/ 308 h 683"/>
                <a:gd name="T54" fmla="*/ 161 w 184"/>
                <a:gd name="T55" fmla="*/ 401 h 683"/>
                <a:gd name="T56" fmla="*/ 100 w 184"/>
                <a:gd name="T57" fmla="*/ 401 h 683"/>
                <a:gd name="T58" fmla="*/ 100 w 184"/>
                <a:gd name="T59" fmla="*/ 339 h 683"/>
                <a:gd name="T60" fmla="*/ 161 w 184"/>
                <a:gd name="T61" fmla="*/ 339 h 683"/>
                <a:gd name="T62" fmla="*/ 161 w 184"/>
                <a:gd name="T63" fmla="*/ 40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683">
                  <a:moveTo>
                    <a:pt x="159" y="209"/>
                  </a:moveTo>
                  <a:lnTo>
                    <a:pt x="159" y="137"/>
                  </a:lnTo>
                  <a:lnTo>
                    <a:pt x="125" y="137"/>
                  </a:lnTo>
                  <a:lnTo>
                    <a:pt x="125" y="67"/>
                  </a:lnTo>
                  <a:lnTo>
                    <a:pt x="102" y="67"/>
                  </a:lnTo>
                  <a:lnTo>
                    <a:pt x="102" y="0"/>
                  </a:lnTo>
                  <a:lnTo>
                    <a:pt x="82" y="0"/>
                  </a:lnTo>
                  <a:lnTo>
                    <a:pt x="82" y="67"/>
                  </a:lnTo>
                  <a:lnTo>
                    <a:pt x="59" y="67"/>
                  </a:lnTo>
                  <a:lnTo>
                    <a:pt x="59" y="137"/>
                  </a:lnTo>
                  <a:lnTo>
                    <a:pt x="28" y="137"/>
                  </a:lnTo>
                  <a:lnTo>
                    <a:pt x="28" y="209"/>
                  </a:lnTo>
                  <a:lnTo>
                    <a:pt x="0" y="209"/>
                  </a:lnTo>
                  <a:lnTo>
                    <a:pt x="0" y="683"/>
                  </a:lnTo>
                  <a:lnTo>
                    <a:pt x="184" y="683"/>
                  </a:lnTo>
                  <a:lnTo>
                    <a:pt x="184" y="209"/>
                  </a:lnTo>
                  <a:lnTo>
                    <a:pt x="159" y="209"/>
                  </a:lnTo>
                  <a:close/>
                  <a:moveTo>
                    <a:pt x="89" y="494"/>
                  </a:moveTo>
                  <a:lnTo>
                    <a:pt x="30" y="494"/>
                  </a:lnTo>
                  <a:lnTo>
                    <a:pt x="30" y="432"/>
                  </a:lnTo>
                  <a:lnTo>
                    <a:pt x="89" y="432"/>
                  </a:lnTo>
                  <a:lnTo>
                    <a:pt x="89" y="494"/>
                  </a:lnTo>
                  <a:close/>
                  <a:moveTo>
                    <a:pt x="89" y="308"/>
                  </a:moveTo>
                  <a:lnTo>
                    <a:pt x="30" y="308"/>
                  </a:lnTo>
                  <a:lnTo>
                    <a:pt x="30" y="248"/>
                  </a:lnTo>
                  <a:lnTo>
                    <a:pt x="89" y="248"/>
                  </a:lnTo>
                  <a:lnTo>
                    <a:pt x="89" y="308"/>
                  </a:lnTo>
                  <a:close/>
                  <a:moveTo>
                    <a:pt x="161" y="401"/>
                  </a:moveTo>
                  <a:lnTo>
                    <a:pt x="100" y="401"/>
                  </a:lnTo>
                  <a:lnTo>
                    <a:pt x="100" y="339"/>
                  </a:lnTo>
                  <a:lnTo>
                    <a:pt x="161" y="339"/>
                  </a:lnTo>
                  <a:lnTo>
                    <a:pt x="161" y="401"/>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sp>
        <p:nvSpPr>
          <p:cNvPr id="20" name="Freeform 5"/>
          <p:cNvSpPr>
            <a:spLocks/>
          </p:cNvSpPr>
          <p:nvPr/>
        </p:nvSpPr>
        <p:spPr bwMode="auto">
          <a:xfrm>
            <a:off x="5945502" y="2150961"/>
            <a:ext cx="331491" cy="507352"/>
          </a:xfrm>
          <a:custGeom>
            <a:avLst/>
            <a:gdLst>
              <a:gd name="T0" fmla="*/ 213 w 213"/>
              <a:gd name="T1" fmla="*/ 0 h 326"/>
              <a:gd name="T2" fmla="*/ 0 w 213"/>
              <a:gd name="T3" fmla="*/ 0 h 326"/>
              <a:gd name="T4" fmla="*/ 0 w 213"/>
              <a:gd name="T5" fmla="*/ 326 h 326"/>
            </a:gdLst>
            <a:ahLst/>
            <a:cxnLst>
              <a:cxn ang="0">
                <a:pos x="T0" y="T1"/>
              </a:cxn>
              <a:cxn ang="0">
                <a:pos x="T2" y="T3"/>
              </a:cxn>
              <a:cxn ang="0">
                <a:pos x="T4" y="T5"/>
              </a:cxn>
            </a:cxnLst>
            <a:rect l="0" t="0" r="r" b="b"/>
            <a:pathLst>
              <a:path w="213" h="326">
                <a:moveTo>
                  <a:pt x="213" y="0"/>
                </a:moveTo>
                <a:lnTo>
                  <a:pt x="0" y="0"/>
                </a:lnTo>
                <a:lnTo>
                  <a:pt x="0" y="326"/>
                </a:ln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5" name="Group 24"/>
          <p:cNvGrpSpPr/>
          <p:nvPr/>
        </p:nvGrpSpPr>
        <p:grpSpPr>
          <a:xfrm>
            <a:off x="566491" y="2226453"/>
            <a:ext cx="1928848" cy="1583849"/>
            <a:chOff x="577850" y="2345207"/>
            <a:chExt cx="1967525" cy="1615608"/>
          </a:xfrm>
        </p:grpSpPr>
        <p:sp>
          <p:nvSpPr>
            <p:cNvPr id="115" name="Freeform 64"/>
            <p:cNvSpPr>
              <a:spLocks/>
            </p:cNvSpPr>
            <p:nvPr/>
          </p:nvSpPr>
          <p:spPr bwMode="auto">
            <a:xfrm>
              <a:off x="2454900" y="2345207"/>
              <a:ext cx="90475" cy="117460"/>
            </a:xfrm>
            <a:custGeom>
              <a:avLst/>
              <a:gdLst>
                <a:gd name="T0" fmla="*/ 0 w 57"/>
                <a:gd name="T1" fmla="*/ 74 h 74"/>
                <a:gd name="T2" fmla="*/ 57 w 57"/>
                <a:gd name="T3" fmla="*/ 37 h 74"/>
                <a:gd name="T4" fmla="*/ 0 w 57"/>
                <a:gd name="T5" fmla="*/ 0 h 74"/>
                <a:gd name="T6" fmla="*/ 0 w 57"/>
                <a:gd name="T7" fmla="*/ 74 h 74"/>
              </a:gdLst>
              <a:ahLst/>
              <a:cxnLst>
                <a:cxn ang="0">
                  <a:pos x="T0" y="T1"/>
                </a:cxn>
                <a:cxn ang="0">
                  <a:pos x="T2" y="T3"/>
                </a:cxn>
                <a:cxn ang="0">
                  <a:pos x="T4" y="T5"/>
                </a:cxn>
                <a:cxn ang="0">
                  <a:pos x="T6" y="T7"/>
                </a:cxn>
              </a:cxnLst>
              <a:rect l="0" t="0" r="r" b="b"/>
              <a:pathLst>
                <a:path w="57" h="74">
                  <a:moveTo>
                    <a:pt x="0" y="74"/>
                  </a:moveTo>
                  <a:lnTo>
                    <a:pt x="57" y="37"/>
                  </a:lnTo>
                  <a:lnTo>
                    <a:pt x="0" y="0"/>
                  </a:lnTo>
                  <a:lnTo>
                    <a:pt x="0" y="74"/>
                  </a:lnTo>
                  <a:close/>
                </a:path>
              </a:pathLst>
            </a:custGeom>
            <a:solidFill>
              <a:srgbClr val="50505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grpSp>
          <p:nvGrpSpPr>
            <p:cNvPr id="22" name="Group 8"/>
            <p:cNvGrpSpPr>
              <a:grpSpLocks noChangeAspect="1"/>
            </p:cNvGrpSpPr>
            <p:nvPr/>
          </p:nvGrpSpPr>
          <p:grpSpPr bwMode="auto">
            <a:xfrm>
              <a:off x="577850" y="2401889"/>
              <a:ext cx="1887538" cy="1558926"/>
              <a:chOff x="364" y="1513"/>
              <a:chExt cx="1189" cy="982"/>
            </a:xfrm>
          </p:grpSpPr>
          <p:sp>
            <p:nvSpPr>
              <p:cNvPr id="23" name="AutoShape 7"/>
              <p:cNvSpPr>
                <a:spLocks noChangeAspect="1" noChangeArrowheads="1" noTextEdit="1"/>
              </p:cNvSpPr>
              <p:nvPr/>
            </p:nvSpPr>
            <p:spPr bwMode="auto">
              <a:xfrm>
                <a:off x="364" y="1827"/>
                <a:ext cx="841" cy="668"/>
              </a:xfrm>
              <a:custGeom>
                <a:avLst/>
                <a:gdLst>
                  <a:gd name="connsiteX0" fmla="*/ 0 w 495300"/>
                  <a:gd name="connsiteY0" fmla="*/ 0 h 1060450"/>
                  <a:gd name="connsiteX1" fmla="*/ 495300 w 495300"/>
                  <a:gd name="connsiteY1" fmla="*/ 0 h 1060450"/>
                  <a:gd name="connsiteX2" fmla="*/ 495300 w 495300"/>
                  <a:gd name="connsiteY2" fmla="*/ 1060450 h 1060450"/>
                  <a:gd name="connsiteX3" fmla="*/ 0 w 495300"/>
                  <a:gd name="connsiteY3" fmla="*/ 1060450 h 1060450"/>
                  <a:gd name="connsiteX4" fmla="*/ 0 w 495300"/>
                  <a:gd name="connsiteY4" fmla="*/ 0 h 1060450"/>
                  <a:gd name="connsiteX0" fmla="*/ 0 w 1334397"/>
                  <a:gd name="connsiteY0" fmla="*/ 0 h 1060450"/>
                  <a:gd name="connsiteX1" fmla="*/ 1334397 w 1334397"/>
                  <a:gd name="connsiteY1" fmla="*/ 0 h 1060450"/>
                  <a:gd name="connsiteX2" fmla="*/ 495300 w 1334397"/>
                  <a:gd name="connsiteY2" fmla="*/ 1060450 h 1060450"/>
                  <a:gd name="connsiteX3" fmla="*/ 0 w 1334397"/>
                  <a:gd name="connsiteY3" fmla="*/ 1060450 h 1060450"/>
                  <a:gd name="connsiteX4" fmla="*/ 0 w 1334397"/>
                  <a:gd name="connsiteY4" fmla="*/ 0 h 1060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397" h="1060450">
                    <a:moveTo>
                      <a:pt x="0" y="0"/>
                    </a:moveTo>
                    <a:lnTo>
                      <a:pt x="1334397" y="0"/>
                    </a:lnTo>
                    <a:lnTo>
                      <a:pt x="495300" y="1060450"/>
                    </a:lnTo>
                    <a:lnTo>
                      <a:pt x="0" y="106045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Freeform 9"/>
              <p:cNvSpPr>
                <a:spLocks/>
              </p:cNvSpPr>
              <p:nvPr/>
            </p:nvSpPr>
            <p:spPr bwMode="auto">
              <a:xfrm>
                <a:off x="723" y="1513"/>
                <a:ext cx="830" cy="462"/>
              </a:xfrm>
              <a:custGeom>
                <a:avLst/>
                <a:gdLst>
                  <a:gd name="T0" fmla="*/ 301 w 301"/>
                  <a:gd name="T1" fmla="*/ 0 h 668"/>
                  <a:gd name="T2" fmla="*/ 0 w 301"/>
                  <a:gd name="T3" fmla="*/ 0 h 668"/>
                  <a:gd name="T4" fmla="*/ 0 w 301"/>
                  <a:gd name="T5" fmla="*/ 668 h 668"/>
                </a:gdLst>
                <a:ahLst/>
                <a:cxnLst>
                  <a:cxn ang="0">
                    <a:pos x="T0" y="T1"/>
                  </a:cxn>
                  <a:cxn ang="0">
                    <a:pos x="T2" y="T3"/>
                  </a:cxn>
                  <a:cxn ang="0">
                    <a:pos x="T4" y="T5"/>
                  </a:cxn>
                </a:cxnLst>
                <a:rect l="0" t="0" r="r" b="b"/>
                <a:pathLst>
                  <a:path w="301" h="668">
                    <a:moveTo>
                      <a:pt x="301" y="0"/>
                    </a:moveTo>
                    <a:lnTo>
                      <a:pt x="0" y="0"/>
                    </a:lnTo>
                    <a:lnTo>
                      <a:pt x="0" y="668"/>
                    </a:lnTo>
                  </a:path>
                </a:pathLst>
              </a:custGeom>
              <a:noFill/>
              <a:ln w="25400" cap="flat">
                <a:solidFill>
                  <a:srgbClr val="B9B9B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16" name="Group 62"/>
          <p:cNvGrpSpPr>
            <a:grpSpLocks noChangeAspect="1"/>
          </p:cNvGrpSpPr>
          <p:nvPr/>
        </p:nvGrpSpPr>
        <p:grpSpPr bwMode="auto">
          <a:xfrm rot="5400000">
            <a:off x="5251776" y="2271944"/>
            <a:ext cx="1260418" cy="121375"/>
            <a:chOff x="1445" y="2308"/>
            <a:chExt cx="810" cy="78"/>
          </a:xfrm>
        </p:grpSpPr>
        <p:sp>
          <p:nvSpPr>
            <p:cNvPr id="117" name="AutoShape 61"/>
            <p:cNvSpPr>
              <a:spLocks noChangeAspect="1" noChangeArrowheads="1" noTextEdit="1"/>
            </p:cNvSpPr>
            <p:nvPr/>
          </p:nvSpPr>
          <p:spPr bwMode="auto">
            <a:xfrm>
              <a:off x="1445" y="2308"/>
              <a:ext cx="496"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118" name="Line 63"/>
            <p:cNvSpPr>
              <a:spLocks noChangeShapeType="1"/>
            </p:cNvSpPr>
            <p:nvPr/>
          </p:nvSpPr>
          <p:spPr bwMode="auto">
            <a:xfrm>
              <a:off x="1445" y="2349"/>
              <a:ext cx="789" cy="0"/>
            </a:xfrm>
            <a:prstGeom prst="line">
              <a:avLst/>
            </a:prstGeom>
            <a:noFill/>
            <a:ln w="25400" cap="flat">
              <a:solidFill>
                <a:srgbClr val="505050">
                  <a:lumMod val="40000"/>
                  <a:lumOff val="6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119" name="Freeform 64"/>
            <p:cNvSpPr>
              <a:spLocks/>
            </p:cNvSpPr>
            <p:nvPr/>
          </p:nvSpPr>
          <p:spPr bwMode="auto">
            <a:xfrm>
              <a:off x="2198" y="2312"/>
              <a:ext cx="57" cy="74"/>
            </a:xfrm>
            <a:custGeom>
              <a:avLst/>
              <a:gdLst>
                <a:gd name="T0" fmla="*/ 0 w 57"/>
                <a:gd name="T1" fmla="*/ 74 h 74"/>
                <a:gd name="T2" fmla="*/ 57 w 57"/>
                <a:gd name="T3" fmla="*/ 37 h 74"/>
                <a:gd name="T4" fmla="*/ 0 w 57"/>
                <a:gd name="T5" fmla="*/ 0 h 74"/>
                <a:gd name="T6" fmla="*/ 0 w 57"/>
                <a:gd name="T7" fmla="*/ 74 h 74"/>
              </a:gdLst>
              <a:ahLst/>
              <a:cxnLst>
                <a:cxn ang="0">
                  <a:pos x="T0" y="T1"/>
                </a:cxn>
                <a:cxn ang="0">
                  <a:pos x="T2" y="T3"/>
                </a:cxn>
                <a:cxn ang="0">
                  <a:pos x="T4" y="T5"/>
                </a:cxn>
                <a:cxn ang="0">
                  <a:pos x="T6" y="T7"/>
                </a:cxn>
              </a:cxnLst>
              <a:rect l="0" t="0" r="r" b="b"/>
              <a:pathLst>
                <a:path w="57" h="74">
                  <a:moveTo>
                    <a:pt x="0" y="74"/>
                  </a:moveTo>
                  <a:lnTo>
                    <a:pt x="57" y="37"/>
                  </a:lnTo>
                  <a:lnTo>
                    <a:pt x="0" y="0"/>
                  </a:lnTo>
                  <a:lnTo>
                    <a:pt x="0" y="74"/>
                  </a:lnTo>
                  <a:close/>
                </a:path>
              </a:pathLst>
            </a:custGeom>
            <a:solidFill>
              <a:srgbClr val="50505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grpSp>
      <p:pic>
        <p:nvPicPr>
          <p:cNvPr id="89" name="Picture 88"/>
          <p:cNvPicPr>
            <a:picLocks noChangeAspect="1"/>
          </p:cNvPicPr>
          <p:nvPr/>
        </p:nvPicPr>
        <p:blipFill>
          <a:blip r:embed="rId9"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216077" y="1905399"/>
            <a:ext cx="764951" cy="764951"/>
          </a:xfrm>
          <a:prstGeom prst="rect">
            <a:avLst/>
          </a:prstGeom>
          <a:solidFill>
            <a:srgbClr val="FFFFFF">
              <a:alpha val="98000"/>
            </a:srgbClr>
          </a:solidFill>
        </p:spPr>
      </p:pic>
      <p:sp>
        <p:nvSpPr>
          <p:cNvPr id="91" name="AutoShape 61"/>
          <p:cNvSpPr>
            <a:spLocks noChangeAspect="1" noChangeArrowheads="1" noTextEdit="1"/>
          </p:cNvSpPr>
          <p:nvPr/>
        </p:nvSpPr>
        <p:spPr bwMode="auto">
          <a:xfrm>
            <a:off x="4544891" y="2018308"/>
            <a:ext cx="771812" cy="110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107" name="Line 63"/>
          <p:cNvSpPr>
            <a:spLocks noChangeShapeType="1"/>
          </p:cNvSpPr>
          <p:nvPr/>
        </p:nvSpPr>
        <p:spPr bwMode="auto">
          <a:xfrm>
            <a:off x="4530920" y="2316292"/>
            <a:ext cx="1241280" cy="0"/>
          </a:xfrm>
          <a:prstGeom prst="line">
            <a:avLst/>
          </a:prstGeom>
          <a:noFill/>
          <a:ln w="25400" cap="flat">
            <a:solidFill>
              <a:srgbClr val="505050">
                <a:lumMod val="40000"/>
                <a:lumOff val="60000"/>
              </a:srgbClr>
            </a:solidFill>
            <a:prstDash val="solid"/>
            <a:miter lim="800000"/>
            <a:headEnd/>
            <a:tailEnd type="triangle" w="lg" len="lg"/>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grpSp>
        <p:nvGrpSpPr>
          <p:cNvPr id="90" name="Group 62"/>
          <p:cNvGrpSpPr>
            <a:grpSpLocks noChangeAspect="1"/>
          </p:cNvGrpSpPr>
          <p:nvPr/>
        </p:nvGrpSpPr>
        <p:grpSpPr bwMode="auto">
          <a:xfrm rot="16200000">
            <a:off x="5427535" y="2255605"/>
            <a:ext cx="1260418" cy="121375"/>
            <a:chOff x="1445" y="2308"/>
            <a:chExt cx="810" cy="78"/>
          </a:xfrm>
        </p:grpSpPr>
        <p:sp>
          <p:nvSpPr>
            <p:cNvPr id="101" name="AutoShape 61"/>
            <p:cNvSpPr>
              <a:spLocks noChangeAspect="1" noChangeArrowheads="1" noTextEdit="1"/>
            </p:cNvSpPr>
            <p:nvPr/>
          </p:nvSpPr>
          <p:spPr bwMode="auto">
            <a:xfrm>
              <a:off x="1445" y="2308"/>
              <a:ext cx="496"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102" name="Line 63"/>
            <p:cNvSpPr>
              <a:spLocks noChangeShapeType="1"/>
            </p:cNvSpPr>
            <p:nvPr/>
          </p:nvSpPr>
          <p:spPr bwMode="auto">
            <a:xfrm>
              <a:off x="1445" y="2349"/>
              <a:ext cx="789" cy="0"/>
            </a:xfrm>
            <a:prstGeom prst="line">
              <a:avLst/>
            </a:prstGeom>
            <a:noFill/>
            <a:ln w="25400" cap="flat">
              <a:solidFill>
                <a:srgbClr val="505050">
                  <a:lumMod val="40000"/>
                  <a:lumOff val="6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103" name="Freeform 64"/>
            <p:cNvSpPr>
              <a:spLocks/>
            </p:cNvSpPr>
            <p:nvPr/>
          </p:nvSpPr>
          <p:spPr bwMode="auto">
            <a:xfrm>
              <a:off x="2198" y="2312"/>
              <a:ext cx="57" cy="74"/>
            </a:xfrm>
            <a:custGeom>
              <a:avLst/>
              <a:gdLst>
                <a:gd name="T0" fmla="*/ 0 w 57"/>
                <a:gd name="T1" fmla="*/ 74 h 74"/>
                <a:gd name="T2" fmla="*/ 57 w 57"/>
                <a:gd name="T3" fmla="*/ 37 h 74"/>
                <a:gd name="T4" fmla="*/ 0 w 57"/>
                <a:gd name="T5" fmla="*/ 0 h 74"/>
                <a:gd name="T6" fmla="*/ 0 w 57"/>
                <a:gd name="T7" fmla="*/ 74 h 74"/>
              </a:gdLst>
              <a:ahLst/>
              <a:cxnLst>
                <a:cxn ang="0">
                  <a:pos x="T0" y="T1"/>
                </a:cxn>
                <a:cxn ang="0">
                  <a:pos x="T2" y="T3"/>
                </a:cxn>
                <a:cxn ang="0">
                  <a:pos x="T4" y="T5"/>
                </a:cxn>
                <a:cxn ang="0">
                  <a:pos x="T6" y="T7"/>
                </a:cxn>
              </a:cxnLst>
              <a:rect l="0" t="0" r="r" b="b"/>
              <a:pathLst>
                <a:path w="57" h="74">
                  <a:moveTo>
                    <a:pt x="0" y="74"/>
                  </a:moveTo>
                  <a:lnTo>
                    <a:pt x="57" y="37"/>
                  </a:lnTo>
                  <a:lnTo>
                    <a:pt x="0" y="0"/>
                  </a:lnTo>
                  <a:lnTo>
                    <a:pt x="0" y="74"/>
                  </a:lnTo>
                  <a:close/>
                </a:path>
              </a:pathLst>
            </a:custGeom>
            <a:solidFill>
              <a:srgbClr val="50505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grpSp>
    </p:spTree>
    <p:extLst>
      <p:ext uri="{BB962C8B-B14F-4D97-AF65-F5344CB8AC3E}">
        <p14:creationId xmlns:p14="http://schemas.microsoft.com/office/powerpoint/2010/main" val="256125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4" name="Rectangle 23"/>
          <p:cNvSpPr/>
          <p:nvPr/>
        </p:nvSpPr>
        <p:spPr bwMode="auto">
          <a:xfrm>
            <a:off x="5647789" y="973"/>
            <a:ext cx="6544212" cy="685702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p:cNvSpPr txBox="1"/>
          <p:nvPr/>
        </p:nvSpPr>
        <p:spPr>
          <a:xfrm>
            <a:off x="225209" y="2228301"/>
            <a:ext cx="5274285" cy="3731019"/>
          </a:xfrm>
          <a:prstGeom prst="rect">
            <a:avLst/>
          </a:prstGeom>
          <a:noFill/>
        </p:spPr>
        <p:txBody>
          <a:bodyPr wrap="square" lIns="175735" tIns="140588" rIns="175735" bIns="140588" rtlCol="0">
            <a:spAutoFit/>
          </a:bodyPr>
          <a:lstStyle/>
          <a:p>
            <a:pPr marL="0" marR="0" lvl="0" indent="0" algn="l" defTabSz="895827" rtl="0" eaLnBrk="0" fontAlgn="base" latinLnBrk="0" hangingPunct="0">
              <a:lnSpc>
                <a:spcPct val="100000"/>
              </a:lnSpc>
              <a:spcBef>
                <a:spcPts val="600"/>
              </a:spcBef>
              <a:spcAft>
                <a:spcPts val="0"/>
              </a:spcAft>
              <a:buClrTx/>
              <a:buSzTx/>
              <a:buFontTx/>
              <a:buNone/>
              <a:tabLst/>
              <a:defRPr/>
            </a:pPr>
            <a:r>
              <a:rPr kumimoji="0" lang="ru-RU" sz="4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S PGothic" panose="020B0600070205080204" pitchFamily="34" charset="-128"/>
                <a:cs typeface="+mn-cs"/>
              </a:rPr>
              <a:t>Единая экосистема </a:t>
            </a:r>
            <a:r>
              <a:rPr kumimoji="0" lang="en-US" sz="4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S PGothic" panose="020B0600070205080204" pitchFamily="34" charset="-128"/>
                <a:cs typeface="+mn-cs"/>
              </a:rPr>
              <a:t>Azure</a:t>
            </a:r>
          </a:p>
          <a:p>
            <a:pPr marL="0" marR="0" lvl="0" indent="0" algn="l" defTabSz="895827" rtl="0" eaLnBrk="0" fontAlgn="base" latinLnBrk="0" hangingPunct="0">
              <a:lnSpc>
                <a:spcPct val="100000"/>
              </a:lnSpc>
              <a:spcBef>
                <a:spcPts val="600"/>
              </a:spcBef>
              <a:spcAft>
                <a:spcPts val="0"/>
              </a:spcAft>
              <a:buClrTx/>
              <a:buSzTx/>
              <a:buFontTx/>
              <a:buNone/>
              <a:tabLst/>
              <a:defRPr/>
            </a:pPr>
            <a:endParaRPr kumimoji="0" lang="en-US" sz="40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S PGothic" panose="020B0600070205080204" pitchFamily="34" charset="-128"/>
              <a:cs typeface="+mn-cs"/>
            </a:endParaRPr>
          </a:p>
          <a:p>
            <a:pPr marL="0" marR="0" lvl="0" indent="0" algn="l" defTabSz="895827" rtl="0" eaLnBrk="0" fontAlgn="base" latinLnBrk="0" hangingPunct="0">
              <a:lnSpc>
                <a:spcPct val="100000"/>
              </a:lnSpc>
              <a:spcBef>
                <a:spcPts val="1800"/>
              </a:spcBef>
              <a:spcAft>
                <a:spcPts val="0"/>
              </a:spcAft>
              <a:buClrTx/>
              <a:buSzTx/>
              <a:buFontTx/>
              <a:buNone/>
              <a:tabLst/>
              <a:defRPr/>
            </a:pPr>
            <a:r>
              <a:rPr kumimoji="0" lang="ru-RU"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S PGothic" panose="020B0600070205080204" pitchFamily="34" charset="-128"/>
                <a:cs typeface="+mn-cs"/>
              </a:rPr>
              <a:t>Пользуйтесь нужными вам инструментами и технологиями в Azure и </a:t>
            </a: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S PGothic" panose="020B0600070205080204" pitchFamily="34" charset="-128"/>
                <a:cs typeface="+mn-cs"/>
              </a:rPr>
              <a:t>Azure Stack</a:t>
            </a:r>
          </a:p>
        </p:txBody>
      </p:sp>
      <p:pic>
        <p:nvPicPr>
          <p:cNvPr id="2050" name="Picture 2" descr="https://upload.wikimedia.org/wikipedia/en/5/56/Chef_Software_Inc._compan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4472" y="427668"/>
            <a:ext cx="1321833" cy="14443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upload.wikimedia.org/wikipedia/en/thumb/6/6c/RedHat.svg/1280px-RedHat.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4003" y="3631435"/>
            <a:ext cx="2562770" cy="8268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insidebitcoins.com/wp-content/uploads/2015/08/Blockchain-Logo-Blue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88813" y="4825930"/>
            <a:ext cx="2402699" cy="70510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openattitude.com/wp-content/uploads/2010/08/suse-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89638" y="3542063"/>
            <a:ext cx="1590677" cy="96633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www.cloudfoundry.org/wp-content/uploads/2017/01/CFF_Logo_vertica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27409" y="504189"/>
            <a:ext cx="2115134" cy="12913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esosphere.com/wp-content/themes/mesosphere/library/images/views/why-mesos/mesos-logo.png?v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59073" y="2344336"/>
            <a:ext cx="2051806" cy="74539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https://upload.wikimedia.org/wikipedia/commons/7/79/Docker_(container_engine)_logo.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82825" y="2422399"/>
            <a:ext cx="2345126" cy="5604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52154" y="5598265"/>
            <a:ext cx="6135482" cy="12926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ru-RU" sz="2400" b="0" i="0" u="none" strike="noStrike" kern="1200" cap="none" spc="0" normalizeH="0" baseline="0" noProof="0" dirty="0">
                <a:ln>
                  <a:noFill/>
                </a:ln>
                <a:solidFill>
                  <a:srgbClr val="002050"/>
                </a:solidFill>
                <a:effectLst/>
                <a:uLnTx/>
                <a:uFillTx/>
                <a:latin typeface="Segoe UI"/>
                <a:ea typeface="+mn-ea"/>
                <a:cs typeface="+mn-cs"/>
              </a:rPr>
              <a:t>Большинство решений </a:t>
            </a:r>
            <a:r>
              <a:rPr kumimoji="0" lang="en-US" sz="2400" b="0" i="0" u="none" strike="noStrike" kern="1200" cap="none" spc="0" normalizeH="0" baseline="0" noProof="0" dirty="0">
                <a:ln>
                  <a:noFill/>
                </a:ln>
                <a:solidFill>
                  <a:srgbClr val="002050"/>
                </a:solidFill>
                <a:effectLst/>
                <a:uLnTx/>
                <a:uFillTx/>
                <a:latin typeface="Segoe UI"/>
                <a:ea typeface="+mn-ea"/>
                <a:cs typeface="+mn-cs"/>
              </a:rPr>
              <a:t>Azure Marketplace</a:t>
            </a:r>
            <a:r>
              <a:rPr kumimoji="0" lang="ru-RU" sz="2400" b="0" i="0" u="none" strike="noStrike" kern="1200" cap="none" spc="0" normalizeH="0" baseline="0" noProof="0" dirty="0">
                <a:ln>
                  <a:noFill/>
                </a:ln>
                <a:solidFill>
                  <a:srgbClr val="002050"/>
                </a:solidFill>
                <a:effectLst/>
                <a:uLnTx/>
                <a:uFillTx/>
                <a:latin typeface="Segoe UI"/>
                <a:ea typeface="+mn-ea"/>
                <a:cs typeface="+mn-cs"/>
              </a:rPr>
              <a:t> без дополнительных модификаций работают в </a:t>
            </a:r>
            <a:r>
              <a:rPr kumimoji="0" lang="en-US" sz="2400" b="0" i="0" u="none" strike="noStrike" kern="1200" cap="none" spc="0" normalizeH="0" baseline="0" noProof="0" dirty="0">
                <a:ln>
                  <a:noFill/>
                </a:ln>
                <a:solidFill>
                  <a:srgbClr val="002050"/>
                </a:solidFill>
                <a:effectLst/>
                <a:uLnTx/>
                <a:uFillTx/>
                <a:latin typeface="Segoe UI"/>
                <a:ea typeface="+mn-ea"/>
                <a:cs typeface="+mn-cs"/>
              </a:rPr>
              <a:t>Azure Stack</a:t>
            </a:r>
          </a:p>
        </p:txBody>
      </p:sp>
    </p:spTree>
    <p:extLst>
      <p:ext uri="{BB962C8B-B14F-4D97-AF65-F5344CB8AC3E}">
        <p14:creationId xmlns:p14="http://schemas.microsoft.com/office/powerpoint/2010/main" val="523822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7545" y="262827"/>
            <a:ext cx="11957819" cy="899665"/>
          </a:xfrm>
        </p:spPr>
        <p:txBody>
          <a:bodyPr/>
          <a:lstStyle/>
          <a:p>
            <a:r>
              <a:rPr lang="ru-RU" sz="4000" dirty="0"/>
              <a:t>Единый жизненный цикл </a:t>
            </a:r>
            <a:r>
              <a:rPr lang="ru-RU" sz="4000" dirty="0" err="1"/>
              <a:t>DevOps</a:t>
            </a:r>
            <a:r>
              <a:rPr lang="ru-RU" sz="4000" dirty="0"/>
              <a:t> в Azure и </a:t>
            </a:r>
            <a:r>
              <a:rPr lang="en-US" sz="4000" dirty="0"/>
              <a:t>Azure Stack</a:t>
            </a:r>
          </a:p>
        </p:txBody>
      </p:sp>
      <p:sp>
        <p:nvSpPr>
          <p:cNvPr id="3" name="TextBox 2"/>
          <p:cNvSpPr txBox="1"/>
          <p:nvPr/>
        </p:nvSpPr>
        <p:spPr>
          <a:xfrm>
            <a:off x="6954984" y="1606778"/>
            <a:ext cx="5012906" cy="352711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600"/>
              </a:spcBef>
              <a:spcAft>
                <a:spcPts val="1200"/>
              </a:spcAft>
              <a:buClrTx/>
              <a:buSzTx/>
              <a:buFontTx/>
              <a:buNone/>
              <a:tabLst/>
              <a:defRPr/>
            </a:pPr>
            <a:r>
              <a:rPr kumimoji="0" lang="ru-RU" sz="2000" b="0" i="0" u="none" strike="noStrike" kern="1200" cap="none" spc="0" normalizeH="0" baseline="0" noProof="0" dirty="0">
                <a:ln>
                  <a:noFill/>
                </a:ln>
                <a:solidFill>
                  <a:srgbClr val="FFFFFF"/>
                </a:solidFill>
                <a:effectLst/>
                <a:uLnTx/>
                <a:uFillTx/>
                <a:latin typeface="Segoe UI Light"/>
                <a:ea typeface="+mn-ea"/>
                <a:cs typeface="+mn-cs"/>
              </a:rPr>
              <a:t>Одинаковые процессы развертывания с помощью</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Visual Studio</a:t>
            </a:r>
          </a:p>
          <a:p>
            <a:pPr marL="0" marR="0" lvl="0" indent="0" algn="l" defTabSz="914400" rtl="0" eaLnBrk="1" fontAlgn="auto" latinLnBrk="0" hangingPunct="1">
              <a:lnSpc>
                <a:spcPct val="100000"/>
              </a:lnSpc>
              <a:spcBef>
                <a:spcPts val="600"/>
              </a:spcBef>
              <a:spcAft>
                <a:spcPts val="1200"/>
              </a:spcAft>
              <a:buClrTx/>
              <a:buSzTx/>
              <a:buFontTx/>
              <a:buNone/>
              <a:tabLst/>
              <a:defRPr/>
            </a:pPr>
            <a:r>
              <a:rPr kumimoji="0" lang="ru-RU" sz="2000" b="0" i="0" u="none" strike="noStrike" kern="1200" cap="none" spc="0" normalizeH="0" baseline="0" noProof="0" dirty="0">
                <a:ln>
                  <a:noFill/>
                </a:ln>
                <a:solidFill>
                  <a:srgbClr val="FFFFFF"/>
                </a:solidFill>
                <a:effectLst/>
                <a:uLnTx/>
                <a:uFillTx/>
                <a:latin typeface="Segoe UI Light"/>
                <a:ea typeface="+mn-ea"/>
                <a:cs typeface="+mn-cs"/>
              </a:rPr>
              <a:t>Интеграция процессов</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CI/CD </a:t>
            </a:r>
            <a:r>
              <a:rPr kumimoji="0" lang="ru-RU" sz="2000" b="0" i="0" u="none" strike="noStrike" kern="1200" cap="none" spc="0" normalizeH="0" baseline="0" noProof="0" dirty="0">
                <a:ln>
                  <a:noFill/>
                </a:ln>
                <a:solidFill>
                  <a:srgbClr val="FFFFFF"/>
                </a:solidFill>
                <a:effectLst/>
                <a:uLnTx/>
                <a:uFillTx/>
                <a:latin typeface="Segoe UI Light"/>
                <a:ea typeface="+mn-ea"/>
                <a:cs typeface="+mn-cs"/>
              </a:rPr>
              <a:t>с инструментами на основе открытого кода</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a:t>
            </a:r>
            <a:r>
              <a:rPr kumimoji="0" lang="ru-RU" sz="2000" b="0" i="0" u="none" strike="noStrike" kern="1200" cap="none" spc="0" normalizeH="0" baseline="0" noProof="0" dirty="0">
                <a:ln>
                  <a:noFill/>
                </a:ln>
                <a:solidFill>
                  <a:srgbClr val="FFFFFF"/>
                </a:solidFill>
                <a:effectLst/>
                <a:uLnTx/>
                <a:uFillTx/>
                <a:latin typeface="Segoe UI Light"/>
                <a:ea typeface="+mn-ea"/>
                <a:cs typeface="+mn-cs"/>
              </a:rPr>
              <a:t>например</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Jenkins) </a:t>
            </a:r>
            <a:r>
              <a:rPr kumimoji="0" lang="ru-RU" sz="2000" b="0" i="0" u="none" strike="noStrike" kern="1200" cap="none" spc="0" normalizeH="0" baseline="0" noProof="0" dirty="0">
                <a:ln>
                  <a:noFill/>
                </a:ln>
                <a:solidFill>
                  <a:srgbClr val="FFFFFF"/>
                </a:solidFill>
                <a:effectLst/>
                <a:uLnTx/>
                <a:uFillTx/>
                <a:latin typeface="Segoe UI Light"/>
                <a:ea typeface="+mn-ea"/>
                <a:cs typeface="+mn-cs"/>
              </a:rPr>
              <a:t>и</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Visual Studio Team System* (VSTS)</a:t>
            </a:r>
          </a:p>
          <a:p>
            <a:pPr marL="0" marR="0" lvl="0" indent="0" algn="l" defTabSz="914400" rtl="0" eaLnBrk="1" fontAlgn="auto" latinLnBrk="0" hangingPunct="1">
              <a:lnSpc>
                <a:spcPct val="100000"/>
              </a:lnSpc>
              <a:spcBef>
                <a:spcPts val="600"/>
              </a:spcBef>
              <a:spcAft>
                <a:spcPts val="1200"/>
              </a:spcAft>
              <a:buClrTx/>
              <a:buSzTx/>
              <a:buFontTx/>
              <a:buNone/>
              <a:tabLst/>
              <a:defRPr/>
            </a:pPr>
            <a:r>
              <a:rPr kumimoji="0" lang="ru-RU" sz="2000" b="0" i="0" u="none" strike="noStrike" kern="1200" cap="none" spc="0" normalizeH="0" baseline="0" noProof="0" dirty="0">
                <a:ln>
                  <a:noFill/>
                </a:ln>
                <a:solidFill>
                  <a:srgbClr val="FFFFFF"/>
                </a:solidFill>
                <a:effectLst/>
                <a:uLnTx/>
                <a:uFillTx/>
                <a:latin typeface="Segoe UI Light"/>
                <a:ea typeface="+mn-ea"/>
                <a:cs typeface="+mn-cs"/>
              </a:rPr>
              <a:t>Единый инструментарий автоматизации рабочих процессов с поддержкой </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Chef</a:t>
            </a:r>
            <a:r>
              <a:rPr kumimoji="0" lang="ru-RU" sz="2000" b="0" i="0" u="none" strike="noStrike" kern="1200" cap="none" spc="0" normalizeH="0" baseline="0" noProof="0" dirty="0">
                <a:ln>
                  <a:noFill/>
                </a:ln>
                <a:solidFill>
                  <a:srgbClr val="FFFFFF"/>
                </a:solidFill>
                <a:effectLst/>
                <a:uLnTx/>
                <a:uFillTx/>
                <a:latin typeface="Segoe UI Light"/>
                <a:ea typeface="+mn-ea"/>
                <a:cs typeface="+mn-cs"/>
              </a:rPr>
              <a:t> и DSC-расширений Azure </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PowerShell</a:t>
            </a:r>
            <a:r>
              <a:rPr kumimoji="0" lang="ru-RU" sz="2000" b="0" i="0" u="none" strike="noStrike" kern="1200" cap="none" spc="0" normalizeH="0" baseline="0" noProof="0" dirty="0">
                <a:ln>
                  <a:noFill/>
                </a:ln>
                <a:solidFill>
                  <a:srgbClr val="FFFFFF"/>
                </a:solidFill>
                <a:effectLst/>
                <a:uLnTx/>
                <a:uFillTx/>
                <a:latin typeface="Segoe UI Light"/>
                <a:ea typeface="+mn-ea"/>
                <a:cs typeface="+mn-cs"/>
              </a:rPr>
              <a:t> </a:t>
            </a:r>
          </a:p>
        </p:txBody>
      </p:sp>
      <p:sp>
        <p:nvSpPr>
          <p:cNvPr id="19" name="TextBox 18"/>
          <p:cNvSpPr txBox="1"/>
          <p:nvPr/>
        </p:nvSpPr>
        <p:spPr>
          <a:xfrm>
            <a:off x="8540815" y="6084836"/>
            <a:ext cx="351454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t>
            </a:r>
            <a:r>
              <a:rPr kumimoji="0" lang="ru-RU"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 Интеграция с VSTS появится после выхода общедоступной версии</a:t>
            </a:r>
            <a:endPar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endParaRPr>
          </a:p>
        </p:txBody>
      </p:sp>
      <p:pic>
        <p:nvPicPr>
          <p:cNvPr id="48" name="Picture 47"/>
          <p:cNvPicPr/>
          <p:nvPr/>
        </p:nvPicPr>
        <p:blipFill>
          <a:blip r:embed="rId3">
            <a:extLst>
              <a:ext uri="{28A0092B-C50C-407E-A947-70E740481C1C}">
                <a14:useLocalDpi xmlns:a14="http://schemas.microsoft.com/office/drawing/2010/main" val="0"/>
              </a:ext>
            </a:extLst>
          </a:blip>
          <a:srcRect/>
          <a:stretch>
            <a:fillRect/>
          </a:stretch>
        </p:blipFill>
        <p:spPr bwMode="auto">
          <a:xfrm>
            <a:off x="467557" y="1528830"/>
            <a:ext cx="6180236" cy="3464111"/>
          </a:xfrm>
          <a:prstGeom prst="rect">
            <a:avLst/>
          </a:prstGeom>
          <a:noFill/>
          <a:ln>
            <a:noFill/>
          </a:ln>
        </p:spPr>
      </p:pic>
      <p:sp>
        <p:nvSpPr>
          <p:cNvPr id="51" name="TextBox 8"/>
          <p:cNvSpPr txBox="1"/>
          <p:nvPr/>
        </p:nvSpPr>
        <p:spPr>
          <a:xfrm>
            <a:off x="1961075" y="4684520"/>
            <a:ext cx="3193200" cy="307777"/>
          </a:xfrm>
          <a:prstGeom prst="rect">
            <a:avLst/>
          </a:prstGeom>
          <a:noFill/>
        </p:spPr>
        <p:txBody>
          <a:bodyPr wrap="square" lIns="0" tIns="0" rIns="0" bIns="0" rtlCol="0">
            <a:spAutoFit/>
          </a:bodyPr>
          <a:lstStyle/>
          <a:p>
            <a:pPr marL="0" marR="0" lvl="0" indent="0" algn="ctr" defTabSz="914228" rtl="0" eaLnBrk="1" fontAlgn="auto" latinLnBrk="0" hangingPunct="1">
              <a:lnSpc>
                <a:spcPct val="100000"/>
              </a:lnSpc>
              <a:spcBef>
                <a:spcPts val="0"/>
              </a:spcBef>
              <a:spcAft>
                <a:spcPts val="0"/>
              </a:spcAft>
              <a:buClrTx/>
              <a:buSzTx/>
              <a:buFontTx/>
              <a:buNone/>
              <a:tabLst/>
              <a:defRPr/>
            </a:pPr>
            <a:r>
              <a:rPr kumimoji="0" lang="en-US" sz="2000" b="1" i="0" u="none" strike="noStrike" kern="800" cap="none" spc="100" normalizeH="0" baseline="0" noProof="0" dirty="0">
                <a:ln>
                  <a:noFill/>
                </a:ln>
                <a:solidFill>
                  <a:srgbClr val="FFFFFF"/>
                </a:solidFill>
                <a:effectLst/>
                <a:uLnTx/>
                <a:uFillTx/>
                <a:latin typeface="Segoe UI"/>
                <a:ea typeface="+mn-ea"/>
                <a:cs typeface="Segoe UI Semibold" panose="020B0702040204020203" pitchFamily="34" charset="0"/>
              </a:rPr>
              <a:t>Dev</a:t>
            </a:r>
            <a:r>
              <a:rPr kumimoji="0" lang="en-US" sz="2000" b="0" i="0" u="none" strike="noStrike" kern="800" cap="none" spc="100" normalizeH="0" baseline="0" noProof="0" dirty="0">
                <a:ln>
                  <a:noFill/>
                </a:ln>
                <a:solidFill>
                  <a:srgbClr val="FFFFFF"/>
                </a:solidFill>
                <a:effectLst/>
                <a:uLnTx/>
                <a:uFillTx/>
                <a:latin typeface="Segoe UI Light"/>
                <a:ea typeface="+mn-ea"/>
                <a:cs typeface="Segoe UI Semibold" panose="020B0702040204020203" pitchFamily="34" charset="0"/>
              </a:rPr>
              <a:t>elopment</a:t>
            </a:r>
          </a:p>
        </p:txBody>
      </p:sp>
      <p:sp>
        <p:nvSpPr>
          <p:cNvPr id="52" name="TextBox 44"/>
          <p:cNvSpPr txBox="1"/>
          <p:nvPr/>
        </p:nvSpPr>
        <p:spPr>
          <a:xfrm>
            <a:off x="1899570" y="1542262"/>
            <a:ext cx="3191972" cy="307777"/>
          </a:xfrm>
          <a:prstGeom prst="rect">
            <a:avLst/>
          </a:prstGeom>
          <a:noFill/>
        </p:spPr>
        <p:txBody>
          <a:bodyPr wrap="square" lIns="0" tIns="0" rIns="0" bIns="0" rtlCol="0">
            <a:spAutoFit/>
          </a:bodyPr>
          <a:lstStyle/>
          <a:p>
            <a:pPr marL="0" marR="0" lvl="0" indent="0" algn="ctr" defTabSz="914228" rtl="0" eaLnBrk="1" fontAlgn="auto" latinLnBrk="0" hangingPunct="1">
              <a:lnSpc>
                <a:spcPct val="100000"/>
              </a:lnSpc>
              <a:spcBef>
                <a:spcPts val="0"/>
              </a:spcBef>
              <a:spcAft>
                <a:spcPts val="0"/>
              </a:spcAft>
              <a:buClrTx/>
              <a:buSzTx/>
              <a:buFontTx/>
              <a:buNone/>
              <a:tabLst/>
              <a:defRPr/>
            </a:pPr>
            <a:r>
              <a:rPr kumimoji="0" lang="de-DE" sz="2000" b="1" i="0" u="none" strike="noStrike" kern="800" cap="none" spc="100" normalizeH="0" baseline="0" noProof="0" dirty="0">
                <a:ln>
                  <a:noFill/>
                </a:ln>
                <a:solidFill>
                  <a:srgbClr val="FFFFFF"/>
                </a:solidFill>
                <a:effectLst/>
                <a:uLnTx/>
                <a:uFillTx/>
                <a:latin typeface="Segoe UI"/>
                <a:ea typeface="+mn-ea"/>
                <a:cs typeface="Segoe UI Semibold" panose="020B0702040204020203" pitchFamily="34" charset="0"/>
              </a:rPr>
              <a:t>Op</a:t>
            </a:r>
            <a:r>
              <a:rPr kumimoji="0" lang="de-DE" sz="2000" b="0" i="0" u="none" strike="noStrike" kern="800" cap="none" spc="100" normalizeH="0" baseline="0" noProof="0" dirty="0">
                <a:ln>
                  <a:noFill/>
                </a:ln>
                <a:solidFill>
                  <a:srgbClr val="FFFFFF"/>
                </a:solidFill>
                <a:effectLst/>
                <a:uLnTx/>
                <a:uFillTx/>
                <a:latin typeface="Segoe UI Light"/>
                <a:ea typeface="+mn-ea"/>
                <a:cs typeface="Segoe UI Semibold" panose="020B0702040204020203" pitchFamily="34" charset="0"/>
              </a:rPr>
              <a:t>erations</a:t>
            </a:r>
            <a:endParaRPr kumimoji="0" lang="en-US" sz="2000" b="0" i="0" u="none" strike="noStrike" kern="800" cap="none" spc="100" normalizeH="0" baseline="0" noProof="0" dirty="0">
              <a:ln>
                <a:noFill/>
              </a:ln>
              <a:solidFill>
                <a:srgbClr val="FFFFFF"/>
              </a:solidFill>
              <a:effectLst/>
              <a:uLnTx/>
              <a:uFillTx/>
              <a:latin typeface="Segoe UI Light"/>
              <a:ea typeface="+mn-ea"/>
              <a:cs typeface="Segoe UI Semibold" panose="020B0702040204020203" pitchFamily="34" charset="0"/>
            </a:endParaRPr>
          </a:p>
        </p:txBody>
      </p:sp>
      <p:sp>
        <p:nvSpPr>
          <p:cNvPr id="57" name="TextBox 6"/>
          <p:cNvSpPr txBox="1"/>
          <p:nvPr/>
        </p:nvSpPr>
        <p:spPr>
          <a:xfrm>
            <a:off x="-1021569" y="4748282"/>
            <a:ext cx="3240000" cy="307777"/>
          </a:xfrm>
          <a:prstGeom prst="rect">
            <a:avLst/>
          </a:prstGeom>
          <a:noFill/>
        </p:spPr>
        <p:txBody>
          <a:bodyPr wrap="square" rtlCol="0">
            <a:spAutoFit/>
          </a:bodyPr>
          <a:lstStyle/>
          <a:p>
            <a:pPr marL="0" marR="0" lvl="0" indent="0" algn="r" defTabSz="91422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Develop + Test</a:t>
            </a:r>
          </a:p>
        </p:txBody>
      </p:sp>
      <p:sp>
        <p:nvSpPr>
          <p:cNvPr id="58" name="TextBox 47"/>
          <p:cNvSpPr txBox="1"/>
          <p:nvPr/>
        </p:nvSpPr>
        <p:spPr>
          <a:xfrm>
            <a:off x="-1152443" y="1542351"/>
            <a:ext cx="3240000" cy="307777"/>
          </a:xfrm>
          <a:prstGeom prst="rect">
            <a:avLst/>
          </a:prstGeom>
          <a:noFill/>
        </p:spPr>
        <p:txBody>
          <a:bodyPr wrap="square" rtlCol="0">
            <a:spAutoFit/>
          </a:bodyPr>
          <a:lstStyle/>
          <a:p>
            <a:pPr marL="0" marR="0" lvl="0" indent="0" algn="r" defTabSz="91422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Plan + Track</a:t>
            </a:r>
          </a:p>
        </p:txBody>
      </p:sp>
      <p:sp>
        <p:nvSpPr>
          <p:cNvPr id="59" name="TextBox 48"/>
          <p:cNvSpPr txBox="1"/>
          <p:nvPr/>
        </p:nvSpPr>
        <p:spPr>
          <a:xfrm>
            <a:off x="4770437" y="4748282"/>
            <a:ext cx="3240000" cy="307777"/>
          </a:xfrm>
          <a:prstGeom prst="rect">
            <a:avLst/>
          </a:prstGeom>
          <a:noFill/>
        </p:spPr>
        <p:txBody>
          <a:bodyPr wrap="square" rtlCol="0">
            <a:spAutoFit/>
          </a:bodyPr>
          <a:lstStyle/>
          <a:p>
            <a:pPr marL="0" marR="0" lvl="0" indent="0" algn="l" defTabSz="91422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Monitor + Learn</a:t>
            </a:r>
          </a:p>
        </p:txBody>
      </p:sp>
      <p:sp>
        <p:nvSpPr>
          <p:cNvPr id="60" name="TextBox 49"/>
          <p:cNvSpPr txBox="1"/>
          <p:nvPr/>
        </p:nvSpPr>
        <p:spPr>
          <a:xfrm>
            <a:off x="4958489" y="1555694"/>
            <a:ext cx="3240000" cy="307777"/>
          </a:xfrm>
          <a:prstGeom prst="rect">
            <a:avLst/>
          </a:prstGeom>
          <a:noFill/>
        </p:spPr>
        <p:txBody>
          <a:bodyPr wrap="square" rtlCol="0">
            <a:spAutoFit/>
          </a:bodyPr>
          <a:lstStyle/>
          <a:p>
            <a:pPr marL="0" marR="0" lvl="0" indent="0" algn="l" defTabSz="91422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Release</a:t>
            </a:r>
          </a:p>
        </p:txBody>
      </p:sp>
      <p:sp>
        <p:nvSpPr>
          <p:cNvPr id="5" name="TextBox 4"/>
          <p:cNvSpPr txBox="1"/>
          <p:nvPr/>
        </p:nvSpPr>
        <p:spPr>
          <a:xfrm>
            <a:off x="1290556" y="5034325"/>
            <a:ext cx="479271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ru-RU"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Люди</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 </a:t>
            </a:r>
            <a:r>
              <a:rPr kumimoji="0" lang="ru-RU"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Процессы</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 </a:t>
            </a:r>
            <a:r>
              <a:rPr kumimoji="0" lang="ru-RU"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Инструменты</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p>
        </p:txBody>
      </p:sp>
    </p:spTree>
    <p:extLst>
      <p:ext uri="{BB962C8B-B14F-4D97-AF65-F5344CB8AC3E}">
        <p14:creationId xmlns:p14="http://schemas.microsoft.com/office/powerpoint/2010/main" val="19233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Рекомендации при разработке гибридных приложений </a:t>
            </a:r>
          </a:p>
        </p:txBody>
      </p:sp>
      <p:sp>
        <p:nvSpPr>
          <p:cNvPr id="9" name="Subtitle 8"/>
          <p:cNvSpPr>
            <a:spLocks noGrp="1"/>
          </p:cNvSpPr>
          <p:nvPr>
            <p:ph type="subTitle" idx="1"/>
          </p:nvPr>
        </p:nvSpPr>
        <p:spPr/>
        <p:txBody>
          <a:bodyPr/>
          <a:lstStyle/>
          <a:p>
            <a:endParaRPr lang="ru-RU"/>
          </a:p>
        </p:txBody>
      </p:sp>
    </p:spTree>
    <p:extLst>
      <p:ext uri="{BB962C8B-B14F-4D97-AF65-F5344CB8AC3E}">
        <p14:creationId xmlns:p14="http://schemas.microsoft.com/office/powerpoint/2010/main" val="9877417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47158C-85E4-4912-A303-FE249810CFBD}"/>
              </a:ext>
            </a:extLst>
          </p:cNvPr>
          <p:cNvSpPr>
            <a:spLocks noGrp="1"/>
          </p:cNvSpPr>
          <p:nvPr>
            <p:ph type="body" sz="quarter" idx="10"/>
          </p:nvPr>
        </p:nvSpPr>
        <p:spPr>
          <a:xfrm>
            <a:off x="269239" y="1189495"/>
            <a:ext cx="11653523" cy="3765545"/>
          </a:xfrm>
        </p:spPr>
        <p:txBody>
          <a:bodyPr/>
          <a:lstStyle/>
          <a:p>
            <a:pPr>
              <a:lnSpc>
                <a:spcPct val="150000"/>
              </a:lnSpc>
            </a:pPr>
            <a:r>
              <a:rPr lang="ru-RU" dirty="0"/>
              <a:t>Прописывания жестких (</a:t>
            </a:r>
            <a:r>
              <a:rPr lang="en-US" dirty="0"/>
              <a:t>hardcoded) </a:t>
            </a:r>
            <a:r>
              <a:rPr lang="ru-RU" dirty="0"/>
              <a:t>конечных точек </a:t>
            </a:r>
            <a:endParaRPr lang="en-US" dirty="0"/>
          </a:p>
          <a:p>
            <a:pPr>
              <a:lnSpc>
                <a:spcPct val="150000"/>
              </a:lnSpc>
            </a:pPr>
            <a:r>
              <a:rPr lang="ru-RU" dirty="0"/>
              <a:t>Предположений, что контент</a:t>
            </a:r>
            <a:r>
              <a:rPr lang="en-US" dirty="0"/>
              <a:t> </a:t>
            </a:r>
            <a:r>
              <a:rPr lang="ru-RU" dirty="0"/>
              <a:t>существует </a:t>
            </a:r>
            <a:endParaRPr lang="en-US" dirty="0"/>
          </a:p>
          <a:p>
            <a:pPr>
              <a:lnSpc>
                <a:spcPct val="150000"/>
              </a:lnSpc>
            </a:pPr>
            <a:r>
              <a:rPr lang="ru-RU" dirty="0"/>
              <a:t>Использования недоступных возможностей </a:t>
            </a:r>
            <a:endParaRPr lang="en-US" dirty="0"/>
          </a:p>
          <a:p>
            <a:pPr>
              <a:lnSpc>
                <a:spcPct val="150000"/>
              </a:lnSpc>
            </a:pPr>
            <a:endParaRPr lang="en-US" dirty="0"/>
          </a:p>
        </p:txBody>
      </p:sp>
      <p:sp>
        <p:nvSpPr>
          <p:cNvPr id="3" name="Title 2">
            <a:extLst>
              <a:ext uri="{FF2B5EF4-FFF2-40B4-BE49-F238E27FC236}">
                <a16:creationId xmlns:a16="http://schemas.microsoft.com/office/drawing/2014/main" id="{5E0FBE76-B060-41DE-9E8F-8E4F94C8A8D4}"/>
              </a:ext>
            </a:extLst>
          </p:cNvPr>
          <p:cNvSpPr>
            <a:spLocks noGrp="1"/>
          </p:cNvSpPr>
          <p:nvPr>
            <p:ph type="title"/>
          </p:nvPr>
        </p:nvSpPr>
        <p:spPr/>
        <p:txBody>
          <a:bodyPr/>
          <a:lstStyle/>
          <a:p>
            <a:r>
              <a:rPr lang="ru-RU" dirty="0"/>
              <a:t>Чего следует избегать </a:t>
            </a:r>
            <a:endParaRPr lang="en-US" dirty="0"/>
          </a:p>
        </p:txBody>
      </p:sp>
    </p:spTree>
    <p:extLst>
      <p:ext uri="{BB962C8B-B14F-4D97-AF65-F5344CB8AC3E}">
        <p14:creationId xmlns:p14="http://schemas.microsoft.com/office/powerpoint/2010/main" val="336106571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133282"/>
            <a:ext cx="11655840" cy="899537"/>
          </a:xfrm>
        </p:spPr>
        <p:txBody>
          <a:bodyPr/>
          <a:lstStyle/>
          <a:p>
            <a:r>
              <a:rPr lang="en-US" dirty="0"/>
              <a:t>Hardcoded Endpoints</a:t>
            </a:r>
          </a:p>
        </p:txBody>
      </p:sp>
      <p:sp>
        <p:nvSpPr>
          <p:cNvPr id="6" name="Text Placeholder 5"/>
          <p:cNvSpPr>
            <a:spLocks noGrp="1"/>
          </p:cNvSpPr>
          <p:nvPr>
            <p:ph type="body" sz="quarter" idx="10"/>
          </p:nvPr>
        </p:nvSpPr>
        <p:spPr>
          <a:xfrm>
            <a:off x="269239" y="1197322"/>
            <a:ext cx="11653522" cy="632737"/>
          </a:xfrm>
        </p:spPr>
        <p:txBody>
          <a:bodyPr/>
          <a:lstStyle/>
          <a:p>
            <a:endParaRPr lang="en-US" dirty="0"/>
          </a:p>
        </p:txBody>
      </p:sp>
      <p:pic>
        <p:nvPicPr>
          <p:cNvPr id="3" name="Picture 2"/>
          <p:cNvPicPr>
            <a:picLocks noChangeAspect="1"/>
          </p:cNvPicPr>
          <p:nvPr/>
        </p:nvPicPr>
        <p:blipFill>
          <a:blip r:embed="rId2"/>
          <a:stretch>
            <a:fillRect/>
          </a:stretch>
        </p:blipFill>
        <p:spPr>
          <a:xfrm>
            <a:off x="343941" y="4549531"/>
            <a:ext cx="11760334" cy="1671459"/>
          </a:xfrm>
          <a:prstGeom prst="rect">
            <a:avLst/>
          </a:prstGeom>
        </p:spPr>
      </p:pic>
      <p:sp>
        <p:nvSpPr>
          <p:cNvPr id="5" name="Rounded Rectangle 4"/>
          <p:cNvSpPr/>
          <p:nvPr/>
        </p:nvSpPr>
        <p:spPr bwMode="auto">
          <a:xfrm>
            <a:off x="1921460" y="5219903"/>
            <a:ext cx="10125584" cy="357532"/>
          </a:xfrm>
          <a:prstGeom prst="round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1043541" y="2159065"/>
            <a:ext cx="10361132" cy="1602898"/>
          </a:xfrm>
          <a:prstGeom prst="rect">
            <a:avLst/>
          </a:prstGeom>
        </p:spPr>
      </p:pic>
      <p:cxnSp>
        <p:nvCxnSpPr>
          <p:cNvPr id="12" name="Straight Connector 11"/>
          <p:cNvCxnSpPr/>
          <p:nvPr/>
        </p:nvCxnSpPr>
        <p:spPr>
          <a:xfrm>
            <a:off x="5129700" y="3055490"/>
            <a:ext cx="5976165" cy="0"/>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168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1"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26" presetClass="emph" presetSubtype="0" fill="hold" grpId="0" nodeType="afterEffect">
                                  <p:stCondLst>
                                    <p:cond delay="0"/>
                                  </p:stCondLst>
                                  <p:childTnLst>
                                    <p:animEffect transition="out" filter="fade">
                                      <p:cBhvr>
                                        <p:cTn id="19" dur="500" tmFilter="0, 0; .2, .5; .8, .5; 1, 0"/>
                                        <p:tgtEl>
                                          <p:spTgt spid="5"/>
                                        </p:tgtEl>
                                      </p:cBhvr>
                                    </p:animEffect>
                                    <p:animScale>
                                      <p:cBhvr>
                                        <p:cTn id="2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BE76-B060-41DE-9E8F-8E4F94C8A8D4}"/>
              </a:ext>
            </a:extLst>
          </p:cNvPr>
          <p:cNvSpPr>
            <a:spLocks noGrp="1"/>
          </p:cNvSpPr>
          <p:nvPr>
            <p:ph type="title"/>
          </p:nvPr>
        </p:nvSpPr>
        <p:spPr/>
        <p:txBody>
          <a:bodyPr/>
          <a:lstStyle/>
          <a:p>
            <a:r>
              <a:rPr lang="ru-RU" dirty="0"/>
              <a:t>Версии </a:t>
            </a:r>
            <a:r>
              <a:rPr lang="en-US" dirty="0"/>
              <a:t>API</a:t>
            </a:r>
            <a:r>
              <a:rPr lang="ru-RU" dirty="0"/>
              <a:t>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590" y="1629000"/>
            <a:ext cx="9255139" cy="4334797"/>
          </a:xfrm>
          <a:prstGeom prst="rect">
            <a:avLst/>
          </a:prstGeom>
        </p:spPr>
      </p:pic>
      <p:sp>
        <p:nvSpPr>
          <p:cNvPr id="7" name="Rectangle 6"/>
          <p:cNvSpPr/>
          <p:nvPr/>
        </p:nvSpPr>
        <p:spPr>
          <a:xfrm>
            <a:off x="1469590" y="6080455"/>
            <a:ext cx="8946410" cy="369332"/>
          </a:xfrm>
          <a:prstGeom prst="rect">
            <a:avLst/>
          </a:prstGeom>
        </p:spPr>
        <p:txBody>
          <a:bodyPr wrap="square">
            <a:spAutoFit/>
          </a:bodyPr>
          <a:lstStyle/>
          <a:p>
            <a:r>
              <a:rPr lang="en-US" dirty="0">
                <a:hlinkClick r:id="rId4"/>
              </a:rPr>
              <a:t>https://docs.microsoft.com/en-us/azure/azure-stack/azure-stack-develop-templates</a:t>
            </a:r>
            <a:r>
              <a:rPr lang="en-US" dirty="0"/>
              <a:t> </a:t>
            </a:r>
            <a:endParaRPr lang="ru-RU" dirty="0"/>
          </a:p>
        </p:txBody>
      </p:sp>
    </p:spTree>
    <p:extLst>
      <p:ext uri="{BB962C8B-B14F-4D97-AF65-F5344CB8AC3E}">
        <p14:creationId xmlns:p14="http://schemas.microsoft.com/office/powerpoint/2010/main" val="418053980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47158C-85E4-4912-A303-FE249810CFBD}"/>
              </a:ext>
            </a:extLst>
          </p:cNvPr>
          <p:cNvSpPr>
            <a:spLocks noGrp="1"/>
          </p:cNvSpPr>
          <p:nvPr>
            <p:ph type="body" sz="quarter" idx="10"/>
          </p:nvPr>
        </p:nvSpPr>
        <p:spPr>
          <a:xfrm>
            <a:off x="269239" y="1189495"/>
            <a:ext cx="11653523" cy="5307158"/>
          </a:xfrm>
        </p:spPr>
        <p:txBody>
          <a:bodyPr/>
          <a:lstStyle/>
          <a:p>
            <a:pPr>
              <a:lnSpc>
                <a:spcPct val="150000"/>
              </a:lnSpc>
            </a:pPr>
            <a:r>
              <a:rPr lang="ru-RU" dirty="0"/>
              <a:t>Добавьте необходимые образы в</a:t>
            </a:r>
            <a:r>
              <a:rPr lang="en-US" dirty="0"/>
              <a:t> Azure Stack</a:t>
            </a:r>
          </a:p>
          <a:p>
            <a:pPr>
              <a:lnSpc>
                <a:spcPct val="150000"/>
              </a:lnSpc>
            </a:pPr>
            <a:r>
              <a:rPr lang="ru-RU" dirty="0"/>
              <a:t>Настройте интеграцию с </a:t>
            </a:r>
            <a:r>
              <a:rPr lang="en-US" dirty="0"/>
              <a:t>Azure Marketplace </a:t>
            </a:r>
            <a:endParaRPr lang="ru-RU" dirty="0"/>
          </a:p>
          <a:p>
            <a:pPr lvl="1">
              <a:lnSpc>
                <a:spcPct val="150000"/>
              </a:lnSpc>
            </a:pPr>
            <a:r>
              <a:rPr lang="ru-RU" dirty="0"/>
              <a:t>Удобно</a:t>
            </a:r>
          </a:p>
          <a:p>
            <a:pPr lvl="1">
              <a:lnSpc>
                <a:spcPct val="150000"/>
              </a:lnSpc>
            </a:pPr>
            <a:r>
              <a:rPr lang="ru-RU" dirty="0"/>
              <a:t>Доступно для многих образов  </a:t>
            </a:r>
          </a:p>
          <a:p>
            <a:pPr lvl="1">
              <a:lnSpc>
                <a:spcPct val="150000"/>
              </a:lnSpc>
            </a:pPr>
            <a:r>
              <a:rPr lang="ru-RU" dirty="0"/>
              <a:t>Количество совместимых с </a:t>
            </a:r>
            <a:r>
              <a:rPr lang="en-US" dirty="0"/>
              <a:t>Azure Stack</a:t>
            </a:r>
            <a:r>
              <a:rPr lang="ru-RU" dirty="0"/>
              <a:t> решений будет расти </a:t>
            </a:r>
            <a:endParaRPr lang="en-US" dirty="0"/>
          </a:p>
          <a:p>
            <a:pPr lvl="1">
              <a:lnSpc>
                <a:spcPct val="150000"/>
              </a:lnSpc>
            </a:pPr>
            <a:endParaRPr lang="en-US" dirty="0"/>
          </a:p>
          <a:p>
            <a:pPr>
              <a:lnSpc>
                <a:spcPct val="150000"/>
              </a:lnSpc>
            </a:pPr>
            <a:endParaRPr lang="en-US" dirty="0"/>
          </a:p>
        </p:txBody>
      </p:sp>
      <p:sp>
        <p:nvSpPr>
          <p:cNvPr id="3" name="Title 2">
            <a:extLst>
              <a:ext uri="{FF2B5EF4-FFF2-40B4-BE49-F238E27FC236}">
                <a16:creationId xmlns:a16="http://schemas.microsoft.com/office/drawing/2014/main" id="{5E0FBE76-B060-41DE-9E8F-8E4F94C8A8D4}"/>
              </a:ext>
            </a:extLst>
          </p:cNvPr>
          <p:cNvSpPr>
            <a:spLocks noGrp="1"/>
          </p:cNvSpPr>
          <p:nvPr>
            <p:ph type="title"/>
          </p:nvPr>
        </p:nvSpPr>
        <p:spPr/>
        <p:txBody>
          <a:bodyPr/>
          <a:lstStyle/>
          <a:p>
            <a:r>
              <a:rPr lang="ru-RU" dirty="0"/>
              <a:t>Контент </a:t>
            </a:r>
            <a:endParaRPr lang="en-US" dirty="0"/>
          </a:p>
        </p:txBody>
      </p:sp>
    </p:spTree>
    <p:extLst>
      <p:ext uri="{BB962C8B-B14F-4D97-AF65-F5344CB8AC3E}">
        <p14:creationId xmlns:p14="http://schemas.microsoft.com/office/powerpoint/2010/main" val="180742701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47158C-85E4-4912-A303-FE249810CFBD}"/>
              </a:ext>
            </a:extLst>
          </p:cNvPr>
          <p:cNvSpPr>
            <a:spLocks noGrp="1"/>
          </p:cNvSpPr>
          <p:nvPr>
            <p:ph type="body" sz="quarter" idx="10"/>
          </p:nvPr>
        </p:nvSpPr>
        <p:spPr>
          <a:xfrm>
            <a:off x="269239" y="1189495"/>
            <a:ext cx="11653523" cy="4582280"/>
          </a:xfrm>
        </p:spPr>
        <p:txBody>
          <a:bodyPr/>
          <a:lstStyle/>
          <a:p>
            <a:pPr>
              <a:lnSpc>
                <a:spcPct val="150000"/>
              </a:lnSpc>
            </a:pPr>
            <a:r>
              <a:rPr lang="ru-RU" dirty="0"/>
              <a:t>Используйте динамические конечные точки </a:t>
            </a:r>
            <a:endParaRPr lang="en-US" dirty="0"/>
          </a:p>
          <a:p>
            <a:pPr>
              <a:lnSpc>
                <a:spcPct val="150000"/>
              </a:lnSpc>
            </a:pPr>
            <a:r>
              <a:rPr lang="ru-RU" dirty="0" err="1"/>
              <a:t>Параметризуйте</a:t>
            </a:r>
            <a:r>
              <a:rPr lang="ru-RU" dirty="0"/>
              <a:t> расположение (</a:t>
            </a:r>
            <a:r>
              <a:rPr lang="en-US" dirty="0"/>
              <a:t>location) </a:t>
            </a:r>
            <a:r>
              <a:rPr lang="ru-RU" dirty="0"/>
              <a:t> </a:t>
            </a:r>
            <a:endParaRPr lang="en-US" dirty="0"/>
          </a:p>
          <a:p>
            <a:pPr>
              <a:lnSpc>
                <a:spcPct val="150000"/>
              </a:lnSpc>
            </a:pPr>
            <a:r>
              <a:rPr lang="ru-RU" dirty="0"/>
              <a:t>Обеспечивайте гибкость в выборе размеров ВМ и их возможностей </a:t>
            </a:r>
            <a:endParaRPr lang="en-US" dirty="0"/>
          </a:p>
          <a:p>
            <a:pPr>
              <a:lnSpc>
                <a:spcPct val="150000"/>
              </a:lnSpc>
            </a:pPr>
            <a:endParaRPr lang="en-US" dirty="0"/>
          </a:p>
        </p:txBody>
      </p:sp>
      <p:sp>
        <p:nvSpPr>
          <p:cNvPr id="3" name="Title 2">
            <a:extLst>
              <a:ext uri="{FF2B5EF4-FFF2-40B4-BE49-F238E27FC236}">
                <a16:creationId xmlns:a16="http://schemas.microsoft.com/office/drawing/2014/main" id="{5E0FBE76-B060-41DE-9E8F-8E4F94C8A8D4}"/>
              </a:ext>
            </a:extLst>
          </p:cNvPr>
          <p:cNvSpPr>
            <a:spLocks noGrp="1"/>
          </p:cNvSpPr>
          <p:nvPr>
            <p:ph type="title"/>
          </p:nvPr>
        </p:nvSpPr>
        <p:spPr/>
        <p:txBody>
          <a:bodyPr/>
          <a:lstStyle/>
          <a:p>
            <a:r>
              <a:rPr lang="en-US" dirty="0"/>
              <a:t>ARM</a:t>
            </a:r>
            <a:r>
              <a:rPr lang="ru-RU" dirty="0"/>
              <a:t>-шаблоны </a:t>
            </a:r>
            <a:endParaRPr lang="en-US" dirty="0"/>
          </a:p>
        </p:txBody>
      </p:sp>
    </p:spTree>
    <p:extLst>
      <p:ext uri="{BB962C8B-B14F-4D97-AF65-F5344CB8AC3E}">
        <p14:creationId xmlns:p14="http://schemas.microsoft.com/office/powerpoint/2010/main" val="238093771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a:t>Профили </a:t>
            </a:r>
            <a:r>
              <a:rPr lang="en-US" dirty="0"/>
              <a:t>API (API Profiles)</a:t>
            </a:r>
          </a:p>
        </p:txBody>
      </p:sp>
      <p:sp>
        <p:nvSpPr>
          <p:cNvPr id="5" name="Text Placeholder 4"/>
          <p:cNvSpPr>
            <a:spLocks noGrp="1"/>
          </p:cNvSpPr>
          <p:nvPr>
            <p:ph type="body" sz="quarter" idx="10"/>
          </p:nvPr>
        </p:nvSpPr>
        <p:spPr>
          <a:xfrm>
            <a:off x="269303" y="1187963"/>
            <a:ext cx="11655078" cy="3333348"/>
          </a:xfrm>
        </p:spPr>
        <p:txBody>
          <a:bodyPr/>
          <a:lstStyle/>
          <a:p>
            <a:r>
              <a:rPr lang="ru-RU" dirty="0"/>
              <a:t>Позволяют контролировать разницу в версиях </a:t>
            </a:r>
            <a:r>
              <a:rPr lang="en-US" dirty="0"/>
              <a:t>API</a:t>
            </a:r>
            <a:r>
              <a:rPr lang="ru-RU" dirty="0"/>
              <a:t> между </a:t>
            </a:r>
            <a:r>
              <a:rPr lang="en-US" dirty="0"/>
              <a:t>Azure </a:t>
            </a:r>
            <a:r>
              <a:rPr lang="ru-RU" dirty="0"/>
              <a:t>и</a:t>
            </a:r>
            <a:r>
              <a:rPr lang="en-US" dirty="0"/>
              <a:t> Azure Stack</a:t>
            </a:r>
          </a:p>
          <a:p>
            <a:r>
              <a:rPr lang="ru-RU" dirty="0"/>
              <a:t>Представляют собой наборы модулей</a:t>
            </a:r>
            <a:r>
              <a:rPr lang="en-US" dirty="0"/>
              <a:t> </a:t>
            </a:r>
            <a:r>
              <a:rPr lang="en-US" dirty="0" err="1"/>
              <a:t>AzureRM</a:t>
            </a:r>
            <a:r>
              <a:rPr lang="en-US" dirty="0"/>
              <a:t> PowerShell </a:t>
            </a:r>
            <a:r>
              <a:rPr lang="ru-RU" dirty="0"/>
              <a:t>с определенной версией</a:t>
            </a:r>
            <a:r>
              <a:rPr lang="en-US" dirty="0"/>
              <a:t> API </a:t>
            </a:r>
          </a:p>
          <a:p>
            <a:r>
              <a:rPr lang="ru-RU" dirty="0"/>
              <a:t>Реализуются с помощью</a:t>
            </a:r>
            <a:r>
              <a:rPr lang="en-US" dirty="0"/>
              <a:t> </a:t>
            </a:r>
            <a:r>
              <a:rPr lang="en-US" dirty="0" err="1"/>
              <a:t>AzureRM.Bootstrapper</a:t>
            </a:r>
            <a:r>
              <a:rPr lang="ru-RU" dirty="0"/>
              <a:t>, который доступен в галерее </a:t>
            </a:r>
            <a:r>
              <a:rPr lang="en-US" dirty="0"/>
              <a:t>PowerShell Gallery</a:t>
            </a:r>
          </a:p>
        </p:txBody>
      </p:sp>
    </p:spTree>
    <p:extLst>
      <p:ext uri="{BB962C8B-B14F-4D97-AF65-F5344CB8AC3E}">
        <p14:creationId xmlns:p14="http://schemas.microsoft.com/office/powerpoint/2010/main" val="15607438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dirty="0"/>
              <a:t>Программа </a:t>
            </a:r>
          </a:p>
        </p:txBody>
      </p:sp>
      <p:graphicFrame>
        <p:nvGraphicFramePr>
          <p:cNvPr id="9" name="Table 8"/>
          <p:cNvGraphicFramePr>
            <a:graphicFrameLocks noGrp="1"/>
          </p:cNvGraphicFramePr>
          <p:nvPr>
            <p:extLst>
              <p:ext uri="{D42A27DB-BD31-4B8C-83A1-F6EECF244321}">
                <p14:modId xmlns:p14="http://schemas.microsoft.com/office/powerpoint/2010/main" val="1667759397"/>
              </p:ext>
            </p:extLst>
          </p:nvPr>
        </p:nvGraphicFramePr>
        <p:xfrm>
          <a:off x="1416000" y="1629000"/>
          <a:ext cx="9359999" cy="4714966"/>
        </p:xfrm>
        <a:graphic>
          <a:graphicData uri="http://schemas.openxmlformats.org/drawingml/2006/table">
            <a:tbl>
              <a:tblPr/>
              <a:tblGrid>
                <a:gridCol w="1620000">
                  <a:extLst>
                    <a:ext uri="{9D8B030D-6E8A-4147-A177-3AD203B41FA5}">
                      <a16:colId xmlns:a16="http://schemas.microsoft.com/office/drawing/2014/main" val="2153117745"/>
                    </a:ext>
                  </a:extLst>
                </a:gridCol>
                <a:gridCol w="7739999">
                  <a:extLst>
                    <a:ext uri="{9D8B030D-6E8A-4147-A177-3AD203B41FA5}">
                      <a16:colId xmlns:a16="http://schemas.microsoft.com/office/drawing/2014/main" val="1651019082"/>
                    </a:ext>
                  </a:extLst>
                </a:gridCol>
              </a:tblGrid>
              <a:tr h="700701">
                <a:tc>
                  <a:txBody>
                    <a:bodyPr/>
                    <a:lstStyle/>
                    <a:p>
                      <a:pPr marL="0" marR="0" algn="ctr" fontAlgn="t">
                        <a:spcBef>
                          <a:spcPts val="0"/>
                        </a:spcBef>
                        <a:spcAft>
                          <a:spcPts val="0"/>
                        </a:spcAft>
                      </a:pPr>
                      <a:r>
                        <a:rPr lang="ru-RU" sz="1800" dirty="0">
                          <a:effectLst/>
                          <a:latin typeface="Calibri" panose="020F0502020204030204" pitchFamily="34" charset="0"/>
                        </a:rPr>
                        <a:t>11:30 - 12:30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dirty="0">
                          <a:effectLst/>
                          <a:latin typeface="Calibri" panose="020F0502020204030204" pitchFamily="34" charset="0"/>
                        </a:rPr>
                        <a:t>Модель управления ресурсами </a:t>
                      </a:r>
                      <a:r>
                        <a:rPr lang="en-US" sz="1800" dirty="0">
                          <a:effectLst/>
                          <a:latin typeface="Calibri" panose="020F0502020204030204" pitchFamily="34" charset="0"/>
                        </a:rPr>
                        <a:t>Azure Resource Manager (ARM). </a:t>
                      </a:r>
                      <a:r>
                        <a:rPr lang="ru-RU" sz="1800" dirty="0">
                          <a:effectLst/>
                          <a:latin typeface="Calibri" panose="020F0502020204030204" pitchFamily="34" charset="0"/>
                        </a:rPr>
                        <a:t>Структура </a:t>
                      </a:r>
                      <a:r>
                        <a:rPr lang="en-US" sz="1800" dirty="0">
                          <a:effectLst/>
                          <a:latin typeface="Calibri" panose="020F0502020204030204" pitchFamily="34" charset="0"/>
                        </a:rPr>
                        <a:t>ARM-</a:t>
                      </a:r>
                      <a:r>
                        <a:rPr lang="ru-RU" sz="1800" dirty="0">
                          <a:effectLst/>
                          <a:latin typeface="Calibri" panose="020F0502020204030204" pitchFamily="34" charset="0"/>
                        </a:rPr>
                        <a:t>шаблонов</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69782453"/>
                  </a:ext>
                </a:extLst>
              </a:tr>
              <a:tr h="542757">
                <a:tc>
                  <a:txBody>
                    <a:bodyPr/>
                    <a:lstStyle/>
                    <a:p>
                      <a:pPr marL="0" marR="0" algn="ctr" fontAlgn="t">
                        <a:spcBef>
                          <a:spcPts val="0"/>
                        </a:spcBef>
                        <a:spcAft>
                          <a:spcPts val="0"/>
                        </a:spcAft>
                      </a:pPr>
                      <a:r>
                        <a:rPr lang="ru-RU" sz="1800">
                          <a:effectLst/>
                          <a:latin typeface="Calibri" panose="020F0502020204030204" pitchFamily="34" charset="0"/>
                        </a:rPr>
                        <a:t>12:30 - 13:30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dirty="0">
                          <a:effectLst/>
                          <a:latin typeface="Calibri" panose="020F0502020204030204" pitchFamily="34" charset="0"/>
                        </a:rPr>
                        <a:t>Практическая работа. Развертывание инфраструктуры</a:t>
                      </a:r>
                      <a:r>
                        <a:rPr lang="en-US" sz="1800" dirty="0">
                          <a:effectLst/>
                          <a:latin typeface="Calibri" panose="020F0502020204030204" pitchFamily="34" charset="0"/>
                        </a:rPr>
                        <a:t> </a:t>
                      </a:r>
                      <a:r>
                        <a:rPr lang="ru-RU" sz="1800" dirty="0">
                          <a:effectLst/>
                          <a:latin typeface="Calibri" panose="020F0502020204030204" pitchFamily="34" charset="0"/>
                        </a:rPr>
                        <a:t>на основе </a:t>
                      </a:r>
                      <a:r>
                        <a:rPr lang="en-US" sz="1800" dirty="0">
                          <a:effectLst/>
                          <a:latin typeface="Calibri" panose="020F0502020204030204" pitchFamily="34" charset="0"/>
                        </a:rPr>
                        <a:t>ARM</a:t>
                      </a:r>
                      <a:r>
                        <a:rPr lang="ru-RU" sz="1800" dirty="0">
                          <a:effectLst/>
                          <a:latin typeface="Calibri" panose="020F0502020204030204" pitchFamily="34" charset="0"/>
                        </a:rPr>
                        <a:t>-шаблонов</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396051887"/>
                  </a:ext>
                </a:extLst>
              </a:tr>
              <a:tr h="542757">
                <a:tc>
                  <a:txBody>
                    <a:bodyPr/>
                    <a:lstStyle/>
                    <a:p>
                      <a:pPr marL="0" marR="0" algn="ctr" fontAlgn="t">
                        <a:spcBef>
                          <a:spcPts val="0"/>
                        </a:spcBef>
                        <a:spcAft>
                          <a:spcPts val="0"/>
                        </a:spcAft>
                      </a:pPr>
                      <a:r>
                        <a:rPr lang="ru-RU" sz="1800">
                          <a:effectLst/>
                          <a:latin typeface="Calibri" panose="020F0502020204030204" pitchFamily="34" charset="0"/>
                        </a:rPr>
                        <a:t>13:30 - 14:30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a:effectLst/>
                          <a:latin typeface="Calibri" panose="020F0502020204030204" pitchFamily="34" charset="0"/>
                        </a:rPr>
                        <a:t>Обед</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756069330"/>
                  </a:ext>
                </a:extLst>
              </a:tr>
              <a:tr h="542757">
                <a:tc>
                  <a:txBody>
                    <a:bodyPr/>
                    <a:lstStyle/>
                    <a:p>
                      <a:pPr marL="0" marR="0" algn="ctr" fontAlgn="t">
                        <a:spcBef>
                          <a:spcPts val="0"/>
                        </a:spcBef>
                        <a:spcAft>
                          <a:spcPts val="0"/>
                        </a:spcAft>
                      </a:pPr>
                      <a:r>
                        <a:rPr lang="ru-RU" sz="1800">
                          <a:effectLst/>
                          <a:latin typeface="Calibri" panose="020F0502020204030204" pitchFamily="34" charset="0"/>
                        </a:rPr>
                        <a:t>14:30 - 15:30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dirty="0">
                          <a:effectLst/>
                          <a:latin typeface="Calibri" panose="020F0502020204030204" pitchFamily="34" charset="0"/>
                        </a:rPr>
                        <a:t>Архитектура и возможности </a:t>
                      </a:r>
                      <a:r>
                        <a:rPr lang="en-US" sz="1800" dirty="0">
                          <a:effectLst/>
                          <a:latin typeface="Calibri" panose="020F0502020204030204" pitchFamily="34" charset="0"/>
                        </a:rPr>
                        <a:t>Azure Stack</a:t>
                      </a:r>
                      <a:endParaRPr lang="ru-RU" sz="1800" dirty="0">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18715653"/>
                  </a:ext>
                </a:extLst>
              </a:tr>
              <a:tr h="542757">
                <a:tc>
                  <a:txBody>
                    <a:bodyPr/>
                    <a:lstStyle/>
                    <a:p>
                      <a:pPr marL="0" marR="0" algn="ctr" fontAlgn="t">
                        <a:spcBef>
                          <a:spcPts val="0"/>
                        </a:spcBef>
                        <a:spcAft>
                          <a:spcPts val="0"/>
                        </a:spcAft>
                      </a:pPr>
                      <a:r>
                        <a:rPr lang="ru-RU" sz="1800" dirty="0">
                          <a:effectLst/>
                          <a:latin typeface="Calibri" panose="020F0502020204030204" pitchFamily="34" charset="0"/>
                        </a:rPr>
                        <a:t>15:30 - 16:30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dirty="0">
                          <a:effectLst/>
                          <a:latin typeface="Calibri" panose="020F0502020204030204" pitchFamily="34" charset="0"/>
                        </a:rPr>
                        <a:t>Практическая работа. Управление ресурсами </a:t>
                      </a:r>
                      <a:r>
                        <a:rPr lang="en-US" sz="1800" dirty="0">
                          <a:effectLst/>
                          <a:latin typeface="Calibri" panose="020F0502020204030204" pitchFamily="34" charset="0"/>
                        </a:rPr>
                        <a:t>Azure Stack </a:t>
                      </a:r>
                      <a:r>
                        <a:rPr lang="ru-RU" sz="1800" dirty="0">
                          <a:effectLst/>
                          <a:latin typeface="Calibri" panose="020F0502020204030204" pitchFamily="34" charset="0"/>
                        </a:rPr>
                        <a:t>для запуска приложений</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137897429"/>
                  </a:ext>
                </a:extLst>
              </a:tr>
              <a:tr h="542757">
                <a:tc>
                  <a:txBody>
                    <a:bodyPr/>
                    <a:lstStyle/>
                    <a:p>
                      <a:pPr marL="0" marR="0" algn="ctr" fontAlgn="t">
                        <a:spcBef>
                          <a:spcPts val="0"/>
                        </a:spcBef>
                        <a:spcAft>
                          <a:spcPts val="0"/>
                        </a:spcAft>
                      </a:pPr>
                      <a:r>
                        <a:rPr lang="ru-RU" sz="1800">
                          <a:effectLst/>
                          <a:latin typeface="Calibri" panose="020F0502020204030204" pitchFamily="34" charset="0"/>
                        </a:rPr>
                        <a:t>16:30 - 17:00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a:effectLst/>
                          <a:latin typeface="Calibri" panose="020F0502020204030204" pitchFamily="34" charset="0"/>
                        </a:rPr>
                        <a:t>Перерыв</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9323999"/>
                  </a:ext>
                </a:extLst>
              </a:tr>
              <a:tr h="542757">
                <a:tc>
                  <a:txBody>
                    <a:bodyPr/>
                    <a:lstStyle/>
                    <a:p>
                      <a:pPr marL="0" marR="0" algn="ctr" fontAlgn="t">
                        <a:spcBef>
                          <a:spcPts val="0"/>
                        </a:spcBef>
                        <a:spcAft>
                          <a:spcPts val="0"/>
                        </a:spcAft>
                      </a:pPr>
                      <a:r>
                        <a:rPr lang="ru-RU" sz="1800">
                          <a:effectLst/>
                          <a:latin typeface="Calibri" panose="020F0502020204030204" pitchFamily="34" charset="0"/>
                        </a:rPr>
                        <a:t>17:00 - 18:00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dirty="0">
                          <a:effectLst/>
                          <a:latin typeface="Calibri" panose="020F0502020204030204" pitchFamily="34" charset="0"/>
                        </a:rPr>
                        <a:t>Гибридные приложения в </a:t>
                      </a:r>
                      <a:r>
                        <a:rPr lang="en-US" sz="1800" dirty="0">
                          <a:effectLst/>
                          <a:latin typeface="Calibri" panose="020F0502020204030204" pitchFamily="34" charset="0"/>
                        </a:rPr>
                        <a:t>Microsoft Azure </a:t>
                      </a:r>
                      <a:r>
                        <a:rPr lang="ru-RU" sz="1800" dirty="0">
                          <a:effectLst/>
                          <a:latin typeface="Calibri" panose="020F0502020204030204" pitchFamily="34" charset="0"/>
                        </a:rPr>
                        <a:t>и </a:t>
                      </a:r>
                      <a:r>
                        <a:rPr lang="en-US" sz="1800" dirty="0">
                          <a:effectLst/>
                          <a:latin typeface="Calibri" panose="020F0502020204030204" pitchFamily="34" charset="0"/>
                        </a:rPr>
                        <a:t>Azure Stack</a:t>
                      </a:r>
                      <a:endParaRPr lang="ru-RU" sz="1800" dirty="0">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6635643"/>
                  </a:ext>
                </a:extLst>
              </a:tr>
              <a:tr h="542757">
                <a:tc>
                  <a:txBody>
                    <a:bodyPr/>
                    <a:lstStyle/>
                    <a:p>
                      <a:pPr marL="0" marR="0" algn="ctr" fontAlgn="t">
                        <a:spcBef>
                          <a:spcPts val="0"/>
                        </a:spcBef>
                        <a:spcAft>
                          <a:spcPts val="0"/>
                        </a:spcAft>
                      </a:pPr>
                      <a:r>
                        <a:rPr lang="ru-RU" sz="1800" dirty="0">
                          <a:effectLst/>
                          <a:latin typeface="Calibri" panose="020F0502020204030204" pitchFamily="34" charset="0"/>
                        </a:rPr>
                        <a:t>18:00 - 19:00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dirty="0">
                          <a:effectLst/>
                          <a:latin typeface="Calibri" panose="020F0502020204030204" pitchFamily="34" charset="0"/>
                        </a:rPr>
                        <a:t>Практическая работа. Развертывание гибридного приложения</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940459580"/>
                  </a:ext>
                </a:extLst>
              </a:tr>
            </a:tbl>
          </a:graphicData>
        </a:graphic>
      </p:graphicFrame>
    </p:spTree>
    <p:extLst>
      <p:ext uri="{BB962C8B-B14F-4D97-AF65-F5344CB8AC3E}">
        <p14:creationId xmlns:p14="http://schemas.microsoft.com/office/powerpoint/2010/main" val="5183972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a:t>Профили </a:t>
            </a:r>
            <a:r>
              <a:rPr lang="en-US" dirty="0"/>
              <a:t>API (API Profiles)</a:t>
            </a:r>
          </a:p>
        </p:txBody>
      </p:sp>
      <p:sp>
        <p:nvSpPr>
          <p:cNvPr id="5" name="Text Placeholder 4"/>
          <p:cNvSpPr>
            <a:spLocks noGrp="1"/>
          </p:cNvSpPr>
          <p:nvPr>
            <p:ph type="body" sz="quarter" idx="10"/>
          </p:nvPr>
        </p:nvSpPr>
        <p:spPr>
          <a:xfrm>
            <a:off x="269303" y="1187963"/>
            <a:ext cx="11655078" cy="5306068"/>
          </a:xfrm>
        </p:spPr>
        <p:txBody>
          <a:bodyPr/>
          <a:lstStyle/>
          <a:p>
            <a:r>
              <a:rPr lang="en-US" sz="3200" dirty="0"/>
              <a:t># Install the </a:t>
            </a:r>
            <a:r>
              <a:rPr lang="en-US" sz="3200" dirty="0" err="1"/>
              <a:t>AzureRM.Bootstrapper</a:t>
            </a:r>
            <a:r>
              <a:rPr lang="en-US" sz="3200" dirty="0"/>
              <a:t> module.</a:t>
            </a:r>
          </a:p>
          <a:p>
            <a:r>
              <a:rPr lang="en-US" sz="3200" b="1" dirty="0"/>
              <a:t>Install-Module -Name </a:t>
            </a:r>
            <a:r>
              <a:rPr lang="en-US" sz="3200" b="1" dirty="0" err="1"/>
              <a:t>AzureRm.BootStrapper</a:t>
            </a:r>
            <a:endParaRPr lang="en-US" sz="3200" b="1" dirty="0"/>
          </a:p>
          <a:p>
            <a:endParaRPr lang="en-US" sz="3200" dirty="0"/>
          </a:p>
          <a:p>
            <a:r>
              <a:rPr lang="en-US" sz="3200" dirty="0"/>
              <a:t># Installs and imports the API Version Profile required by Azure Stack into the current PowerShell session.</a:t>
            </a:r>
          </a:p>
          <a:p>
            <a:r>
              <a:rPr lang="en-US" sz="3200" b="1" dirty="0"/>
              <a:t>Use-</a:t>
            </a:r>
            <a:r>
              <a:rPr lang="en-US" sz="3200" b="1" dirty="0" err="1"/>
              <a:t>AzureRmProfile</a:t>
            </a:r>
            <a:r>
              <a:rPr lang="en-US" sz="3200" b="1" dirty="0"/>
              <a:t> -Profile 2017-03-09-profile</a:t>
            </a:r>
          </a:p>
          <a:p>
            <a:endParaRPr lang="en-US" sz="3200" dirty="0"/>
          </a:p>
          <a:p>
            <a:r>
              <a:rPr lang="en-US" sz="3200" dirty="0"/>
              <a:t># Install the Azure Stack-specific PowerShell modules such as </a:t>
            </a:r>
            <a:r>
              <a:rPr lang="en-US" sz="3200" dirty="0" err="1"/>
              <a:t>AzureStackAdmin</a:t>
            </a:r>
            <a:r>
              <a:rPr lang="en-US" sz="3200" dirty="0"/>
              <a:t>, and </a:t>
            </a:r>
            <a:r>
              <a:rPr lang="en-US" sz="3200" dirty="0" err="1"/>
              <a:t>AzureStackStorage</a:t>
            </a:r>
            <a:r>
              <a:rPr lang="en-US" sz="3200" dirty="0"/>
              <a:t>.</a:t>
            </a:r>
          </a:p>
          <a:p>
            <a:r>
              <a:rPr lang="en-US" sz="3200" b="1" dirty="0"/>
              <a:t>Install-Module -Name </a:t>
            </a:r>
            <a:r>
              <a:rPr lang="en-US" sz="3200" b="1" dirty="0" err="1"/>
              <a:t>AzureStack</a:t>
            </a:r>
            <a:r>
              <a:rPr lang="en-US" sz="3200" b="1" dirty="0"/>
              <a:t> -</a:t>
            </a:r>
            <a:r>
              <a:rPr lang="en-US" sz="3200" b="1" dirty="0" err="1"/>
              <a:t>RequiredVersion</a:t>
            </a:r>
            <a:r>
              <a:rPr lang="en-US" sz="3200" b="1" dirty="0"/>
              <a:t> 1.2.9</a:t>
            </a:r>
          </a:p>
        </p:txBody>
      </p:sp>
    </p:spTree>
    <p:extLst>
      <p:ext uri="{BB962C8B-B14F-4D97-AF65-F5344CB8AC3E}">
        <p14:creationId xmlns:p14="http://schemas.microsoft.com/office/powerpoint/2010/main" val="187210032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Интеграция с Azure </a:t>
            </a:r>
            <a:r>
              <a:rPr lang="ru-RU" dirty="0" err="1"/>
              <a:t>Marketplace</a:t>
            </a:r>
            <a:r>
              <a:rPr lang="ru-RU" dirty="0"/>
              <a:t>, использование ARM-шаблонов</a:t>
            </a:r>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9233952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Развертывание гибридного приложения </a:t>
            </a:r>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30216141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ru-RU" dirty="0"/>
              <a:t>Дополнительные материалы </a:t>
            </a:r>
          </a:p>
          <a:p>
            <a:pPr lvl="1"/>
            <a:r>
              <a:rPr lang="ru-RU" sz="1800" dirty="0"/>
              <a:t>Документация по </a:t>
            </a:r>
            <a:r>
              <a:rPr lang="en-US" sz="1800" dirty="0"/>
              <a:t>ARM</a:t>
            </a:r>
          </a:p>
          <a:p>
            <a:pPr lvl="1"/>
            <a:r>
              <a:rPr lang="en-US" sz="1800" dirty="0">
                <a:hlinkClick r:id="rId2"/>
              </a:rPr>
              <a:t>https://azure.microsoft.com/en-us/documentation/articles/resource-group-overview/</a:t>
            </a:r>
            <a:r>
              <a:rPr lang="en-US" sz="1800" dirty="0"/>
              <a:t> </a:t>
            </a:r>
          </a:p>
          <a:p>
            <a:pPr lvl="1"/>
            <a:endParaRPr lang="en-US" sz="1800" dirty="0"/>
          </a:p>
          <a:p>
            <a:pPr lvl="1"/>
            <a:r>
              <a:rPr lang="ru-RU" sz="1800" dirty="0"/>
              <a:t>Структура </a:t>
            </a:r>
            <a:r>
              <a:rPr lang="en-US" sz="1800" dirty="0"/>
              <a:t>ARM</a:t>
            </a:r>
            <a:r>
              <a:rPr lang="ru-RU" sz="1800" dirty="0"/>
              <a:t>-шаблонов </a:t>
            </a:r>
            <a:r>
              <a:rPr lang="en-US" sz="1800" dirty="0"/>
              <a:t> </a:t>
            </a:r>
          </a:p>
          <a:p>
            <a:pPr lvl="1"/>
            <a:r>
              <a:rPr lang="en-US" sz="1800" dirty="0">
                <a:hlinkClick r:id="rId3"/>
              </a:rPr>
              <a:t>https://docs.microsoft.com/en-us/azure/azure-resource-manager/resource-group-authoring-templates</a:t>
            </a:r>
            <a:r>
              <a:rPr lang="ru-RU" sz="1800" dirty="0"/>
              <a:t> </a:t>
            </a:r>
            <a:r>
              <a:rPr lang="en-US" sz="1800" dirty="0"/>
              <a:t> </a:t>
            </a:r>
            <a:endParaRPr lang="ru-RU" sz="1800" dirty="0"/>
          </a:p>
          <a:p>
            <a:pPr lvl="1"/>
            <a:endParaRPr lang="en-US" sz="1800" dirty="0"/>
          </a:p>
          <a:p>
            <a:pPr lvl="1"/>
            <a:r>
              <a:rPr lang="en-US" sz="1800" dirty="0"/>
              <a:t>Azure Stack Technical Preview </a:t>
            </a:r>
          </a:p>
          <a:p>
            <a:pPr lvl="1"/>
            <a:r>
              <a:rPr lang="en-US" sz="1800" dirty="0">
                <a:hlinkClick r:id="rId4"/>
              </a:rPr>
              <a:t>https://aka.ms/azurestack/</a:t>
            </a:r>
            <a:r>
              <a:rPr lang="en-US" sz="1800" dirty="0"/>
              <a:t> </a:t>
            </a:r>
          </a:p>
          <a:p>
            <a:pPr lvl="1"/>
            <a:endParaRPr lang="en-US" sz="1800" dirty="0"/>
          </a:p>
          <a:p>
            <a:pPr lvl="1"/>
            <a:r>
              <a:rPr lang="ru-RU" sz="1800" dirty="0"/>
              <a:t>Шаблоны для </a:t>
            </a:r>
            <a:r>
              <a:rPr lang="en-US" sz="1800" dirty="0"/>
              <a:t>Azure Stack</a:t>
            </a:r>
          </a:p>
          <a:p>
            <a:pPr lvl="1"/>
            <a:r>
              <a:rPr lang="en-US" sz="1800" dirty="0">
                <a:hlinkClick r:id="rId5"/>
              </a:rPr>
              <a:t>https://aka.ms/azurestackgithub</a:t>
            </a:r>
            <a:r>
              <a:rPr lang="en-US" sz="1800" dirty="0"/>
              <a:t>  </a:t>
            </a:r>
          </a:p>
          <a:p>
            <a:pPr lvl="1"/>
            <a:endParaRPr lang="en-US" sz="1800" dirty="0"/>
          </a:p>
          <a:p>
            <a:pPr lvl="1"/>
            <a:endParaRPr lang="ru-RU" dirty="0"/>
          </a:p>
        </p:txBody>
      </p:sp>
    </p:spTree>
    <p:extLst>
      <p:ext uri="{BB962C8B-B14F-4D97-AF65-F5344CB8AC3E}">
        <p14:creationId xmlns:p14="http://schemas.microsoft.com/office/powerpoint/2010/main" val="11050454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a:t>Используйте </a:t>
            </a:r>
            <a:r>
              <a:rPr lang="en-US" dirty="0"/>
              <a:t>ARM</a:t>
            </a:r>
            <a:endParaRPr lang="ru-RU" dirty="0"/>
          </a:p>
        </p:txBody>
      </p:sp>
      <p:sp>
        <p:nvSpPr>
          <p:cNvPr id="4" name="Text Placeholder 3"/>
          <p:cNvSpPr>
            <a:spLocks noGrp="1"/>
          </p:cNvSpPr>
          <p:nvPr>
            <p:ph type="body" sz="quarter" idx="10"/>
          </p:nvPr>
        </p:nvSpPr>
        <p:spPr/>
        <p:txBody>
          <a:bodyPr/>
          <a:lstStyle/>
          <a:p>
            <a:r>
              <a:rPr lang="ru-RU" dirty="0"/>
              <a:t>Попробуйте </a:t>
            </a:r>
            <a:r>
              <a:rPr lang="en-US" dirty="0"/>
              <a:t>Azure Stack </a:t>
            </a:r>
            <a:endParaRPr lang="ru-RU" dirty="0"/>
          </a:p>
        </p:txBody>
      </p:sp>
      <p:sp>
        <p:nvSpPr>
          <p:cNvPr id="5" name="Text Placeholder 4"/>
          <p:cNvSpPr>
            <a:spLocks noGrp="1"/>
          </p:cNvSpPr>
          <p:nvPr>
            <p:ph type="body" sz="quarter" idx="11"/>
          </p:nvPr>
        </p:nvSpPr>
        <p:spPr/>
        <p:txBody>
          <a:bodyPr/>
          <a:lstStyle/>
          <a:p>
            <a:r>
              <a:rPr lang="ru-RU" dirty="0"/>
              <a:t>Рассмотрите гибридные сценарии </a:t>
            </a:r>
          </a:p>
        </p:txBody>
      </p:sp>
      <p:sp>
        <p:nvSpPr>
          <p:cNvPr id="6" name="Text Placeholder 5"/>
          <p:cNvSpPr>
            <a:spLocks noGrp="1"/>
          </p:cNvSpPr>
          <p:nvPr>
            <p:ph type="body" sz="quarter" idx="12"/>
          </p:nvPr>
        </p:nvSpPr>
        <p:spPr/>
        <p:txBody>
          <a:bodyPr/>
          <a:lstStyle/>
          <a:p>
            <a:r>
              <a:rPr lang="ru-RU" dirty="0"/>
              <a:t>Разверните </a:t>
            </a:r>
            <a:r>
              <a:rPr lang="en-US" dirty="0"/>
              <a:t>Azure Stack TP</a:t>
            </a:r>
            <a:r>
              <a:rPr lang="ru-RU" dirty="0"/>
              <a:t>3 с дополнительными провайдерами </a:t>
            </a:r>
            <a:r>
              <a:rPr lang="en-US" dirty="0"/>
              <a:t>SQL, MySQL, PaaS</a:t>
            </a:r>
          </a:p>
          <a:p>
            <a:r>
              <a:rPr lang="ru-RU" dirty="0"/>
              <a:t>Настройте интеграцию с </a:t>
            </a:r>
            <a:r>
              <a:rPr lang="en-US" dirty="0"/>
              <a:t>Azure Marketplace </a:t>
            </a:r>
            <a:endParaRPr lang="ru-RU" dirty="0"/>
          </a:p>
        </p:txBody>
      </p:sp>
      <p:sp>
        <p:nvSpPr>
          <p:cNvPr id="7" name="Text Placeholder 6"/>
          <p:cNvSpPr>
            <a:spLocks noGrp="1"/>
          </p:cNvSpPr>
          <p:nvPr>
            <p:ph type="body" sz="quarter" idx="13"/>
          </p:nvPr>
        </p:nvSpPr>
        <p:spPr/>
        <p:txBody>
          <a:bodyPr/>
          <a:lstStyle/>
          <a:p>
            <a:r>
              <a:rPr lang="ru-RU" dirty="0"/>
              <a:t>Оцените применимость гибридных сценариев к вашим решениям</a:t>
            </a:r>
            <a:br>
              <a:rPr lang="ru-RU" dirty="0"/>
            </a:br>
            <a:r>
              <a:rPr lang="ru-RU" dirty="0"/>
              <a:t>Используйте паттерны гибридных приложений </a:t>
            </a:r>
            <a:r>
              <a:rPr lang="en-US" dirty="0"/>
              <a:t> </a:t>
            </a:r>
            <a:endParaRPr lang="ru-RU" dirty="0"/>
          </a:p>
        </p:txBody>
      </p:sp>
      <p:sp>
        <p:nvSpPr>
          <p:cNvPr id="8" name="Text Placeholder 7"/>
          <p:cNvSpPr>
            <a:spLocks noGrp="1"/>
          </p:cNvSpPr>
          <p:nvPr>
            <p:ph type="body" sz="quarter" idx="14"/>
          </p:nvPr>
        </p:nvSpPr>
        <p:spPr/>
        <p:txBody>
          <a:bodyPr/>
          <a:lstStyle/>
          <a:p>
            <a:r>
              <a:rPr lang="ru-RU" dirty="0"/>
              <a:t>Начните использовать </a:t>
            </a:r>
            <a:r>
              <a:rPr lang="en-US" dirty="0"/>
              <a:t>ARM</a:t>
            </a:r>
            <a:r>
              <a:rPr lang="ru-RU" dirty="0"/>
              <a:t> для реализации инфраструктуры в своих проектах </a:t>
            </a:r>
          </a:p>
        </p:txBody>
      </p:sp>
    </p:spTree>
    <p:extLst>
      <p:ext uri="{BB962C8B-B14F-4D97-AF65-F5344CB8AC3E}">
        <p14:creationId xmlns:p14="http://schemas.microsoft.com/office/powerpoint/2010/main" val="22662996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sz="4800" dirty="0"/>
              <a:t>Гибридные приложения и практики </a:t>
            </a:r>
            <a:r>
              <a:rPr lang="ru-RU" sz="4800" dirty="0" err="1"/>
              <a:t>DevOps</a:t>
            </a:r>
            <a:r>
              <a:rPr lang="ru-RU" sz="4800" dirty="0"/>
              <a:t> на базе Azure </a:t>
            </a:r>
            <a:r>
              <a:rPr lang="ru-RU" sz="4800" dirty="0" err="1"/>
              <a:t>Stack</a:t>
            </a:r>
            <a:r>
              <a:rPr lang="ru-RU" sz="4800" dirty="0"/>
              <a:t> </a:t>
            </a:r>
            <a:br>
              <a:rPr lang="ru-RU" sz="4800" dirty="0"/>
            </a:br>
            <a:endParaRPr lang="ru-RU" sz="4800" dirty="0"/>
          </a:p>
        </p:txBody>
      </p:sp>
      <p:sp>
        <p:nvSpPr>
          <p:cNvPr id="5" name="Subtitle 4"/>
          <p:cNvSpPr>
            <a:spLocks noGrp="1"/>
          </p:cNvSpPr>
          <p:nvPr>
            <p:ph type="subTitle" idx="1"/>
          </p:nvPr>
        </p:nvSpPr>
        <p:spPr/>
        <p:txBody>
          <a:bodyPr/>
          <a:lstStyle/>
          <a:p>
            <a:r>
              <a:rPr lang="ru-RU" dirty="0"/>
              <a:t>Александр Шаповал, </a:t>
            </a:r>
            <a:r>
              <a:rPr lang="en-US" dirty="0"/>
              <a:t>ashapo@microsoft.com</a:t>
            </a:r>
            <a:r>
              <a:rPr lang="ru-RU" dirty="0"/>
              <a:t> </a:t>
            </a:r>
          </a:p>
          <a:p>
            <a:r>
              <a:rPr lang="ru-RU" dirty="0"/>
              <a:t>Андрей </a:t>
            </a:r>
            <a:r>
              <a:rPr lang="ru-RU" dirty="0" err="1"/>
              <a:t>Выставкин</a:t>
            </a:r>
            <a:r>
              <a:rPr lang="ru-RU" dirty="0"/>
              <a:t>, </a:t>
            </a:r>
            <a:r>
              <a:rPr lang="en-US" dirty="0"/>
              <a:t>andvis@microsoft.com</a:t>
            </a:r>
            <a:r>
              <a:rPr lang="ru-RU" dirty="0"/>
              <a:t> </a:t>
            </a:r>
          </a:p>
          <a:p>
            <a:r>
              <a:rPr lang="ru-RU" dirty="0"/>
              <a:t>Сергей Груздов, </a:t>
            </a:r>
            <a:r>
              <a:rPr lang="en-US" dirty="0"/>
              <a:t>egel@egel.su</a:t>
            </a:r>
            <a:r>
              <a:rPr lang="ru-RU"/>
              <a:t>  </a:t>
            </a:r>
            <a:endParaRPr lang="en-US" dirty="0"/>
          </a:p>
        </p:txBody>
      </p:sp>
    </p:spTree>
    <p:extLst>
      <p:ext uri="{BB962C8B-B14F-4D97-AF65-F5344CB8AC3E}">
        <p14:creationId xmlns:p14="http://schemas.microsoft.com/office/powerpoint/2010/main" val="35969831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95324" y="1268413"/>
            <a:ext cx="9876293" cy="3652282"/>
          </a:xfrm>
          <a:prstGeom prst="rect">
            <a:avLst/>
          </a:prstGeom>
        </p:spPr>
        <p:txBody>
          <a:bodyPr wrap="none">
            <a:spAutoFit/>
          </a:bodyPr>
          <a:lstStyle/>
          <a:p>
            <a:r>
              <a:rPr lang="ru-RU" dirty="0"/>
              <a:t>Помогите нам стать лучше!</a:t>
            </a:r>
          </a:p>
          <a:p>
            <a:pPr lvl="1"/>
            <a:r>
              <a:rPr lang="ru-RU" dirty="0"/>
              <a:t>На вашу почту отправлена индивидуальная ссылка на электронную анкету. </a:t>
            </a:r>
            <a:r>
              <a:rPr lang="en-US" dirty="0"/>
              <a:t>3</a:t>
            </a:r>
            <a:r>
              <a:rPr lang="ru-RU" dirty="0"/>
              <a:t> июня </a:t>
            </a:r>
            <a:br>
              <a:rPr lang="ru-RU" dirty="0"/>
            </a:br>
            <a:r>
              <a:rPr lang="ru-RU" dirty="0"/>
              <a:t>в 23:30 незаполненная анкета превратится в тыкву. </a:t>
            </a:r>
          </a:p>
          <a:p>
            <a:pPr lvl="1"/>
            <a:endParaRPr lang="ru-RU" dirty="0"/>
          </a:p>
          <a:p>
            <a:pPr lvl="1"/>
            <a:r>
              <a:rPr lang="ru-RU" dirty="0"/>
              <a:t>Заполните анкету и подходите к стойке регистрации за приятным сюрпризом!</a:t>
            </a:r>
          </a:p>
          <a:p>
            <a:endParaRPr lang="ru-RU" dirty="0"/>
          </a:p>
          <a:p>
            <a:r>
              <a:rPr lang="en-US" dirty="0"/>
              <a:t>#</a:t>
            </a:r>
            <a:r>
              <a:rPr lang="en-US" dirty="0" err="1"/>
              <a:t>msdevcon</a:t>
            </a:r>
            <a:endParaRPr lang="ru-RU" dirty="0"/>
          </a:p>
          <a:p>
            <a:pPr lvl="1"/>
            <a:r>
              <a:rPr lang="ru-RU" dirty="0"/>
              <a:t>Оставляйте отзывы в социальных сетях. Мы все читаем. Спасибо вам! </a:t>
            </a:r>
            <a:r>
              <a:rPr lang="ru-RU" dirty="0">
                <a:sym typeface="Wingdings" panose="05000000000000000000" pitchFamily="2" charset="2"/>
              </a:rPr>
              <a:t></a:t>
            </a:r>
            <a:endParaRPr lang="ru-RU" dirty="0"/>
          </a:p>
        </p:txBody>
      </p:sp>
    </p:spTree>
    <p:extLst>
      <p:ext uri="{BB962C8B-B14F-4D97-AF65-F5344CB8AC3E}">
        <p14:creationId xmlns:p14="http://schemas.microsoft.com/office/powerpoint/2010/main" val="8843457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332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Модель управления ресурсами </a:t>
            </a:r>
            <a:r>
              <a:rPr lang="en-US" dirty="0"/>
              <a:t>Azure Resource Manager (ARM). </a:t>
            </a:r>
            <a:r>
              <a:rPr lang="ru-RU" dirty="0"/>
              <a:t>Структура </a:t>
            </a:r>
            <a:r>
              <a:rPr lang="en-US" dirty="0"/>
              <a:t>ARM-</a:t>
            </a:r>
            <a:r>
              <a:rPr lang="ru-RU" dirty="0"/>
              <a:t>шаблонов</a:t>
            </a:r>
          </a:p>
        </p:txBody>
      </p:sp>
      <p:sp>
        <p:nvSpPr>
          <p:cNvPr id="9" name="Subtitle 8"/>
          <p:cNvSpPr>
            <a:spLocks noGrp="1"/>
          </p:cNvSpPr>
          <p:nvPr>
            <p:ph type="subTitle" idx="1"/>
          </p:nvPr>
        </p:nvSpPr>
        <p:spPr/>
        <p:txBody>
          <a:bodyPr/>
          <a:lstStyle/>
          <a:p>
            <a:endParaRPr lang="ru-RU" dirty="0"/>
          </a:p>
        </p:txBody>
      </p:sp>
    </p:spTree>
    <p:extLst>
      <p:ext uri="{BB962C8B-B14F-4D97-AF65-F5344CB8AC3E}">
        <p14:creationId xmlns:p14="http://schemas.microsoft.com/office/powerpoint/2010/main" val="1770449536"/>
      </p:ext>
    </p:extLst>
  </p:cSld>
  <p:clrMapOvr>
    <a:masterClrMapping/>
  </p:clrMapOvr>
</p:sld>
</file>

<file path=ppt/theme/theme1.xml><?xml version="1.0" encoding="utf-8"?>
<a:theme xmlns:a="http://schemas.openxmlformats.org/drawingml/2006/main" name="Office Theme">
  <a:themeElements>
    <a:clrScheme name="DevCon 2016">
      <a:dk1>
        <a:srgbClr val="000000"/>
      </a:dk1>
      <a:lt1>
        <a:sysClr val="window" lastClr="FFFFFF"/>
      </a:lt1>
      <a:dk2>
        <a:srgbClr val="00984A"/>
      </a:dk2>
      <a:lt2>
        <a:srgbClr val="D2D2D2"/>
      </a:lt2>
      <a:accent1>
        <a:srgbClr val="0078D7"/>
      </a:accent1>
      <a:accent2>
        <a:srgbClr val="00BCF2"/>
      </a:accent2>
      <a:accent3>
        <a:srgbClr val="5C2D91"/>
      </a:accent3>
      <a:accent4>
        <a:srgbClr val="D83B01"/>
      </a:accent4>
      <a:accent5>
        <a:srgbClr val="00B294"/>
      </a:accent5>
      <a:accent6>
        <a:srgbClr val="585858"/>
      </a:accent6>
      <a:hlink>
        <a:srgbClr val="00BCF2"/>
      </a:hlink>
      <a:folHlink>
        <a:srgbClr val="B4A0FF"/>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5.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6.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33DE3FA-4ADE-4533-AABA-2C70F8EE952B}" vid="{78FAE8E9-9DFD-4C39-B3B2-274A43131B09}"/>
    </a:ext>
  </a:extLst>
</a:theme>
</file>

<file path=ppt/theme/theme7.xml><?xml version="1.0" encoding="utf-8"?>
<a:theme xmlns:a="http://schemas.openxmlformats.org/drawingml/2006/main" name="5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10.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1.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2.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3.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4.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5.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6.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7.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8.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9.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2.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3.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4.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5.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6.xml><?xml version="1.0" encoding="utf-8"?>
<a:themeOverride xmlns:a="http://schemas.openxmlformats.org/drawingml/2006/main">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themeOverride>
</file>

<file path=ppt/theme/themeOverride7.xml><?xml version="1.0" encoding="utf-8"?>
<a:themeOverride xmlns:a="http://schemas.openxmlformats.org/drawingml/2006/main">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themeOverride>
</file>

<file path=ppt/theme/themeOverride8.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9.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docProps/app.xml><?xml version="1.0" encoding="utf-8"?>
<Properties xmlns="http://schemas.openxmlformats.org/officeDocument/2006/extended-properties" xmlns:vt="http://schemas.openxmlformats.org/officeDocument/2006/docPropsVTypes">
  <TotalTime>0</TotalTime>
  <Words>4261</Words>
  <Application>Microsoft Office PowerPoint</Application>
  <PresentationFormat>Widescreen</PresentationFormat>
  <Paragraphs>627</Paragraphs>
  <Slides>87</Slides>
  <Notes>48</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87</vt:i4>
      </vt:variant>
    </vt:vector>
  </HeadingPairs>
  <TitlesOfParts>
    <vt:vector size="108" baseType="lpstr">
      <vt:lpstr>MS PGothic</vt:lpstr>
      <vt:lpstr>MS PGothic</vt:lpstr>
      <vt:lpstr>Arial</vt:lpstr>
      <vt:lpstr>Avenir LT Pro 45 Book</vt:lpstr>
      <vt:lpstr>Calibri</vt:lpstr>
      <vt:lpstr>Consolas</vt:lpstr>
      <vt:lpstr>Segoe Pro Display Light</vt:lpstr>
      <vt:lpstr>Segoe UI</vt:lpstr>
      <vt:lpstr>Segoe UI Emoji</vt:lpstr>
      <vt:lpstr>Segoe UI Light</vt:lpstr>
      <vt:lpstr>Segoe UI Semibold</vt:lpstr>
      <vt:lpstr>Segoe UI Semilight</vt:lpstr>
      <vt:lpstr>Times New Roman</vt:lpstr>
      <vt:lpstr>Wingdings</vt:lpstr>
      <vt:lpstr>Office Theme</vt:lpstr>
      <vt:lpstr>1_Office Theme</vt:lpstr>
      <vt:lpstr>2_Office Theme</vt:lpstr>
      <vt:lpstr>5-30629_Build_Template_WHITE</vt:lpstr>
      <vt:lpstr>1_5-30711_TR22_BO_CT_Template</vt:lpstr>
      <vt:lpstr>Azure_Tour_2015_TEMPLATE</vt:lpstr>
      <vt:lpstr>5_COLOR TEMPLATE</vt:lpstr>
      <vt:lpstr>PowerPoint Presentation</vt:lpstr>
      <vt:lpstr>Гибридные приложения и практики DevOps на базе Azure Stack  </vt:lpstr>
      <vt:lpstr>Александр Шаповал | ‏@ashapoval </vt:lpstr>
      <vt:lpstr>Андрей Выставкин </vt:lpstr>
      <vt:lpstr>Сергей Груздов  </vt:lpstr>
      <vt:lpstr>PowerPoint Presentation</vt:lpstr>
      <vt:lpstr>Что такое ARM?</vt:lpstr>
      <vt:lpstr>Программа </vt:lpstr>
      <vt:lpstr>Модель управления ресурсами Azure Resource Manager (ARM). Структура ARM-шаблонов</vt:lpstr>
      <vt:lpstr>Azure Service Management (ASM)</vt:lpstr>
      <vt:lpstr>ASM: недостатки и ограничения </vt:lpstr>
      <vt:lpstr>ASM: недостатки и ограничения </vt:lpstr>
      <vt:lpstr>Направления усовершенствований  </vt:lpstr>
      <vt:lpstr>Azure Resource Manager (ARM)</vt:lpstr>
      <vt:lpstr>Группы ресурсов </vt:lpstr>
      <vt:lpstr>Пример использования Resource Manager</vt:lpstr>
      <vt:lpstr>Жизненный цикл группы ресурсов </vt:lpstr>
      <vt:lpstr>Теги ресурсов </vt:lpstr>
      <vt:lpstr>Создание виртуальной машины на основе ARM с помощью портала </vt:lpstr>
      <vt:lpstr>Шаблоны Azure Resource Manager </vt:lpstr>
      <vt:lpstr>Шаблоны ресурсов </vt:lpstr>
      <vt:lpstr>Структура шаблона </vt:lpstr>
      <vt:lpstr>Параметры </vt:lpstr>
      <vt:lpstr>Пример параметров </vt:lpstr>
      <vt:lpstr>Переменные </vt:lpstr>
      <vt:lpstr>Ресурсы </vt:lpstr>
      <vt:lpstr>Пример ресурса </vt:lpstr>
      <vt:lpstr>Выходные данные (Outputs)</vt:lpstr>
      <vt:lpstr>Функции и выражения языка шаблона</vt:lpstr>
      <vt:lpstr>Несколько экземпляров ресурсов </vt:lpstr>
      <vt:lpstr>Определение зависимостей </vt:lpstr>
      <vt:lpstr>Реализация шаблона </vt:lpstr>
      <vt:lpstr>Создание виртуальной машины на основе ARM с помощью шаблона </vt:lpstr>
      <vt:lpstr>Разработка ARM-шаблонов </vt:lpstr>
      <vt:lpstr>Контроль доступа к ресурсам ARM</vt:lpstr>
      <vt:lpstr>Контроль доступа в Azure Resource Manager</vt:lpstr>
      <vt:lpstr>Role Based Access Control</vt:lpstr>
      <vt:lpstr>Role Based Access Control</vt:lpstr>
      <vt:lpstr>Уровни гранулярности </vt:lpstr>
      <vt:lpstr>Журналы аудита </vt:lpstr>
      <vt:lpstr>Блокировки ресурсов</vt:lpstr>
      <vt:lpstr>Разделение полномочий с помощью RBAC </vt:lpstr>
      <vt:lpstr>Развертывание инфраструктуры на основе ARM-шаблонов</vt:lpstr>
      <vt:lpstr>Архитектура и возможности Azure Stack</vt:lpstr>
      <vt:lpstr>PowerPoint Presentation</vt:lpstr>
      <vt:lpstr>PowerPoint Presentation</vt:lpstr>
      <vt:lpstr>Azure и Azure Stack По-настоящему целостная гибридная облачная платформа</vt:lpstr>
      <vt:lpstr>Создание гибридных приложений с Azure и Azure Stack По-настоящему целостная гибридная облачная платформа</vt:lpstr>
      <vt:lpstr>Возможности Azure Stack</vt:lpstr>
      <vt:lpstr>Службы Azure доступны локально</vt:lpstr>
      <vt:lpstr>Azure IaaS доступна локально: больше возможностей, чем у традиционной виртуализации  </vt:lpstr>
      <vt:lpstr>Azure PaaS доступна локально: управляемые платформы для высокопродуктивной разработки  </vt:lpstr>
      <vt:lpstr>Настройка подписок, развертывание сервисов </vt:lpstr>
      <vt:lpstr>Системы для высочайшей продуктивности</vt:lpstr>
      <vt:lpstr>Интегрированные системы Azure Stack  </vt:lpstr>
      <vt:lpstr>Жизненный цикл интегрированных систем Azure Stack</vt:lpstr>
      <vt:lpstr>Интегрированные услуги поддержки</vt:lpstr>
      <vt:lpstr>Принципы масштабирования Azure Stack </vt:lpstr>
      <vt:lpstr>Azure Stack: применение обновлений </vt:lpstr>
      <vt:lpstr>Резервное копирование и аварийное восстановление</vt:lpstr>
      <vt:lpstr>Мониторинг, реализация Azure Stack TP3 Refresh </vt:lpstr>
      <vt:lpstr>PowerPoint Presentation</vt:lpstr>
      <vt:lpstr>Azure Stack Technical Preview 3</vt:lpstr>
      <vt:lpstr>Управление ресурсами Azure Stack для запуска приложений</vt:lpstr>
      <vt:lpstr>Гибридные приложения в Microsoft Azure и Azure Stack </vt:lpstr>
      <vt:lpstr>Гибридные приложения </vt:lpstr>
      <vt:lpstr>PowerPoint Presentation</vt:lpstr>
      <vt:lpstr>PowerPoint Presentation</vt:lpstr>
      <vt:lpstr>PowerPoint Presentation</vt:lpstr>
      <vt:lpstr>PowerPoint Presentation</vt:lpstr>
      <vt:lpstr>PowerPoint Presentation</vt:lpstr>
      <vt:lpstr>Единый жизненный цикл DevOps в Azure и Azure Stack</vt:lpstr>
      <vt:lpstr>Рекомендации при разработке гибридных приложений </vt:lpstr>
      <vt:lpstr>Чего следует избегать </vt:lpstr>
      <vt:lpstr>Hardcoded Endpoints</vt:lpstr>
      <vt:lpstr>Версии API </vt:lpstr>
      <vt:lpstr>Контент </vt:lpstr>
      <vt:lpstr>ARM-шаблоны </vt:lpstr>
      <vt:lpstr>Профили API (API Profiles)</vt:lpstr>
      <vt:lpstr>Профили API (API Profiles)</vt:lpstr>
      <vt:lpstr>Интеграция с Azure Marketplace, использование ARM-шаблонов</vt:lpstr>
      <vt:lpstr>Развертывание гибридного приложения </vt:lpstr>
      <vt:lpstr>PowerPoint Presentation</vt:lpstr>
      <vt:lpstr>Используйте ARM</vt:lpstr>
      <vt:lpstr>Гибридные приложения и практики DevOps на базе Azure Stack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2016-11-01T13:26:58Z</dcterms:created>
  <dcterms:modified xsi:type="dcterms:W3CDTF">2017-06-01T03:21:40Z</dcterms:modified>
</cp:coreProperties>
</file>